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Lst>
  <p:notesMasterIdLst>
    <p:notesMasterId r:id="rId19"/>
  </p:notesMasterIdLst>
  <p:sldIdLst>
    <p:sldId id="256" r:id="rId5"/>
    <p:sldId id="2147375605" r:id="rId6"/>
    <p:sldId id="302" r:id="rId7"/>
    <p:sldId id="2147375651" r:id="rId8"/>
    <p:sldId id="307" r:id="rId9"/>
    <p:sldId id="303" r:id="rId10"/>
    <p:sldId id="304" r:id="rId11"/>
    <p:sldId id="2147375652" r:id="rId12"/>
    <p:sldId id="2147375607" r:id="rId13"/>
    <p:sldId id="308" r:id="rId14"/>
    <p:sldId id="310" r:id="rId15"/>
    <p:sldId id="2147375653" r:id="rId16"/>
    <p:sldId id="306" r:id="rId17"/>
    <p:sldId id="214684745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B9690C-B91F-15F6-66CA-D99C06D2E4DD}" name="Katharine Kripke" initials="KK" userId="S::kkripke@futuresinstitute.org::737067a8-ce4c-468f-a99a-57252e8500d5" providerId="AD"/>
  <p188:author id="{5FE8C99B-E352-E583-521F-91140AE35D6D}" name="Avenir Health" initials="NB" userId="Avenir Health" providerId="None"/>
  <p188:author id="{EBB5C5B4-77C0-3995-C6E5-86EFC77CE074}" name="Katie Schwartz" initials="KS" userId="S::KSchwartz@fhi360.org::b4babe39-de04-4206-95b2-c6026c8fda13" providerId="AD"/>
  <p188:author id="{1122EABA-21EF-A20D-2CEE-6697002E3416}" name="Katharine Kripke" initials="KK" userId="S::kkripke@avenirhealth.org::737067a8-ce4c-468f-a99a-57252e8500d5" providerId="AD"/>
  <p188:author id="{FEB2A5F2-EC1B-62F2-26F3-D76F03562F6E}" name="Nicole Bellows" initials="NB" userId="S::NBellows@avenirhealth.org::3fc3b30d-5d86-4bc9-8cbf-feccad0d55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5F59"/>
    <a:srgbClr val="DE5700"/>
    <a:srgbClr val="E9EFF0"/>
    <a:srgbClr val="FDFAF6"/>
    <a:srgbClr val="F5E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2019" autoAdjust="0"/>
  </p:normalViewPr>
  <p:slideViewPr>
    <p:cSldViewPr snapToGrid="0" snapToObjects="1">
      <p:cViewPr varScale="1">
        <p:scale>
          <a:sx n="76" d="100"/>
          <a:sy n="76" d="100"/>
        </p:scale>
        <p:origin x="187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EDFBA-CACE-4AC5-A78B-2F0445B2ED8F}" type="datetimeFigureOut">
              <a:rPr lang="en-US" smtClean="0"/>
              <a:t>3/27/2025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8AAD2-397B-456F-893A-253AADE969C9}" type="slidenum">
              <a:rPr lang="en-US" smtClean="0"/>
              <a:t>‹#›</a:t>
            </a:fld>
            <a:endParaRPr lang="en-US"/>
          </a:p>
        </p:txBody>
      </p:sp>
    </p:spTree>
    <p:extLst>
      <p:ext uri="{BB962C8B-B14F-4D97-AF65-F5344CB8AC3E}">
        <p14:creationId xmlns:p14="http://schemas.microsoft.com/office/powerpoint/2010/main" val="1292366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this </a:t>
            </a:r>
            <a:r>
              <a:rPr lang="en-US" dirty="0" err="1"/>
              <a:t>PrEP</a:t>
            </a:r>
            <a:r>
              <a:rPr lang="en-US" dirty="0"/>
              <a:t>-it instructional presentation on the cost module.</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4028911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Depending on your costing purpose, you should consider whether above-site costs (such as training, demand creation, and management) should be included in your cost estimates. </a:t>
            </a:r>
          </a:p>
          <a:p>
            <a:endParaRPr lang="en-US" dirty="0"/>
          </a:p>
          <a:p>
            <a:r>
              <a:rPr lang="en-US" dirty="0"/>
              <a:t>Lump sums are not population-specific and do not directly depend on the number of </a:t>
            </a:r>
            <a:r>
              <a:rPr lang="en-US" dirty="0" err="1"/>
              <a:t>PrEP</a:t>
            </a:r>
            <a:r>
              <a:rPr lang="en-US" dirty="0"/>
              <a:t> clients.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the main costing table allows one to enter one number for lump sum costs, these should only be entered if you have lump sum costs that are specific to the PrEP method currently displayed in that table. Lump sum costs that contribute to the entire PrEP program regardless of method should be entered in the lower table. In this table, you can select if you want to enter lump sums as amounts or as the percentage of total site-level costs per year.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tool is set up with common above-site categories.  These can be renamed and you can use the “Add category” button to add more categories if needed.</a:t>
            </a:r>
          </a:p>
          <a:p>
            <a:endParaRPr lang="en-US" dirty="0"/>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10</a:t>
            </a:fld>
            <a:endParaRPr lang="en-US"/>
          </a:p>
        </p:txBody>
      </p:sp>
    </p:spTree>
    <p:extLst>
      <p:ext uri="{BB962C8B-B14F-4D97-AF65-F5344CB8AC3E}">
        <p14:creationId xmlns:p14="http://schemas.microsoft.com/office/powerpoint/2010/main" val="1938739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have completed your inputs, you can find the results on the Results Dashboard, which will display the annual unit cost per person staying on </a:t>
            </a:r>
            <a:r>
              <a:rPr lang="en-US" dirty="0" err="1"/>
              <a:t>PrEP</a:t>
            </a:r>
            <a:r>
              <a:rPr lang="en-US" dirty="0"/>
              <a:t> for a year and the annual unit costs per initiation, which factors in the continuation rates.  Use the dropdown list to show results by different methods.</a:t>
            </a:r>
          </a:p>
          <a:p>
            <a:endParaRPr lang="en-US" dirty="0"/>
          </a:p>
          <a:p>
            <a:r>
              <a:rPr lang="en-US" dirty="0"/>
              <a:t>Note that the annual unit costs shown here exclude lump-sum costs. If you are using the cost module but are not generating targets, the results will not include lump sum costs because the program needs to have an idea of how many </a:t>
            </a:r>
            <a:r>
              <a:rPr lang="en-US" dirty="0" err="1"/>
              <a:t>PrEP</a:t>
            </a:r>
            <a:r>
              <a:rPr lang="en-US" dirty="0"/>
              <a:t> clients to spread these costs over, which are only calculated if one generates targets.  If you have generated targets, you will be able to see the annual unit costs with and without the lump sum costs.</a:t>
            </a:r>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11</a:t>
            </a:fld>
            <a:endParaRPr lang="en-US"/>
          </a:p>
        </p:txBody>
      </p:sp>
    </p:spTree>
    <p:extLst>
      <p:ext uri="{BB962C8B-B14F-4D97-AF65-F5344CB8AC3E}">
        <p14:creationId xmlns:p14="http://schemas.microsoft.com/office/powerpoint/2010/main" val="909867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70DEC-9DF0-F8FE-0A30-A6701C4524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D64AFB-4C67-EA24-0350-600C07A93C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DA543E-AA81-4964-4546-AF305546552E}"/>
              </a:ext>
            </a:extLst>
          </p:cNvPr>
          <p:cNvSpPr>
            <a:spLocks noGrp="1"/>
          </p:cNvSpPr>
          <p:nvPr>
            <p:ph type="body" idx="1"/>
          </p:nvPr>
        </p:nvSpPr>
        <p:spPr/>
        <p:txBody>
          <a:bodyPr/>
          <a:lstStyle/>
          <a:p>
            <a:r>
              <a:rPr lang="en-US" dirty="0"/>
              <a:t>Once you have set targets, you can also see the total costs and the cost per HIV infection for your targets for each priority population</a:t>
            </a:r>
          </a:p>
          <a:p>
            <a:endParaRPr lang="en-US" dirty="0"/>
          </a:p>
          <a:p>
            <a:r>
              <a:rPr lang="en-US" dirty="0"/>
              <a:t>The next slide will show a demonstration of inputting data into the cost module and reviewing the results.</a:t>
            </a:r>
          </a:p>
        </p:txBody>
      </p:sp>
      <p:sp>
        <p:nvSpPr>
          <p:cNvPr id="4" name="Slide Number Placeholder 3">
            <a:extLst>
              <a:ext uri="{FF2B5EF4-FFF2-40B4-BE49-F238E27FC236}">
                <a16:creationId xmlns:a16="http://schemas.microsoft.com/office/drawing/2014/main" id="{D576C14E-584B-F496-75B1-59BFD401C85C}"/>
              </a:ext>
            </a:extLst>
          </p:cNvPr>
          <p:cNvSpPr>
            <a:spLocks noGrp="1"/>
          </p:cNvSpPr>
          <p:nvPr>
            <p:ph type="sldNum" sz="quarter" idx="5"/>
          </p:nvPr>
        </p:nvSpPr>
        <p:spPr/>
        <p:txBody>
          <a:bodyPr/>
          <a:lstStyle/>
          <a:p>
            <a:fld id="{2F78AAD2-397B-456F-893A-253AADE969C9}" type="slidenum">
              <a:rPr lang="en-US" smtClean="0"/>
              <a:t>12</a:t>
            </a:fld>
            <a:endParaRPr lang="en-US"/>
          </a:p>
        </p:txBody>
      </p:sp>
    </p:spTree>
    <p:extLst>
      <p:ext uri="{BB962C8B-B14F-4D97-AF65-F5344CB8AC3E}">
        <p14:creationId xmlns:p14="http://schemas.microsoft.com/office/powerpoint/2010/main" val="3902785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the costing module and other functions of </a:t>
            </a:r>
            <a:r>
              <a:rPr lang="en-US" dirty="0" err="1"/>
              <a:t>PrEP</a:t>
            </a:r>
            <a:r>
              <a:rPr lang="en-US" dirty="0"/>
              <a:t>-it, please join the </a:t>
            </a:r>
            <a:r>
              <a:rPr lang="en-US" dirty="0" err="1"/>
              <a:t>PrEP</a:t>
            </a:r>
            <a:r>
              <a:rPr lang="en-US" dirty="0"/>
              <a:t>-it community of Practice.  You can enter questions with the hashtag #costs so that others can learn from your question as well.</a:t>
            </a:r>
          </a:p>
        </p:txBody>
      </p:sp>
      <p:sp>
        <p:nvSpPr>
          <p:cNvPr id="4" name="Slide Number Placeholder 3"/>
          <p:cNvSpPr>
            <a:spLocks noGrp="1"/>
          </p:cNvSpPr>
          <p:nvPr>
            <p:ph type="sldNum" sz="quarter" idx="5"/>
          </p:nvPr>
        </p:nvSpPr>
        <p:spPr/>
        <p:txBody>
          <a:bodyPr/>
          <a:lstStyle/>
          <a:p>
            <a:fld id="{2F78AAD2-397B-456F-893A-253AADE969C9}" type="slidenum">
              <a:rPr lang="en-US" smtClean="0"/>
              <a:t>13</a:t>
            </a:fld>
            <a:endParaRPr lang="en-US"/>
          </a:p>
        </p:txBody>
      </p:sp>
    </p:spTree>
    <p:extLst>
      <p:ext uri="{BB962C8B-B14F-4D97-AF65-F5344CB8AC3E}">
        <p14:creationId xmlns:p14="http://schemas.microsoft.com/office/powerpoint/2010/main" val="3676414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a:t>
            </a:r>
          </a:p>
        </p:txBody>
      </p:sp>
      <p:sp>
        <p:nvSpPr>
          <p:cNvPr id="4" name="Slide Number Placeholder 3"/>
          <p:cNvSpPr>
            <a:spLocks noGrp="1"/>
          </p:cNvSpPr>
          <p:nvPr>
            <p:ph type="sldNum" sz="quarter" idx="5"/>
          </p:nvPr>
        </p:nvSpPr>
        <p:spPr/>
        <p:txBody>
          <a:bodyPr/>
          <a:lstStyle/>
          <a:p>
            <a:fld id="{2F78AAD2-397B-456F-893A-253AADE969C9}" type="slidenum">
              <a:rPr lang="en-US" smtClean="0"/>
              <a:t>14</a:t>
            </a:fld>
            <a:endParaRPr lang="en-US"/>
          </a:p>
        </p:txBody>
      </p:sp>
    </p:spTree>
    <p:extLst>
      <p:ext uri="{BB962C8B-B14F-4D97-AF65-F5344CB8AC3E}">
        <p14:creationId xmlns:p14="http://schemas.microsoft.com/office/powerpoint/2010/main" val="4098946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of a series of presentations on the use of the various features in the </a:t>
            </a:r>
            <a:r>
              <a:rPr lang="en-US" dirty="0" err="1"/>
              <a:t>PrEP</a:t>
            </a:r>
            <a:r>
              <a:rPr lang="en-US" dirty="0"/>
              <a:t> Implementation planning, monitoring, and evaluation tool – or </a:t>
            </a:r>
            <a:r>
              <a:rPr lang="en-US" dirty="0" err="1"/>
              <a:t>PrEP</a:t>
            </a:r>
            <a:r>
              <a:rPr lang="en-US" dirty="0"/>
              <a:t>-it.  </a:t>
            </a:r>
            <a:r>
              <a:rPr lang="en-US" dirty="0" err="1"/>
              <a:t>PrEP</a:t>
            </a:r>
            <a:r>
              <a:rPr lang="en-US" dirty="0"/>
              <a:t>-it is a decision-making and analysis tool with several interrelated modules used for target setting, costing, and commodities forecasting.  This presentation is the seventh in a series of presentations on features and functions of </a:t>
            </a:r>
            <a:r>
              <a:rPr lang="en-US" dirty="0" err="1"/>
              <a:t>PrEP</a:t>
            </a:r>
            <a:r>
              <a:rPr lang="en-US" dirty="0"/>
              <a:t>-it.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63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Understanding the costs of </a:t>
            </a:r>
            <a:r>
              <a:rPr lang="en-US" dirty="0" err="1"/>
              <a:t>PrEP</a:t>
            </a:r>
            <a:r>
              <a:rPr lang="en-US" dirty="0"/>
              <a:t> is useful for budgeting, planning, and examining cost-effectiveness.  In </a:t>
            </a:r>
            <a:r>
              <a:rPr lang="en-US" dirty="0" err="1"/>
              <a:t>PrEP</a:t>
            </a:r>
            <a:r>
              <a:rPr lang="en-US" dirty="0"/>
              <a:t>-it, costs are organized by visit type and the tool uses continuation rates in combinations with visit schedules to calculate costs.</a:t>
            </a:r>
          </a:p>
          <a:p>
            <a:endParaRPr lang="en-US" dirty="0"/>
          </a:p>
          <a:p>
            <a:r>
              <a:rPr lang="en-US" dirty="0"/>
              <a:t>The cost module, if completed, works with the targets module to provide the total costs needed to reach the determined targets and the cost per HIV infection averted</a:t>
            </a:r>
          </a:p>
          <a:p>
            <a:endParaRPr lang="en-US" dirty="0"/>
          </a:p>
          <a:p>
            <a:r>
              <a:rPr lang="en-US" dirty="0"/>
              <a:t>Since most clients stay on </a:t>
            </a:r>
            <a:r>
              <a:rPr lang="en-US" dirty="0" err="1"/>
              <a:t>PrEP</a:t>
            </a:r>
            <a:r>
              <a:rPr lang="en-US" dirty="0"/>
              <a:t> for less than a year, the costing module can provide an estimate of the cost per person initiated, which is lower than the cost for a person to stay on </a:t>
            </a:r>
            <a:r>
              <a:rPr lang="en-US" dirty="0" err="1"/>
              <a:t>PrEP</a:t>
            </a:r>
            <a:r>
              <a:rPr lang="en-US" dirty="0"/>
              <a:t> for an entire year. </a:t>
            </a:r>
          </a:p>
        </p:txBody>
      </p:sp>
      <p:sp>
        <p:nvSpPr>
          <p:cNvPr id="4" name="Slide Number Placeholder 3"/>
          <p:cNvSpPr>
            <a:spLocks noGrp="1"/>
          </p:cNvSpPr>
          <p:nvPr>
            <p:ph type="sldNum" sz="quarter" idx="5"/>
          </p:nvPr>
        </p:nvSpPr>
        <p:spPr/>
        <p:txBody>
          <a:bodyPr/>
          <a:lstStyle/>
          <a:p>
            <a:fld id="{2F78AAD2-397B-456F-893A-253AADE969C9}" type="slidenum">
              <a:rPr lang="en-US" smtClean="0"/>
              <a:t>3</a:t>
            </a:fld>
            <a:endParaRPr lang="en-US"/>
          </a:p>
        </p:txBody>
      </p:sp>
    </p:spTree>
    <p:extLst>
      <p:ext uri="{BB962C8B-B14F-4D97-AF65-F5344CB8AC3E}">
        <p14:creationId xmlns:p14="http://schemas.microsoft.com/office/powerpoint/2010/main" val="4041838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completing the cost module, it is important to consider what aim is in estimating </a:t>
            </a:r>
            <a:r>
              <a:rPr lang="en-US" dirty="0" err="1"/>
              <a:t>PrEP</a:t>
            </a:r>
            <a:r>
              <a:rPr lang="en-US" dirty="0"/>
              <a:t> costs.  Some potential reasons for using the cost module are to estimate a budget for a specific funding source, to look at costs across all the different funding sources, to use for advocacy or grant applications for new funding, or to answer a variety of strategic decision-making questions. </a:t>
            </a:r>
          </a:p>
          <a:p>
            <a:endParaRPr lang="en-US" dirty="0"/>
          </a:p>
          <a:p>
            <a:r>
              <a:rPr lang="en-US" dirty="0"/>
              <a:t>How you want to use the cost results really informs what you should enter into the tool for this module</a:t>
            </a:r>
          </a:p>
        </p:txBody>
      </p:sp>
      <p:sp>
        <p:nvSpPr>
          <p:cNvPr id="4" name="Slide Number Placeholder 3"/>
          <p:cNvSpPr>
            <a:spLocks noGrp="1"/>
          </p:cNvSpPr>
          <p:nvPr>
            <p:ph type="sldNum" sz="quarter" idx="5"/>
          </p:nvPr>
        </p:nvSpPr>
        <p:spPr/>
        <p:txBody>
          <a:bodyPr/>
          <a:lstStyle/>
          <a:p>
            <a:fld id="{2F78AAD2-397B-456F-893A-253AADE969C9}" type="slidenum">
              <a:rPr lang="en-US" smtClean="0"/>
              <a:t>4</a:t>
            </a:fld>
            <a:endParaRPr lang="en-US"/>
          </a:p>
        </p:txBody>
      </p:sp>
    </p:spTree>
    <p:extLst>
      <p:ext uri="{BB962C8B-B14F-4D97-AF65-F5344CB8AC3E}">
        <p14:creationId xmlns:p14="http://schemas.microsoft.com/office/powerpoint/2010/main" val="4170651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place that costs come up in </a:t>
            </a:r>
            <a:r>
              <a:rPr lang="en-US" dirty="0" err="1"/>
              <a:t>PrEP</a:t>
            </a:r>
            <a:r>
              <a:rPr lang="en-US" dirty="0"/>
              <a:t> it is in the “Methods” section of configuration, where the </a:t>
            </a:r>
            <a:r>
              <a:rPr lang="en-US" dirty="0" err="1"/>
              <a:t>PrEP</a:t>
            </a:r>
            <a:r>
              <a:rPr lang="en-US" dirty="0"/>
              <a:t> product costs are specified.  There are default unit costs for pills, ring, and CAB </a:t>
            </a:r>
            <a:r>
              <a:rPr lang="en-US" dirty="0" err="1"/>
              <a:t>PrEP.</a:t>
            </a:r>
            <a:r>
              <a:rPr lang="en-US" dirty="0"/>
              <a:t>  Users can overwrite the defaults with their program-specific unit costs. Note that the </a:t>
            </a:r>
            <a:r>
              <a:rPr lang="en-US" dirty="0" err="1"/>
              <a:t>PrEP</a:t>
            </a:r>
            <a:r>
              <a:rPr lang="en-US" dirty="0"/>
              <a:t> product costs should include the procurement costs (shipping and freight) but not service delivery. </a:t>
            </a:r>
          </a:p>
        </p:txBody>
      </p:sp>
      <p:sp>
        <p:nvSpPr>
          <p:cNvPr id="4" name="Slide Number Placeholder 3"/>
          <p:cNvSpPr>
            <a:spLocks noGrp="1"/>
          </p:cNvSpPr>
          <p:nvPr>
            <p:ph type="sldNum" sz="quarter" idx="5"/>
          </p:nvPr>
        </p:nvSpPr>
        <p:spPr/>
        <p:txBody>
          <a:bodyPr/>
          <a:lstStyle/>
          <a:p>
            <a:fld id="{2F78AAD2-397B-456F-893A-253AADE969C9}" type="slidenum">
              <a:rPr lang="en-US" smtClean="0"/>
              <a:t>5</a:t>
            </a:fld>
            <a:endParaRPr lang="en-US"/>
          </a:p>
        </p:txBody>
      </p:sp>
    </p:spTree>
    <p:extLst>
      <p:ext uri="{BB962C8B-B14F-4D97-AF65-F5344CB8AC3E}">
        <p14:creationId xmlns:p14="http://schemas.microsoft.com/office/powerpoint/2010/main" val="3969938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rest of the costs are specified in the costing module where costs are entered separately for different methods.  Make sure to select the drop-down menu and review the costs for each </a:t>
            </a:r>
            <a:r>
              <a:rPr lang="en-US" dirty="0" err="1"/>
              <a:t>PrEP</a:t>
            </a:r>
            <a:r>
              <a:rPr lang="en-US" dirty="0"/>
              <a:t> method as making changes to one method does not cascade over to other methods.</a:t>
            </a:r>
          </a:p>
          <a:p>
            <a:endParaRPr lang="en-US" dirty="0"/>
          </a:p>
          <a:p>
            <a:r>
              <a:rPr lang="en-US" dirty="0"/>
              <a:t>There are three different types of costs: </a:t>
            </a:r>
          </a:p>
          <a:p>
            <a:endParaRPr lang="en-US" dirty="0"/>
          </a:p>
          <a:p>
            <a:pPr marL="0" indent="0">
              <a:buNone/>
            </a:pPr>
            <a:r>
              <a:rPr lang="en-US" dirty="0"/>
              <a:t>1. monthly costs – including the previously specified commodity costs and other monthly costs, such as adherence support, </a:t>
            </a:r>
          </a:p>
          <a:p>
            <a:pPr marL="0" indent="0">
              <a:buNone/>
            </a:pPr>
            <a:endParaRPr lang="en-US" dirty="0"/>
          </a:p>
          <a:p>
            <a:pPr marL="0" indent="0">
              <a:buNone/>
            </a:pPr>
            <a:r>
              <a:rPr lang="en-US" dirty="0"/>
              <a:t>2.  visit costs – both for initiation visits and continuation visits, and</a:t>
            </a:r>
          </a:p>
          <a:p>
            <a:pPr marL="0" indent="0">
              <a:buNone/>
            </a:pPr>
            <a:endParaRPr lang="en-US" dirty="0"/>
          </a:p>
          <a:p>
            <a:pPr marL="0" indent="0">
              <a:buNone/>
            </a:pPr>
            <a:r>
              <a:rPr lang="en-US" dirty="0"/>
              <a:t>3.  annual lump sum costs for things like training, demand creation, and other above-site costs.  </a:t>
            </a:r>
          </a:p>
        </p:txBody>
      </p:sp>
      <p:sp>
        <p:nvSpPr>
          <p:cNvPr id="4" name="Slide Number Placeholder 3"/>
          <p:cNvSpPr>
            <a:spLocks noGrp="1"/>
          </p:cNvSpPr>
          <p:nvPr>
            <p:ph type="sldNum" sz="quarter" idx="5"/>
          </p:nvPr>
        </p:nvSpPr>
        <p:spPr/>
        <p:txBody>
          <a:bodyPr/>
          <a:lstStyle/>
          <a:p>
            <a:fld id="{2F78AAD2-397B-456F-893A-253AADE969C9}" type="slidenum">
              <a:rPr lang="en-US" smtClean="0"/>
              <a:t>6</a:t>
            </a:fld>
            <a:endParaRPr lang="en-US"/>
          </a:p>
        </p:txBody>
      </p:sp>
    </p:spTree>
    <p:extLst>
      <p:ext uri="{BB962C8B-B14F-4D97-AF65-F5344CB8AC3E}">
        <p14:creationId xmlns:p14="http://schemas.microsoft.com/office/powerpoint/2010/main" val="2233632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unit cost data can be hard to fine, country-specific default values are found in a reference drawer in the upper right corner of the costing tab, with defaults for SDCs, key populations, and AGYW.  These defaults are based on an analysis of six oral </a:t>
            </a:r>
            <a:r>
              <a:rPr lang="en-US" dirty="0" err="1"/>
              <a:t>PrEP</a:t>
            </a:r>
            <a:r>
              <a:rPr lang="en-US" dirty="0"/>
              <a:t> costing studies conducted in 6 countries. There are also defaults for </a:t>
            </a:r>
            <a:r>
              <a:rPr lang="en-US" dirty="0" err="1"/>
              <a:t>PrEP</a:t>
            </a:r>
            <a:r>
              <a:rPr lang="en-US" dirty="0"/>
              <a:t> ring and CAB reflecting the best available data.</a:t>
            </a:r>
          </a:p>
          <a:p>
            <a:endParaRPr lang="en-US" dirty="0"/>
          </a:p>
          <a:p>
            <a:r>
              <a:rPr lang="en-US" dirty="0"/>
              <a:t>In the defaults, the capital and non-commodity recurrent costs are estimated as a percent of other total visit costs. </a:t>
            </a:r>
          </a:p>
          <a:p>
            <a:endParaRPr lang="en-US" dirty="0"/>
          </a:p>
          <a:p>
            <a:r>
              <a:rPr lang="en-US" dirty="0"/>
              <a:t>If you do have unit cost data for your program, you should overwrite the defaults to best estimate the cost of your program.</a:t>
            </a:r>
          </a:p>
          <a:p>
            <a:endParaRPr lang="en-US" dirty="0"/>
          </a:p>
          <a:p>
            <a:r>
              <a:rPr lang="en-US" dirty="0"/>
              <a:t>The unit costs shown in the defaults are in US dollars. If preferred, you can convert these to your country currency when you enter them into the tool – the tool does not do currency conversions automatically.</a:t>
            </a:r>
          </a:p>
          <a:p>
            <a:endParaRPr lang="en-US" dirty="0"/>
          </a:p>
        </p:txBody>
      </p:sp>
      <p:sp>
        <p:nvSpPr>
          <p:cNvPr id="4" name="Slide Number Placeholder 3"/>
          <p:cNvSpPr>
            <a:spLocks noGrp="1"/>
          </p:cNvSpPr>
          <p:nvPr>
            <p:ph type="sldNum" sz="quarter" idx="5"/>
          </p:nvPr>
        </p:nvSpPr>
        <p:spPr/>
        <p:txBody>
          <a:bodyPr/>
          <a:lstStyle/>
          <a:p>
            <a:fld id="{2F78AAD2-397B-456F-893A-253AADE969C9}" type="slidenum">
              <a:rPr lang="en-US" smtClean="0"/>
              <a:t>7</a:t>
            </a:fld>
            <a:endParaRPr lang="en-US"/>
          </a:p>
        </p:txBody>
      </p:sp>
    </p:spTree>
    <p:extLst>
      <p:ext uri="{BB962C8B-B14F-4D97-AF65-F5344CB8AC3E}">
        <p14:creationId xmlns:p14="http://schemas.microsoft.com/office/powerpoint/2010/main" val="162133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entering the cost data, you can use the checkboxes to indicate the cost components you want to include in your estimate, depending on the purpose for use.  Note that the cost categories are the same for the initiation and continuation visits – so you should be consistent in deselecting the same cost components for both visit types.  Additionally, make sure to make these selections for each method as the checkboxes do not cascade over to the other methods. </a:t>
            </a:r>
          </a:p>
          <a:p>
            <a:endParaRPr lang="en-US" dirty="0"/>
          </a:p>
          <a:p>
            <a:r>
              <a:rPr lang="en-US" dirty="0"/>
              <a:t>In this example, the user does not want to include adherence support, capital costs, or annual above-site costs in their estimates because they are covered under a different budget, so they have deselected these components. </a:t>
            </a:r>
          </a:p>
        </p:txBody>
      </p:sp>
      <p:sp>
        <p:nvSpPr>
          <p:cNvPr id="4" name="Slide Number Placeholder 3"/>
          <p:cNvSpPr>
            <a:spLocks noGrp="1"/>
          </p:cNvSpPr>
          <p:nvPr>
            <p:ph type="sldNum" sz="quarter" idx="5"/>
          </p:nvPr>
        </p:nvSpPr>
        <p:spPr/>
        <p:txBody>
          <a:bodyPr/>
          <a:lstStyle/>
          <a:p>
            <a:fld id="{2F78AAD2-397B-456F-893A-253AADE969C9}" type="slidenum">
              <a:rPr lang="en-US" smtClean="0"/>
              <a:t>8</a:t>
            </a:fld>
            <a:endParaRPr lang="en-US"/>
          </a:p>
        </p:txBody>
      </p:sp>
    </p:spTree>
    <p:extLst>
      <p:ext uri="{BB962C8B-B14F-4D97-AF65-F5344CB8AC3E}">
        <p14:creationId xmlns:p14="http://schemas.microsoft.com/office/powerpoint/2010/main" val="2344628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default costs for standard priority populations will appear in the table.  These should be overwritten with your setting-specific costs if that data is available from a costing study or other analysis.  Note how in this example here, the custom population truck drivers does not have default costs.  In this case, you should copy over the cost inputs from the most similar population in terms of the resources needed for the provision of </a:t>
            </a:r>
            <a:r>
              <a:rPr lang="en-US" dirty="0" err="1"/>
              <a:t>PrEP.</a:t>
            </a:r>
            <a:r>
              <a:rPr lang="en-US" dirty="0"/>
              <a:t>  If one didn’t have data specific to truck drivers, for example, they might use the MSM data for this column.</a:t>
            </a:r>
          </a:p>
          <a:p>
            <a:endParaRPr lang="en-US" dirty="0"/>
          </a:p>
          <a:p>
            <a:r>
              <a:rPr lang="en-US" dirty="0"/>
              <a:t>If you make changes to the costing inputs and later want to revert to the defaults, you can restore the defaults by clicking on the “Reset to defaults” button.</a:t>
            </a:r>
          </a:p>
        </p:txBody>
      </p:sp>
      <p:sp>
        <p:nvSpPr>
          <p:cNvPr id="4" name="Slide Number Placeholder 3"/>
          <p:cNvSpPr>
            <a:spLocks noGrp="1"/>
          </p:cNvSpPr>
          <p:nvPr>
            <p:ph type="sldNum" sz="quarter" idx="5"/>
          </p:nvPr>
        </p:nvSpPr>
        <p:spPr/>
        <p:txBody>
          <a:bodyPr/>
          <a:lstStyle/>
          <a:p>
            <a:fld id="{2F78AAD2-397B-456F-893A-253AADE969C9}" type="slidenum">
              <a:rPr lang="en-US" smtClean="0"/>
              <a:t>9</a:t>
            </a:fld>
            <a:endParaRPr lang="en-US"/>
          </a:p>
        </p:txBody>
      </p:sp>
    </p:spTree>
    <p:extLst>
      <p:ext uri="{BB962C8B-B14F-4D97-AF65-F5344CB8AC3E}">
        <p14:creationId xmlns:p14="http://schemas.microsoft.com/office/powerpoint/2010/main" val="16216544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6404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8413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964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23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410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518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4894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6024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60445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6928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09729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64968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811865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272678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31844"/>
            <a:ext cx="6020711" cy="128701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The contents of this presentation are the responsibility of MOSAIC and do not necessarily reflect the views of PEPFAR, USAID, or the U.S. Government. MOSAIC is a global cooperative agreement (#7200AA21CA00011) led by FHI 360, with core partners Wits RHI, Pangaea Zimbabwe, LVCT Health, Jhpiego, and AVAC.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5815"/>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830987"/>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13" name="Picture 12" descr="A screenshot of a computer&#10;&#10;Description automatically generated">
            <a:extLst>
              <a:ext uri="{FF2B5EF4-FFF2-40B4-BE49-F238E27FC236}">
                <a16:creationId xmlns:a16="http://schemas.microsoft.com/office/drawing/2014/main" id="{B877CC29-5D10-F1DF-E779-0989C5F8019E}"/>
              </a:ext>
            </a:extLst>
          </p:cNvPr>
          <p:cNvPicPr>
            <a:picLocks noChangeAspect="1"/>
          </p:cNvPicPr>
          <p:nvPr userDrawn="1"/>
        </p:nvPicPr>
        <p:blipFill>
          <a:blip r:embed="rId4"/>
          <a:srcRect r="7628" b="36265"/>
          <a:stretch/>
        </p:blipFill>
        <p:spPr>
          <a:xfrm>
            <a:off x="840254" y="2130228"/>
            <a:ext cx="5875737" cy="2896680"/>
          </a:xfrm>
          <a:prstGeom prst="rect">
            <a:avLst/>
          </a:prstGeom>
        </p:spPr>
      </p:pic>
    </p:spTree>
    <p:extLst>
      <p:ext uri="{BB962C8B-B14F-4D97-AF65-F5344CB8AC3E}">
        <p14:creationId xmlns:p14="http://schemas.microsoft.com/office/powerpoint/2010/main" val="829177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574456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39469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673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494497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762772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0021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26"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63"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hyperlink" Target="https://prep-it-community-of-practice.mn.co/" TargetMode="External"/><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hyperlink" Target="http://www.prepitweb.or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CF83FF-577A-C643-8B63-00EA32A36BAA}"/>
              </a:ext>
            </a:extLst>
          </p:cNvPr>
          <p:cNvSpPr>
            <a:spLocks noGrp="1"/>
          </p:cNvSpPr>
          <p:nvPr>
            <p:ph type="ctrTitle"/>
          </p:nvPr>
        </p:nvSpPr>
        <p:spPr>
          <a:xfrm>
            <a:off x="0" y="1705056"/>
            <a:ext cx="11430000" cy="2006840"/>
          </a:xfrm>
        </p:spPr>
        <p:txBody>
          <a:bodyPr>
            <a:normAutofit/>
          </a:bodyPr>
          <a:lstStyle/>
          <a:p>
            <a:r>
              <a:rPr lang="en-US" dirty="0" err="1"/>
              <a:t>PrEP</a:t>
            </a:r>
            <a:r>
              <a:rPr lang="en-US" dirty="0"/>
              <a:t>-it Instructional Presentations</a:t>
            </a:r>
            <a:br>
              <a:rPr lang="en-US" dirty="0"/>
            </a:br>
            <a:r>
              <a:rPr lang="en-US" sz="4000" i="1" dirty="0">
                <a:solidFill>
                  <a:srgbClr val="E9EFF0"/>
                </a:solidFill>
                <a:latin typeface="Poppins Medium" pitchFamily="2" charset="77"/>
                <a:cs typeface="Poppins Medium" pitchFamily="2" charset="77"/>
              </a:rPr>
              <a:t>Module 7: Costs</a:t>
            </a:r>
            <a:endParaRPr lang="en-US" sz="4000" dirty="0"/>
          </a:p>
        </p:txBody>
      </p:sp>
      <p:sp>
        <p:nvSpPr>
          <p:cNvPr id="2" name="Subtitle 2">
            <a:extLst>
              <a:ext uri="{FF2B5EF4-FFF2-40B4-BE49-F238E27FC236}">
                <a16:creationId xmlns:a16="http://schemas.microsoft.com/office/drawing/2014/main" id="{72EDA801-3C5D-A77C-07CA-F9977C041B05}"/>
              </a:ext>
            </a:extLst>
          </p:cNvPr>
          <p:cNvSpPr>
            <a:spLocks noGrp="1"/>
          </p:cNvSpPr>
          <p:nvPr>
            <p:ph type="subTitle" idx="1" hasCustomPrompt="1"/>
          </p:nvPr>
        </p:nvSpPr>
        <p:spPr>
          <a:xfrm>
            <a:off x="0" y="4191000"/>
            <a:ext cx="10026502" cy="961944"/>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a:p>
            <a:endParaRPr lang="en-US" dirty="0"/>
          </a:p>
          <a:p>
            <a:r>
              <a:rPr lang="en-US" dirty="0"/>
              <a:t>DECEMBER 2024</a:t>
            </a:r>
          </a:p>
        </p:txBody>
      </p:sp>
    </p:spTree>
    <p:extLst>
      <p:ext uri="{BB962C8B-B14F-4D97-AF65-F5344CB8AC3E}">
        <p14:creationId xmlns:p14="http://schemas.microsoft.com/office/powerpoint/2010/main" val="802128974"/>
      </p:ext>
    </p:extLst>
  </p:cSld>
  <p:clrMapOvr>
    <a:masterClrMapping/>
  </p:clrMapOvr>
  <mc:AlternateContent xmlns:mc="http://schemas.openxmlformats.org/markup-compatibility/2006" xmlns:p14="http://schemas.microsoft.com/office/powerpoint/2010/main">
    <mc:Choice Requires="p14">
      <p:transition spd="slow" p14:dur="2000" advTm="8000"/>
    </mc:Choice>
    <mc:Fallback xmlns="">
      <p:transition spd="slow" advTm="8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normAutofit fontScale="90000"/>
          </a:bodyPr>
          <a:lstStyle/>
          <a:p>
            <a:r>
              <a:rPr lang="en-US"/>
              <a:t>Above-site lump </a:t>
            </a:r>
            <a:r>
              <a:rPr lang="en-US" dirty="0"/>
              <a:t>sum costs can be further specified by category and by amounts or percentages</a:t>
            </a:r>
          </a:p>
        </p:txBody>
      </p:sp>
      <p:sp>
        <p:nvSpPr>
          <p:cNvPr id="8" name="Content Placeholder 1">
            <a:extLst>
              <a:ext uri="{FF2B5EF4-FFF2-40B4-BE49-F238E27FC236}">
                <a16:creationId xmlns:a16="http://schemas.microsoft.com/office/drawing/2014/main" id="{F86CCB99-0459-C76E-B3FC-63BD81459195}"/>
              </a:ext>
            </a:extLst>
          </p:cNvPr>
          <p:cNvSpPr>
            <a:spLocks noGrp="1"/>
          </p:cNvSpPr>
          <p:nvPr>
            <p:ph idx="1"/>
          </p:nvPr>
        </p:nvSpPr>
        <p:spPr>
          <a:xfrm>
            <a:off x="619125" y="1453987"/>
            <a:ext cx="10365707" cy="4826627"/>
          </a:xfrm>
        </p:spPr>
        <p:txBody>
          <a:bodyPr/>
          <a:lstStyle/>
          <a:p>
            <a:r>
              <a:rPr lang="en-US" sz="2000" dirty="0">
                <a:latin typeface="Calibri "/>
                <a:cs typeface="Poppins" panose="00000500000000000000" pitchFamily="2" charset="0"/>
              </a:rPr>
              <a:t>Depending on your costing purpose, consider whether above-site costs should be included</a:t>
            </a:r>
          </a:p>
          <a:p>
            <a:pPr marL="0" indent="0">
              <a:buNone/>
            </a:pPr>
            <a:endParaRPr lang="en-US" sz="500" dirty="0">
              <a:latin typeface="Calibri "/>
              <a:cs typeface="Poppins" panose="00000500000000000000" pitchFamily="2" charset="0"/>
            </a:endParaRPr>
          </a:p>
          <a:p>
            <a:r>
              <a:rPr lang="en-US" sz="2000" dirty="0">
                <a:latin typeface="Calibri "/>
                <a:cs typeface="Poppins" panose="00000500000000000000" pitchFamily="2" charset="0"/>
              </a:rPr>
              <a:t>Lump sums are not population-specific and do not depend directly on the number of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clients</a:t>
            </a:r>
          </a:p>
          <a:p>
            <a:endParaRPr lang="en-US" sz="500" dirty="0">
              <a:latin typeface="Calibri "/>
              <a:cs typeface="Poppins" panose="00000500000000000000" pitchFamily="2" charset="0"/>
            </a:endParaRPr>
          </a:p>
          <a:p>
            <a:r>
              <a:rPr lang="en-US" sz="2000" dirty="0">
                <a:latin typeface="Calibri "/>
                <a:cs typeface="Poppins" panose="00000500000000000000" pitchFamily="2" charset="0"/>
              </a:rPr>
              <a:t>Select how you want to enter lump sum costs – by amount or percentage of total site-level costs per year</a:t>
            </a:r>
          </a:p>
          <a:p>
            <a:pPr marL="0" indent="0">
              <a:buNone/>
            </a:pPr>
            <a:endParaRPr lang="en-US" sz="500" dirty="0">
              <a:latin typeface="Calibri "/>
              <a:cs typeface="Poppins" panose="00000500000000000000" pitchFamily="2" charset="0"/>
            </a:endParaRPr>
          </a:p>
          <a:p>
            <a:r>
              <a:rPr lang="en-US" sz="2000" dirty="0">
                <a:latin typeface="Calibri "/>
                <a:cs typeface="Poppins" panose="00000500000000000000" pitchFamily="2" charset="0"/>
              </a:rPr>
              <a:t>The tool is set up with common above-site categories; you can add categories if needed by clicking on </a:t>
            </a:r>
            <a:r>
              <a:rPr lang="en-US" sz="2000" b="1" dirty="0">
                <a:latin typeface="Calibri "/>
                <a:cs typeface="Poppins" panose="00000500000000000000" pitchFamily="2" charset="0"/>
              </a:rPr>
              <a:t>Add Category</a:t>
            </a:r>
            <a:endParaRPr lang="en-US" sz="2000" dirty="0">
              <a:latin typeface="Calibri "/>
              <a:cs typeface="Poppins" panose="00000500000000000000" pitchFamily="2" charset="0"/>
            </a:endParaRPr>
          </a:p>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endParaRPr lang="en-US" sz="500" dirty="0">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cxnSp>
        <p:nvCxnSpPr>
          <p:cNvPr id="5" name="Straight Arrow Connector 4">
            <a:extLst>
              <a:ext uri="{FF2B5EF4-FFF2-40B4-BE49-F238E27FC236}">
                <a16:creationId xmlns:a16="http://schemas.microsoft.com/office/drawing/2014/main" id="{0D6353DC-BAEE-FDD7-1C4D-041BE3D5BF16}"/>
              </a:ext>
            </a:extLst>
          </p:cNvPr>
          <p:cNvCxnSpPr>
            <a:cxnSpLocks/>
          </p:cNvCxnSpPr>
          <p:nvPr/>
        </p:nvCxnSpPr>
        <p:spPr>
          <a:xfrm flipV="1">
            <a:off x="787417" y="5170537"/>
            <a:ext cx="675839" cy="251352"/>
          </a:xfrm>
          <a:prstGeom prst="straightConnector1">
            <a:avLst/>
          </a:prstGeom>
          <a:ln w="63500">
            <a:solidFill>
              <a:schemeClr val="accent3"/>
            </a:solidFill>
            <a:tailEnd type="triangle"/>
          </a:ln>
        </p:spPr>
        <p:style>
          <a:lnRef idx="1">
            <a:schemeClr val="accent2"/>
          </a:lnRef>
          <a:fillRef idx="0">
            <a:schemeClr val="accent2"/>
          </a:fillRef>
          <a:effectRef idx="0">
            <a:schemeClr val="accent2"/>
          </a:effectRef>
          <a:fontRef idx="minor">
            <a:schemeClr val="tx1"/>
          </a:fontRef>
        </p:style>
      </p:cxnSp>
      <p:pic>
        <p:nvPicPr>
          <p:cNvPr id="6" name="Picture 5">
            <a:extLst>
              <a:ext uri="{FF2B5EF4-FFF2-40B4-BE49-F238E27FC236}">
                <a16:creationId xmlns:a16="http://schemas.microsoft.com/office/drawing/2014/main" id="{4827DF46-10EF-2791-3B1B-EC4B14B585A0}"/>
              </a:ext>
            </a:extLst>
          </p:cNvPr>
          <p:cNvPicPr>
            <a:picLocks noChangeAspect="1"/>
          </p:cNvPicPr>
          <p:nvPr/>
        </p:nvPicPr>
        <p:blipFill>
          <a:blip r:embed="rId3"/>
          <a:stretch>
            <a:fillRect/>
          </a:stretch>
        </p:blipFill>
        <p:spPr>
          <a:xfrm>
            <a:off x="1463256" y="4570225"/>
            <a:ext cx="9265487" cy="1830420"/>
          </a:xfrm>
          <a:prstGeom prst="rect">
            <a:avLst/>
          </a:prstGeom>
        </p:spPr>
      </p:pic>
    </p:spTree>
    <p:extLst>
      <p:ext uri="{BB962C8B-B14F-4D97-AF65-F5344CB8AC3E}">
        <p14:creationId xmlns:p14="http://schemas.microsoft.com/office/powerpoint/2010/main" val="2620140938"/>
      </p:ext>
    </p:extLst>
  </p:cSld>
  <p:clrMapOvr>
    <a:masterClrMapping/>
  </p:clrMapOvr>
  <mc:AlternateContent xmlns:mc="http://schemas.openxmlformats.org/markup-compatibility/2006" xmlns:p14="http://schemas.microsoft.com/office/powerpoint/2010/main">
    <mc:Choice Requires="p14">
      <p:transition spd="slow" p14:dur="2000" advTm="60000"/>
    </mc:Choice>
    <mc:Fallback xmlns="">
      <p:transition spd="slow" advTm="60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Results – Annual unit costs</a:t>
            </a:r>
          </a:p>
        </p:txBody>
      </p:sp>
      <p:sp>
        <p:nvSpPr>
          <p:cNvPr id="8" name="Content Placeholder 1">
            <a:extLst>
              <a:ext uri="{FF2B5EF4-FFF2-40B4-BE49-F238E27FC236}">
                <a16:creationId xmlns:a16="http://schemas.microsoft.com/office/drawing/2014/main" id="{F86CCB99-0459-C76E-B3FC-63BD81459195}"/>
              </a:ext>
            </a:extLst>
          </p:cNvPr>
          <p:cNvSpPr>
            <a:spLocks noGrp="1"/>
          </p:cNvSpPr>
          <p:nvPr>
            <p:ph idx="1"/>
          </p:nvPr>
        </p:nvSpPr>
        <p:spPr>
          <a:xfrm>
            <a:off x="619125" y="1330802"/>
            <a:ext cx="9896475" cy="4826627"/>
          </a:xfrm>
        </p:spPr>
        <p:txBody>
          <a:bodyPr/>
          <a:lstStyle/>
          <a:p>
            <a:r>
              <a:rPr lang="en-US" dirty="0">
                <a:latin typeface="Calibri "/>
                <a:cs typeface="Poppins" panose="00000500000000000000" pitchFamily="2" charset="0"/>
              </a:rPr>
              <a:t>The </a:t>
            </a:r>
            <a:r>
              <a:rPr lang="en-US" b="1" dirty="0">
                <a:solidFill>
                  <a:schemeClr val="accent2"/>
                </a:solidFill>
                <a:latin typeface="Calibri "/>
                <a:cs typeface="Poppins" panose="00000500000000000000" pitchFamily="2" charset="0"/>
              </a:rPr>
              <a:t>Results Dashboard </a:t>
            </a:r>
            <a:r>
              <a:rPr lang="en-US" dirty="0">
                <a:latin typeface="Calibri "/>
                <a:cs typeface="Poppins" panose="00000500000000000000" pitchFamily="2" charset="0"/>
              </a:rPr>
              <a:t>will show you the annual unit costs per person staying on </a:t>
            </a:r>
            <a:r>
              <a:rPr lang="en-US" dirty="0" err="1">
                <a:latin typeface="Calibri "/>
                <a:cs typeface="Poppins" panose="00000500000000000000" pitchFamily="2" charset="0"/>
              </a:rPr>
              <a:t>PrEP</a:t>
            </a:r>
            <a:r>
              <a:rPr lang="en-US" dirty="0">
                <a:latin typeface="Calibri "/>
                <a:cs typeface="Poppins" panose="00000500000000000000" pitchFamily="2" charset="0"/>
              </a:rPr>
              <a:t> for a year and the annual unit costs per initiation, factoring in continuation rates</a:t>
            </a:r>
            <a:endParaRPr lang="en-US" sz="500" dirty="0">
              <a:latin typeface="Calibri "/>
              <a:cs typeface="Poppins" panose="00000500000000000000" pitchFamily="2" charset="0"/>
            </a:endParaRPr>
          </a:p>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endParaRPr lang="en-US" sz="500" dirty="0">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pic>
        <p:nvPicPr>
          <p:cNvPr id="6" name="Picture 5">
            <a:extLst>
              <a:ext uri="{FF2B5EF4-FFF2-40B4-BE49-F238E27FC236}">
                <a16:creationId xmlns:a16="http://schemas.microsoft.com/office/drawing/2014/main" id="{6F7A28BF-C194-AA6C-85FF-85BF90E0C019}"/>
              </a:ext>
            </a:extLst>
          </p:cNvPr>
          <p:cNvPicPr>
            <a:picLocks noChangeAspect="1"/>
          </p:cNvPicPr>
          <p:nvPr/>
        </p:nvPicPr>
        <p:blipFill>
          <a:blip r:embed="rId3"/>
          <a:stretch>
            <a:fillRect/>
          </a:stretch>
        </p:blipFill>
        <p:spPr>
          <a:xfrm>
            <a:off x="864752" y="2741433"/>
            <a:ext cx="8944266" cy="3747481"/>
          </a:xfrm>
          <a:prstGeom prst="rect">
            <a:avLst/>
          </a:prstGeom>
        </p:spPr>
      </p:pic>
      <p:cxnSp>
        <p:nvCxnSpPr>
          <p:cNvPr id="2" name="Straight Arrow Connector 1">
            <a:extLst>
              <a:ext uri="{FF2B5EF4-FFF2-40B4-BE49-F238E27FC236}">
                <a16:creationId xmlns:a16="http://schemas.microsoft.com/office/drawing/2014/main" id="{2985E05F-76A9-9869-3835-3B62FE4F2BA8}"/>
              </a:ext>
            </a:extLst>
          </p:cNvPr>
          <p:cNvCxnSpPr>
            <a:cxnSpLocks/>
          </p:cNvCxnSpPr>
          <p:nvPr/>
        </p:nvCxnSpPr>
        <p:spPr>
          <a:xfrm flipV="1">
            <a:off x="488165" y="3368664"/>
            <a:ext cx="507548" cy="251352"/>
          </a:xfrm>
          <a:prstGeom prst="straightConnector1">
            <a:avLst/>
          </a:prstGeom>
          <a:ln w="63500">
            <a:solidFill>
              <a:schemeClr val="accent3"/>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31267001"/>
      </p:ext>
    </p:extLst>
  </p:cSld>
  <p:clrMapOvr>
    <a:masterClrMapping/>
  </p:clrMapOvr>
  <mc:AlternateContent xmlns:mc="http://schemas.openxmlformats.org/markup-compatibility/2006" xmlns:p14="http://schemas.microsoft.com/office/powerpoint/2010/main">
    <mc:Choice Requires="p14">
      <p:transition spd="slow" p14:dur="2000" advTm="49000"/>
    </mc:Choice>
    <mc:Fallback xmlns="">
      <p:transition spd="slow" advTm="49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1121C-06BE-2E76-F0D2-2263B6CAB0E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86200DA-7622-DDF0-9895-A187070A8596}"/>
              </a:ext>
            </a:extLst>
          </p:cNvPr>
          <p:cNvSpPr>
            <a:spLocks noGrp="1"/>
          </p:cNvSpPr>
          <p:nvPr>
            <p:ph type="title"/>
          </p:nvPr>
        </p:nvSpPr>
        <p:spPr/>
        <p:txBody>
          <a:bodyPr/>
          <a:lstStyle/>
          <a:p>
            <a:r>
              <a:rPr lang="en-US" dirty="0"/>
              <a:t>Results – Cost associated with targets</a:t>
            </a:r>
          </a:p>
        </p:txBody>
      </p:sp>
      <p:sp>
        <p:nvSpPr>
          <p:cNvPr id="8" name="Content Placeholder 1">
            <a:extLst>
              <a:ext uri="{FF2B5EF4-FFF2-40B4-BE49-F238E27FC236}">
                <a16:creationId xmlns:a16="http://schemas.microsoft.com/office/drawing/2014/main" id="{B27E91B7-FB12-D8FE-EE1E-96D6982136A6}"/>
              </a:ext>
            </a:extLst>
          </p:cNvPr>
          <p:cNvSpPr>
            <a:spLocks noGrp="1"/>
          </p:cNvSpPr>
          <p:nvPr>
            <p:ph idx="1"/>
          </p:nvPr>
        </p:nvSpPr>
        <p:spPr>
          <a:xfrm>
            <a:off x="619125" y="1330802"/>
            <a:ext cx="9896475" cy="4826627"/>
          </a:xfrm>
        </p:spPr>
        <p:txBody>
          <a:bodyPr/>
          <a:lstStyle/>
          <a:p>
            <a:r>
              <a:rPr lang="en-US" dirty="0">
                <a:latin typeface="Calibri "/>
                <a:cs typeface="Poppins" panose="00000500000000000000" pitchFamily="2" charset="0"/>
              </a:rPr>
              <a:t>Once you set targets, the cost module allows you the total costs and cost per infection averted associated with your targets</a:t>
            </a:r>
          </a:p>
          <a:p>
            <a:endParaRPr lang="en-US" sz="2000" dirty="0">
              <a:latin typeface="Calibri "/>
              <a:cs typeface="Poppins" panose="00000500000000000000" pitchFamily="2" charset="0"/>
            </a:endParaRPr>
          </a:p>
          <a:p>
            <a:pPr marL="0" indent="0">
              <a:buNone/>
            </a:pPr>
            <a:endParaRPr lang="en-US" sz="1000" dirty="0">
              <a:latin typeface="Calibri "/>
              <a:cs typeface="Poppins" panose="00000500000000000000" pitchFamily="2" charset="0"/>
            </a:endParaRP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endParaRPr lang="en-US" sz="500" dirty="0">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pic>
        <p:nvPicPr>
          <p:cNvPr id="5" name="Picture 4">
            <a:extLst>
              <a:ext uri="{FF2B5EF4-FFF2-40B4-BE49-F238E27FC236}">
                <a16:creationId xmlns:a16="http://schemas.microsoft.com/office/drawing/2014/main" id="{1991DDFA-33E1-5881-BDF1-F527251D9555}"/>
              </a:ext>
            </a:extLst>
          </p:cNvPr>
          <p:cNvPicPr>
            <a:picLocks noChangeAspect="1"/>
          </p:cNvPicPr>
          <p:nvPr/>
        </p:nvPicPr>
        <p:blipFill>
          <a:blip r:embed="rId3"/>
          <a:stretch>
            <a:fillRect/>
          </a:stretch>
        </p:blipFill>
        <p:spPr>
          <a:xfrm>
            <a:off x="0" y="3198323"/>
            <a:ext cx="4108500" cy="1503765"/>
          </a:xfrm>
          <a:prstGeom prst="rect">
            <a:avLst/>
          </a:prstGeom>
        </p:spPr>
      </p:pic>
      <p:pic>
        <p:nvPicPr>
          <p:cNvPr id="7" name="Picture 6">
            <a:extLst>
              <a:ext uri="{FF2B5EF4-FFF2-40B4-BE49-F238E27FC236}">
                <a16:creationId xmlns:a16="http://schemas.microsoft.com/office/drawing/2014/main" id="{6075C45A-DCB5-72D8-48F5-C62B31722DA7}"/>
              </a:ext>
            </a:extLst>
          </p:cNvPr>
          <p:cNvPicPr>
            <a:picLocks noChangeAspect="1"/>
          </p:cNvPicPr>
          <p:nvPr/>
        </p:nvPicPr>
        <p:blipFill>
          <a:blip r:embed="rId4"/>
          <a:stretch>
            <a:fillRect/>
          </a:stretch>
        </p:blipFill>
        <p:spPr>
          <a:xfrm>
            <a:off x="3366485" y="2473802"/>
            <a:ext cx="8825515" cy="2228286"/>
          </a:xfrm>
          <a:prstGeom prst="rect">
            <a:avLst/>
          </a:prstGeom>
        </p:spPr>
      </p:pic>
      <p:sp>
        <p:nvSpPr>
          <p:cNvPr id="18" name="Rectangle: Rounded Corners 17">
            <a:extLst>
              <a:ext uri="{FF2B5EF4-FFF2-40B4-BE49-F238E27FC236}">
                <a16:creationId xmlns:a16="http://schemas.microsoft.com/office/drawing/2014/main" id="{CBEEDEEA-CE78-31E2-1BAD-D6B5A2189115}"/>
              </a:ext>
            </a:extLst>
          </p:cNvPr>
          <p:cNvSpPr/>
          <p:nvPr/>
        </p:nvSpPr>
        <p:spPr>
          <a:xfrm>
            <a:off x="7003665" y="2547732"/>
            <a:ext cx="1551154" cy="2154356"/>
          </a:xfrm>
          <a:prstGeom prst="roundRect">
            <a:avLst/>
          </a:prstGeom>
          <a:noFill/>
          <a:ln w="857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DF67BE55-86A0-49CD-CED7-8DAF372802D1}"/>
              </a:ext>
            </a:extLst>
          </p:cNvPr>
          <p:cNvSpPr/>
          <p:nvPr/>
        </p:nvSpPr>
        <p:spPr>
          <a:xfrm>
            <a:off x="10558399" y="2521554"/>
            <a:ext cx="1633600" cy="2154356"/>
          </a:xfrm>
          <a:prstGeom prst="roundRect">
            <a:avLst/>
          </a:prstGeom>
          <a:noFill/>
          <a:ln w="857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1088540"/>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Questions?</a:t>
            </a:r>
          </a:p>
        </p:txBody>
      </p:sp>
      <p:sp>
        <p:nvSpPr>
          <p:cNvPr id="2" name="Content Placeholder 1">
            <a:extLst>
              <a:ext uri="{FF2B5EF4-FFF2-40B4-BE49-F238E27FC236}">
                <a16:creationId xmlns:a16="http://schemas.microsoft.com/office/drawing/2014/main" id="{11EE8D03-AEEA-350E-2D59-8CB3FE624B94}"/>
              </a:ext>
            </a:extLst>
          </p:cNvPr>
          <p:cNvSpPr>
            <a:spLocks noGrp="1"/>
          </p:cNvSpPr>
          <p:nvPr>
            <p:ph idx="1"/>
          </p:nvPr>
        </p:nvSpPr>
        <p:spPr>
          <a:xfrm>
            <a:off x="838199" y="1350336"/>
            <a:ext cx="9896475" cy="4826627"/>
          </a:xfrm>
        </p:spPr>
        <p:txBody>
          <a:bodyPr/>
          <a:lstStyle/>
          <a:p>
            <a:pPr marL="0" indent="0">
              <a:buNone/>
            </a:pPr>
            <a:r>
              <a:rPr lang="en-US" dirty="0"/>
              <a:t>For more information </a:t>
            </a:r>
            <a:r>
              <a:rPr lang="en-US"/>
              <a:t>on costing and </a:t>
            </a:r>
            <a:r>
              <a:rPr lang="en-US" dirty="0"/>
              <a:t>other functions within </a:t>
            </a:r>
            <a:r>
              <a:rPr lang="en-US" dirty="0" err="1"/>
              <a:t>PrEP</a:t>
            </a:r>
            <a:r>
              <a:rPr lang="en-US" dirty="0"/>
              <a:t>-it, join the </a:t>
            </a:r>
            <a:r>
              <a:rPr lang="en-US" b="1" dirty="0" err="1">
                <a:solidFill>
                  <a:schemeClr val="accent2"/>
                </a:solidFill>
              </a:rPr>
              <a:t>PrEP</a:t>
            </a:r>
            <a:r>
              <a:rPr lang="en-US" b="1" dirty="0">
                <a:solidFill>
                  <a:schemeClr val="accent2"/>
                </a:solidFill>
              </a:rPr>
              <a:t>-it Community of Practice </a:t>
            </a:r>
            <a:r>
              <a:rPr lang="en-US" dirty="0"/>
              <a:t>at:</a:t>
            </a:r>
          </a:p>
          <a:p>
            <a:pPr marL="0" indent="0">
              <a:buNone/>
            </a:pPr>
            <a:endParaRPr lang="en-US" sz="1000" dirty="0"/>
          </a:p>
          <a:p>
            <a:pPr marL="0" indent="0" algn="ctr">
              <a:buNone/>
            </a:pPr>
            <a:r>
              <a:rPr lang="en-US" sz="3000" dirty="0">
                <a:solidFill>
                  <a:schemeClr val="accent2"/>
                </a:solidFill>
                <a:latin typeface="Calibri "/>
                <a:cs typeface="Poppins" panose="00000500000000000000" pitchFamily="2" charset="0"/>
                <a:hlinkClick r:id="rId3"/>
              </a:rPr>
              <a:t>https://prep-it-community-of-practice.mn.co/</a:t>
            </a:r>
            <a:endParaRPr lang="en-US" sz="3000" dirty="0">
              <a:solidFill>
                <a:schemeClr val="accent2"/>
              </a:solidFill>
              <a:latin typeface="Calibri "/>
              <a:cs typeface="Poppins" panose="00000500000000000000" pitchFamily="2" charset="0"/>
            </a:endParaRPr>
          </a:p>
          <a:p>
            <a:pPr marL="0" indent="0" algn="ctr">
              <a:buNone/>
            </a:pPr>
            <a:endParaRPr lang="en-US" sz="1000" dirty="0">
              <a:solidFill>
                <a:schemeClr val="accent2"/>
              </a:solidFill>
              <a:latin typeface="Calibri "/>
              <a:cs typeface="Poppins" panose="00000500000000000000" pitchFamily="2" charset="0"/>
            </a:endParaRPr>
          </a:p>
          <a:p>
            <a:pPr marL="0" indent="0">
              <a:buNone/>
            </a:pPr>
            <a:r>
              <a:rPr lang="en-US" dirty="0">
                <a:solidFill>
                  <a:schemeClr val="tx2"/>
                </a:solidFill>
                <a:latin typeface="Calibri "/>
                <a:cs typeface="Poppins" panose="00000500000000000000" pitchFamily="2" charset="0"/>
              </a:rPr>
              <a:t>Enter questions with a hashtag </a:t>
            </a:r>
            <a:r>
              <a:rPr lang="en-US" i="1" dirty="0">
                <a:solidFill>
                  <a:schemeClr val="accent2"/>
                </a:solidFill>
                <a:latin typeface="Calibri "/>
                <a:cs typeface="Poppins" panose="00000500000000000000" pitchFamily="2" charset="0"/>
              </a:rPr>
              <a:t>#costs </a:t>
            </a:r>
            <a:r>
              <a:rPr lang="en-US" dirty="0">
                <a:solidFill>
                  <a:schemeClr val="tx2"/>
                </a:solidFill>
                <a:latin typeface="Calibri "/>
                <a:cs typeface="Poppins" panose="00000500000000000000" pitchFamily="2" charset="0"/>
              </a:rPr>
              <a:t>for questions specific to the impact module</a:t>
            </a:r>
          </a:p>
          <a:p>
            <a:pPr marL="0" indent="0">
              <a:buNone/>
            </a:pPr>
            <a:endParaRPr lang="en-US" dirty="0">
              <a:solidFill>
                <a:schemeClr val="tx2"/>
              </a:solidFill>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pic>
        <p:nvPicPr>
          <p:cNvPr id="7" name="Picture 6">
            <a:extLst>
              <a:ext uri="{FF2B5EF4-FFF2-40B4-BE49-F238E27FC236}">
                <a16:creationId xmlns:a16="http://schemas.microsoft.com/office/drawing/2014/main" id="{D568EEBD-A4A9-4F27-FBFA-B7F9489FD089}"/>
              </a:ext>
            </a:extLst>
          </p:cNvPr>
          <p:cNvPicPr>
            <a:picLocks noChangeAspect="1"/>
          </p:cNvPicPr>
          <p:nvPr/>
        </p:nvPicPr>
        <p:blipFill>
          <a:blip r:embed="rId4"/>
          <a:stretch>
            <a:fillRect/>
          </a:stretch>
        </p:blipFill>
        <p:spPr>
          <a:xfrm>
            <a:off x="2106202" y="4360793"/>
            <a:ext cx="7582542" cy="2093573"/>
          </a:xfrm>
          <a:prstGeom prst="rect">
            <a:avLst/>
          </a:prstGeom>
        </p:spPr>
      </p:pic>
    </p:spTree>
    <p:extLst>
      <p:ext uri="{BB962C8B-B14F-4D97-AF65-F5344CB8AC3E}">
        <p14:creationId xmlns:p14="http://schemas.microsoft.com/office/powerpoint/2010/main" val="3450386127"/>
      </p:ext>
    </p:extLst>
  </p:cSld>
  <p:clrMapOvr>
    <a:masterClrMapping/>
  </p:clrMapOvr>
  <mc:AlternateContent xmlns:mc="http://schemas.openxmlformats.org/markup-compatibility/2006" xmlns:p14="http://schemas.microsoft.com/office/powerpoint/2010/main">
    <mc:Choice Requires="p14">
      <p:transition spd="slow" p14:dur="2000" advTm="18000"/>
    </mc:Choice>
    <mc:Fallback xmlns="">
      <p:transition spd="slow" advTm="18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672976-BA0D-D46A-6939-BD9F31C26CB0}"/>
              </a:ext>
            </a:extLst>
          </p:cNvPr>
          <p:cNvSpPr>
            <a:spLocks noGrp="1"/>
          </p:cNvSpPr>
          <p:nvPr>
            <p:ph type="body" sz="quarter" idx="10"/>
          </p:nvPr>
        </p:nvSpPr>
        <p:spPr>
          <a:xfrm>
            <a:off x="715518" y="1079343"/>
            <a:ext cx="5886450" cy="1067741"/>
          </a:xfrm>
        </p:spPr>
        <p:txBody>
          <a:bodyPr/>
          <a:lstStyle/>
          <a:p>
            <a:r>
              <a:rPr kumimoji="0" lang="en-US" sz="1700" b="0" i="0" u="none" strike="noStrike" kern="1200" cap="none" spc="0" normalizeH="0" baseline="0" noProof="0" dirty="0">
                <a:ln>
                  <a:noFill/>
                </a:ln>
                <a:solidFill>
                  <a:srgbClr val="635F59"/>
                </a:solidFill>
                <a:effectLst/>
                <a:uLnTx/>
                <a:uFillTx/>
                <a:latin typeface="Calibri" panose="020F0502020204030204"/>
                <a:ea typeface="+mn-ea"/>
                <a:cs typeface="+mn-cs"/>
              </a:rPr>
              <a:t>These slides were prepared by Nicole Bellows and Katharine Kripke of Avenir Health.</a:t>
            </a:r>
          </a:p>
          <a:p>
            <a:endParaRPr lang="en-US" dirty="0"/>
          </a:p>
        </p:txBody>
      </p:sp>
    </p:spTree>
    <p:extLst>
      <p:ext uri="{BB962C8B-B14F-4D97-AF65-F5344CB8AC3E}">
        <p14:creationId xmlns:p14="http://schemas.microsoft.com/office/powerpoint/2010/main" val="2962929845"/>
      </p:ext>
    </p:extLst>
  </p:cSld>
  <p:clrMapOvr>
    <a:masterClrMapping/>
  </p:clrMapOvr>
  <mc:AlternateContent xmlns:mc="http://schemas.openxmlformats.org/markup-compatibility/2006" xmlns:p14="http://schemas.microsoft.com/office/powerpoint/2010/main">
    <mc:Choice Requires="p14">
      <p:transition spd="slow" p14:dur="2000" advTm="5240"/>
    </mc:Choice>
    <mc:Fallback xmlns="">
      <p:transition spd="slow" advTm="524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C1F5A1-5B19-23D4-1635-256EC6582798}"/>
              </a:ext>
            </a:extLst>
          </p:cNvPr>
          <p:cNvSpPr/>
          <p:nvPr/>
        </p:nvSpPr>
        <p:spPr>
          <a:xfrm>
            <a:off x="6708913" y="0"/>
            <a:ext cx="548308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Instructional presentations</a:t>
            </a:r>
          </a:p>
        </p:txBody>
      </p:sp>
      <p:sp>
        <p:nvSpPr>
          <p:cNvPr id="5" name="Content Placeholder 4">
            <a:extLst>
              <a:ext uri="{FF2B5EF4-FFF2-40B4-BE49-F238E27FC236}">
                <a16:creationId xmlns:a16="http://schemas.microsoft.com/office/drawing/2014/main" id="{1FDD2365-A693-824B-8B4E-FFAD48F9D8E7}"/>
              </a:ext>
            </a:extLst>
          </p:cNvPr>
          <p:cNvSpPr>
            <a:spLocks noGrp="1"/>
          </p:cNvSpPr>
          <p:nvPr>
            <p:ph idx="1"/>
          </p:nvPr>
        </p:nvSpPr>
        <p:spPr>
          <a:xfrm>
            <a:off x="706409" y="1098450"/>
            <a:ext cx="5483087" cy="4826627"/>
          </a:xfrm>
        </p:spPr>
        <p:txBody>
          <a:bodyPr/>
          <a:lstStyle/>
          <a:p>
            <a:pPr marL="411480" indent="-411480">
              <a:lnSpc>
                <a:spcPct val="100000"/>
              </a:lnSpc>
              <a:spcAft>
                <a:spcPts val="1200"/>
              </a:spcAft>
            </a:pPr>
            <a:r>
              <a:rPr lang="en-US" dirty="0"/>
              <a:t>This presentation is part of a series for guidance on the use of the</a:t>
            </a:r>
            <a:r>
              <a:rPr lang="en-US" sz="2800" dirty="0">
                <a:latin typeface="Poppins" panose="00000500000000000000" pitchFamily="2" charset="0"/>
                <a:cs typeface="Poppins" panose="00000500000000000000" pitchFamily="2" charset="0"/>
              </a:rPr>
              <a:t> </a:t>
            </a:r>
            <a:r>
              <a:rPr lang="en-US" dirty="0" err="1"/>
              <a:t>PrEP</a:t>
            </a:r>
            <a:r>
              <a:rPr lang="en-US" dirty="0"/>
              <a:t>-it (</a:t>
            </a:r>
            <a:r>
              <a:rPr lang="en-US" dirty="0" err="1"/>
              <a:t>PrEP</a:t>
            </a:r>
            <a:r>
              <a:rPr lang="en-US" dirty="0"/>
              <a:t> Implementation planning, monitoring, and evaluation Tool)</a:t>
            </a:r>
          </a:p>
          <a:p>
            <a:pPr marL="411480" indent="-411480">
              <a:lnSpc>
                <a:spcPct val="100000"/>
              </a:lnSpc>
              <a:spcAft>
                <a:spcPts val="1200"/>
              </a:spcAft>
            </a:pPr>
            <a:r>
              <a:rPr lang="en-US" dirty="0" err="1"/>
              <a:t>PrEP</a:t>
            </a:r>
            <a:r>
              <a:rPr lang="en-US" dirty="0"/>
              <a:t>-it is a decision-making and analysis tool with interrelated modules used for target setting, costing, and commodities forecasting</a:t>
            </a:r>
          </a:p>
          <a:p>
            <a:pPr marL="411480" indent="-411480">
              <a:lnSpc>
                <a:spcPct val="100000"/>
              </a:lnSpc>
              <a:spcAft>
                <a:spcPts val="1200"/>
              </a:spcAft>
            </a:pPr>
            <a:endParaRPr lang="en-US" dirty="0"/>
          </a:p>
          <a:p>
            <a:pPr marL="411480" indent="-411480">
              <a:lnSpc>
                <a:spcPct val="100000"/>
              </a:lnSpc>
              <a:spcAft>
                <a:spcPts val="1200"/>
              </a:spcAft>
            </a:pPr>
            <a:endParaRPr lang="en-US" dirty="0"/>
          </a:p>
          <a:p>
            <a:pPr marL="0" indent="0">
              <a:lnSpc>
                <a:spcPct val="100000"/>
              </a:lnSpc>
              <a:spcAft>
                <a:spcPts val="1200"/>
              </a:spcAft>
              <a:buNone/>
            </a:pPr>
            <a:endParaRPr lang="en-US" dirty="0"/>
          </a:p>
        </p:txBody>
      </p:sp>
      <p:sp>
        <p:nvSpPr>
          <p:cNvPr id="11" name="Rectangle 10">
            <a:extLst>
              <a:ext uri="{FF2B5EF4-FFF2-40B4-BE49-F238E27FC236}">
                <a16:creationId xmlns:a16="http://schemas.microsoft.com/office/drawing/2014/main" id="{EECF5314-7365-1306-FD79-4E8A537C6FFC}"/>
              </a:ext>
            </a:extLst>
          </p:cNvPr>
          <p:cNvSpPr/>
          <p:nvPr/>
        </p:nvSpPr>
        <p:spPr>
          <a:xfrm>
            <a:off x="7216770" y="0"/>
            <a:ext cx="4975230" cy="6858000"/>
          </a:xfrm>
          <a:prstGeom prst="rect">
            <a:avLst/>
          </a:prstGeom>
          <a:solidFill>
            <a:schemeClr val="accent2">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3F7FAAD0-A0C6-77C6-FD6C-55519A7B4F90}"/>
              </a:ext>
            </a:extLst>
          </p:cNvPr>
          <p:cNvGrpSpPr/>
          <p:nvPr/>
        </p:nvGrpSpPr>
        <p:grpSpPr>
          <a:xfrm>
            <a:off x="7683057" y="245346"/>
            <a:ext cx="4261008" cy="6089652"/>
            <a:chOff x="7791449" y="190956"/>
            <a:chExt cx="4261008" cy="6089652"/>
          </a:xfrm>
        </p:grpSpPr>
        <p:sp>
          <p:nvSpPr>
            <p:cNvPr id="7" name="Rectangle: Rounded Corners 6">
              <a:extLst>
                <a:ext uri="{FF2B5EF4-FFF2-40B4-BE49-F238E27FC236}">
                  <a16:creationId xmlns:a16="http://schemas.microsoft.com/office/drawing/2014/main" id="{7BDFF16D-5073-4EAF-C8FF-2480DA696714}"/>
                </a:ext>
              </a:extLst>
            </p:cNvPr>
            <p:cNvSpPr/>
            <p:nvPr/>
          </p:nvSpPr>
          <p:spPr>
            <a:xfrm>
              <a:off x="7791449" y="2439082"/>
              <a:ext cx="4261008" cy="3841526"/>
            </a:xfrm>
            <a:prstGeom prst="roundRect">
              <a:avLst>
                <a:gd name="adj" fmla="val 5995"/>
              </a:avLst>
            </a:prstGeom>
            <a:solidFill>
              <a:schemeClr val="accent2">
                <a:lumMod val="20000"/>
                <a:lumOff val="80000"/>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14000"/>
                </a:lnSpc>
                <a:spcBef>
                  <a:spcPts val="300"/>
                </a:spcBef>
                <a:spcAft>
                  <a:spcPts val="300"/>
                </a:spcAft>
                <a:buClrTx/>
                <a:buSzTx/>
                <a:buFontTx/>
                <a:buNone/>
                <a:tabLst/>
                <a:defRPr/>
              </a:pPr>
              <a:r>
                <a:rPr kumimoji="0" lang="en-US" sz="1800" b="1" i="1" u="sng" strike="noStrike" kern="1200" cap="none" spc="0" normalizeH="0" baseline="0" noProof="0" dirty="0">
                  <a:ln>
                    <a:noFill/>
                  </a:ln>
                  <a:solidFill>
                    <a:srgbClr val="29676B"/>
                  </a:solidFill>
                  <a:effectLst/>
                  <a:uLnTx/>
                  <a:uFillTx/>
                  <a:latin typeface="Poppins SemiBold" pitchFamily="2" charset="77"/>
                  <a:ea typeface="+mn-ea"/>
                  <a:cs typeface="Poppins SemiBold" pitchFamily="2" charset="77"/>
                </a:rPr>
                <a:t>PREP-IT GUIDANCE SECTIONS</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Introduction to </a:t>
              </a:r>
              <a:r>
                <a:rPr lang="en-US" dirty="0" err="1">
                  <a:solidFill>
                    <a:schemeClr val="tx1"/>
                  </a:solidFill>
                  <a:latin typeface="Poppins" pitchFamily="2" charset="77"/>
                  <a:cs typeface="Poppins" pitchFamily="2" charset="77"/>
                </a:rPr>
                <a:t>PrEP</a:t>
              </a:r>
              <a:r>
                <a:rPr lang="en-US" dirty="0">
                  <a:solidFill>
                    <a:schemeClr val="tx1"/>
                  </a:solidFill>
                  <a:latin typeface="Poppins" pitchFamily="2" charset="77"/>
                  <a:cs typeface="Poppins" pitchFamily="2" charset="77"/>
                </a:rPr>
                <a:t>-it</a:t>
              </a: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Getting started</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Population and methods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Continuation</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Visit schedules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Program data</a:t>
              </a:r>
            </a:p>
            <a:p>
              <a:pPr marL="457200" indent="-365760">
                <a:lnSpc>
                  <a:spcPct val="114000"/>
                </a:lnSpc>
                <a:spcBef>
                  <a:spcPts val="300"/>
                </a:spcBef>
                <a:spcAft>
                  <a:spcPts val="300"/>
                </a:spcAft>
                <a:buFont typeface="+mj-lt"/>
                <a:buAutoNum type="arabicPeriod"/>
                <a:defRPr/>
              </a:pPr>
              <a:r>
                <a:rPr lang="en-US" b="1" dirty="0">
                  <a:solidFill>
                    <a:schemeClr val="accent2"/>
                  </a:solidFill>
                  <a:latin typeface="Poppins" pitchFamily="2" charset="77"/>
                  <a:cs typeface="Poppins" pitchFamily="2" charset="77"/>
                </a:rPr>
                <a:t>Costs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Impact </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Targets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Aggregate/disaggregate</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Commodities forecasting</a:t>
              </a:r>
            </a:p>
          </p:txBody>
        </p:sp>
        <p:pic>
          <p:nvPicPr>
            <p:cNvPr id="8" name="Picture 7" descr="A screenshot of a computer&#10;&#10;Description automatically generated">
              <a:extLst>
                <a:ext uri="{FF2B5EF4-FFF2-40B4-BE49-F238E27FC236}">
                  <a16:creationId xmlns:a16="http://schemas.microsoft.com/office/drawing/2014/main" id="{867B3D56-4BE4-2A6A-2E55-0375935D97B5}"/>
                </a:ext>
              </a:extLst>
            </p:cNvPr>
            <p:cNvPicPr>
              <a:picLocks noChangeAspect="1"/>
            </p:cNvPicPr>
            <p:nvPr/>
          </p:nvPicPr>
          <p:blipFill>
            <a:blip r:embed="rId3"/>
            <a:stretch>
              <a:fillRect/>
            </a:stretch>
          </p:blipFill>
          <p:spPr>
            <a:xfrm>
              <a:off x="8238845" y="190956"/>
              <a:ext cx="2784612" cy="1577410"/>
            </a:xfrm>
            <a:prstGeom prst="rect">
              <a:avLst/>
            </a:prstGeom>
            <a:effectLst>
              <a:outerShdw blurRad="50800" dist="83355" dir="2700000" algn="tl" rotWithShape="0">
                <a:prstClr val="black">
                  <a:alpha val="40000"/>
                </a:prstClr>
              </a:outerShdw>
            </a:effectLst>
          </p:spPr>
        </p:pic>
      </p:grpSp>
      <p:sp>
        <p:nvSpPr>
          <p:cNvPr id="2" name="TextBox 1">
            <a:extLst>
              <a:ext uri="{FF2B5EF4-FFF2-40B4-BE49-F238E27FC236}">
                <a16:creationId xmlns:a16="http://schemas.microsoft.com/office/drawing/2014/main" id="{409B1701-6E3E-1453-DEAA-7185AFF18E1B}"/>
              </a:ext>
            </a:extLst>
          </p:cNvPr>
          <p:cNvSpPr txBox="1"/>
          <p:nvPr/>
        </p:nvSpPr>
        <p:spPr>
          <a:xfrm>
            <a:off x="479201" y="5934618"/>
            <a:ext cx="5937504" cy="754053"/>
          </a:xfrm>
          <a:prstGeom prst="rect">
            <a:avLst/>
          </a:prstGeom>
          <a:noFill/>
        </p:spPr>
        <p:txBody>
          <a:bodyPr wrap="square" rtlCol="0">
            <a:spAutoFit/>
          </a:bodyPr>
          <a:lstStyle/>
          <a:p>
            <a:r>
              <a:rPr lang="en-US" sz="2000" dirty="0">
                <a:solidFill>
                  <a:schemeClr val="accent1"/>
                </a:solidFill>
              </a:rPr>
              <a:t>Access </a:t>
            </a:r>
            <a:r>
              <a:rPr lang="en-US" sz="2000" dirty="0" err="1">
                <a:solidFill>
                  <a:schemeClr val="accent1"/>
                </a:solidFill>
              </a:rPr>
              <a:t>PrEP</a:t>
            </a:r>
            <a:r>
              <a:rPr lang="en-US" sz="2000" dirty="0">
                <a:solidFill>
                  <a:schemeClr val="accent1"/>
                </a:solidFill>
              </a:rPr>
              <a:t>-it at </a:t>
            </a:r>
            <a:r>
              <a:rPr lang="en-US" sz="2000" b="1" dirty="0">
                <a:solidFill>
                  <a:schemeClr val="accent1"/>
                </a:solidFill>
                <a:hlinkClick r:id="rId4">
                  <a:extLst>
                    <a:ext uri="{A12FA001-AC4F-418D-AE19-62706E023703}">
                      <ahyp:hlinkClr xmlns:ahyp="http://schemas.microsoft.com/office/drawing/2018/hyperlinkcolor" val="tx"/>
                    </a:ext>
                  </a:extLst>
                </a:hlinkClick>
              </a:rPr>
              <a:t>www.prepitweb.org</a:t>
            </a:r>
            <a:endParaRPr lang="en-US" sz="2000" b="1" dirty="0">
              <a:solidFill>
                <a:schemeClr val="accent1"/>
              </a:solidFill>
            </a:endParaRPr>
          </a:p>
          <a:p>
            <a:endParaRPr lang="en-US" sz="300" b="1" dirty="0">
              <a:solidFill>
                <a:schemeClr val="accent1"/>
              </a:solidFill>
            </a:endParaRPr>
          </a:p>
          <a:p>
            <a:r>
              <a:rPr lang="en-US" sz="2000" dirty="0">
                <a:solidFill>
                  <a:schemeClr val="accent1"/>
                </a:solidFill>
              </a:rPr>
              <a:t>Questions? email </a:t>
            </a:r>
            <a:r>
              <a:rPr lang="en-US" sz="2000" b="1" dirty="0">
                <a:solidFill>
                  <a:schemeClr val="accent1"/>
                </a:solidFill>
              </a:rPr>
              <a:t>prepithelp@avenirhealth.org</a:t>
            </a:r>
          </a:p>
        </p:txBody>
      </p:sp>
    </p:spTree>
    <p:extLst>
      <p:ext uri="{BB962C8B-B14F-4D97-AF65-F5344CB8AC3E}">
        <p14:creationId xmlns:p14="http://schemas.microsoft.com/office/powerpoint/2010/main" val="973587387"/>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2AE226-D751-A71C-B95F-85715B27EBB6}"/>
              </a:ext>
            </a:extLst>
          </p:cNvPr>
          <p:cNvSpPr>
            <a:spLocks noGrp="1"/>
          </p:cNvSpPr>
          <p:nvPr>
            <p:ph type="title"/>
          </p:nvPr>
        </p:nvSpPr>
        <p:spPr/>
        <p:txBody>
          <a:bodyPr/>
          <a:lstStyle/>
          <a:p>
            <a:r>
              <a:rPr lang="en-US" dirty="0"/>
              <a:t>Costing in </a:t>
            </a:r>
            <a:r>
              <a:rPr lang="en-US" dirty="0" err="1"/>
              <a:t>PrEP</a:t>
            </a:r>
            <a:r>
              <a:rPr lang="en-US" dirty="0"/>
              <a:t>-it</a:t>
            </a:r>
          </a:p>
        </p:txBody>
      </p:sp>
      <p:sp>
        <p:nvSpPr>
          <p:cNvPr id="2" name="Content Placeholder 1">
            <a:extLst>
              <a:ext uri="{FF2B5EF4-FFF2-40B4-BE49-F238E27FC236}">
                <a16:creationId xmlns:a16="http://schemas.microsoft.com/office/drawing/2014/main" id="{DB59818F-5921-50A8-8C75-3E67415DBC94}"/>
              </a:ext>
            </a:extLst>
          </p:cNvPr>
          <p:cNvSpPr>
            <a:spLocks noGrp="1"/>
          </p:cNvSpPr>
          <p:nvPr>
            <p:ph idx="1"/>
          </p:nvPr>
        </p:nvSpPr>
        <p:spPr/>
        <p:txBody>
          <a:bodyPr/>
          <a:lstStyle/>
          <a:p>
            <a:pPr>
              <a:spcAft>
                <a:spcPts val="1200"/>
              </a:spcAft>
              <a:buFont typeface="Wingdings" panose="05000000000000000000" pitchFamily="2" charset="2"/>
              <a:buChar char="§"/>
            </a:pPr>
            <a:r>
              <a:rPr lang="en-US" sz="2400" dirty="0">
                <a:latin typeface="+mn-lt"/>
                <a:cs typeface="Poppins" panose="00000500000000000000" pitchFamily="2" charset="0"/>
              </a:rPr>
              <a:t>Understanding PrEP costs is useful for budgeting, planning and examining cost-effectiveness of PrEP</a:t>
            </a:r>
          </a:p>
          <a:p>
            <a:pPr>
              <a:spcAft>
                <a:spcPts val="1200"/>
              </a:spcAft>
              <a:buFont typeface="Wingdings" panose="05000000000000000000" pitchFamily="2" charset="2"/>
              <a:buChar char="§"/>
            </a:pPr>
            <a:r>
              <a:rPr lang="en-US" sz="2400" dirty="0" err="1">
                <a:latin typeface="+mn-lt"/>
                <a:cs typeface="Poppins" panose="00000500000000000000" pitchFamily="2" charset="0"/>
              </a:rPr>
              <a:t>PrEP</a:t>
            </a:r>
            <a:r>
              <a:rPr lang="en-US" sz="2400" dirty="0">
                <a:latin typeface="+mn-lt"/>
                <a:cs typeface="Poppins" panose="00000500000000000000" pitchFamily="2" charset="0"/>
              </a:rPr>
              <a:t>-it organizes costs by visit type and utilizes continuation rates in combination with visit schedules to calculate costs </a:t>
            </a:r>
          </a:p>
          <a:p>
            <a:pPr>
              <a:spcAft>
                <a:spcPts val="1200"/>
              </a:spcAft>
              <a:buFont typeface="Wingdings" panose="05000000000000000000" pitchFamily="2" charset="2"/>
              <a:buChar char="§"/>
            </a:pPr>
            <a:r>
              <a:rPr lang="en-US" sz="2400" dirty="0" err="1">
                <a:latin typeface="+mn-lt"/>
                <a:cs typeface="Poppins" panose="00000500000000000000" pitchFamily="2" charset="0"/>
              </a:rPr>
              <a:t>PrEP</a:t>
            </a:r>
            <a:r>
              <a:rPr lang="en-US" sz="2400" dirty="0">
                <a:latin typeface="+mn-lt"/>
                <a:cs typeface="Poppins" panose="00000500000000000000" pitchFamily="2" charset="0"/>
              </a:rPr>
              <a:t>-it cost module, if activated, works in concert with targets module to provide the total costs to reach the targets and the cost per HIV infection averted</a:t>
            </a:r>
          </a:p>
          <a:p>
            <a:pPr>
              <a:spcAft>
                <a:spcPts val="1200"/>
              </a:spcAft>
              <a:buFont typeface="Wingdings" panose="05000000000000000000" pitchFamily="2" charset="2"/>
              <a:buChar char="§"/>
            </a:pPr>
            <a:r>
              <a:rPr lang="en-US" sz="2400" dirty="0">
                <a:latin typeface="+mn-lt"/>
                <a:cs typeface="Poppins" panose="00000500000000000000" pitchFamily="2" charset="0"/>
              </a:rPr>
              <a:t>The module also provides an estimate of cost per person initiated (taking continuation rates into account), which is lower than the cost for a person to stay on PrEP for an entire year</a:t>
            </a:r>
          </a:p>
          <a:p>
            <a:pPr marL="0" indent="0">
              <a:buNone/>
            </a:pPr>
            <a:endParaRPr lang="en-US" sz="600" dirty="0">
              <a:latin typeface="Calibri "/>
              <a:cs typeface="Poppins" panose="00000500000000000000" pitchFamily="2" charset="0"/>
            </a:endParaRPr>
          </a:p>
          <a:p>
            <a:pPr marL="0" indent="0">
              <a:buNone/>
            </a:pPr>
            <a:endParaRPr lang="en-US" dirty="0"/>
          </a:p>
        </p:txBody>
      </p:sp>
    </p:spTree>
    <p:extLst>
      <p:ext uri="{BB962C8B-B14F-4D97-AF65-F5344CB8AC3E}">
        <p14:creationId xmlns:p14="http://schemas.microsoft.com/office/powerpoint/2010/main" val="72714125"/>
      </p:ext>
    </p:extLst>
  </p:cSld>
  <p:clrMapOvr>
    <a:masterClrMapping/>
  </p:clrMapOvr>
  <mc:AlternateContent xmlns:mc="http://schemas.openxmlformats.org/markup-compatibility/2006" xmlns:p14="http://schemas.microsoft.com/office/powerpoint/2010/main">
    <mc:Choice Requires="p14">
      <p:transition spd="slow" p14:dur="2000" advTm="44000"/>
    </mc:Choice>
    <mc:Fallback xmlns="">
      <p:transition spd="slow" advTm="44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A43E17F-0CF8-94F0-55DA-E47ABB49259D}"/>
              </a:ext>
            </a:extLst>
          </p:cNvPr>
          <p:cNvSpPr>
            <a:spLocks noGrp="1"/>
          </p:cNvSpPr>
          <p:nvPr>
            <p:ph type="title"/>
          </p:nvPr>
        </p:nvSpPr>
        <p:spPr/>
        <p:txBody>
          <a:bodyPr/>
          <a:lstStyle/>
          <a:p>
            <a:r>
              <a:rPr lang="en-US" dirty="0"/>
              <a:t>Costing considerations</a:t>
            </a:r>
          </a:p>
        </p:txBody>
      </p:sp>
      <p:sp>
        <p:nvSpPr>
          <p:cNvPr id="2" name="Content Placeholder 1">
            <a:extLst>
              <a:ext uri="{FF2B5EF4-FFF2-40B4-BE49-F238E27FC236}">
                <a16:creationId xmlns:a16="http://schemas.microsoft.com/office/drawing/2014/main" id="{9F49E391-904E-7B41-F9DC-83AA61D55F7D}"/>
              </a:ext>
            </a:extLst>
          </p:cNvPr>
          <p:cNvSpPr>
            <a:spLocks noGrp="1"/>
          </p:cNvSpPr>
          <p:nvPr>
            <p:ph idx="1"/>
          </p:nvPr>
        </p:nvSpPr>
        <p:spPr/>
        <p:txBody>
          <a:bodyPr/>
          <a:lstStyle/>
          <a:p>
            <a:r>
              <a:rPr lang="en-US" dirty="0"/>
              <a:t>Before completing the cost module, you need to consider what your aim is in estimating </a:t>
            </a:r>
            <a:r>
              <a:rPr lang="en-US" dirty="0" err="1"/>
              <a:t>PrEP</a:t>
            </a:r>
            <a:r>
              <a:rPr lang="en-US" dirty="0"/>
              <a:t> costs:</a:t>
            </a:r>
          </a:p>
          <a:p>
            <a:pPr lvl="1"/>
            <a:r>
              <a:rPr lang="en-US" dirty="0"/>
              <a:t>Estimate a budget for a specific funding source</a:t>
            </a:r>
          </a:p>
          <a:p>
            <a:pPr lvl="1"/>
            <a:r>
              <a:rPr lang="en-US" dirty="0"/>
              <a:t>Costs across all different funding sources</a:t>
            </a:r>
          </a:p>
          <a:p>
            <a:pPr lvl="1"/>
            <a:r>
              <a:rPr lang="en-US" dirty="0"/>
              <a:t>Advocacy or a grant application for new funding</a:t>
            </a:r>
          </a:p>
          <a:p>
            <a:pPr lvl="1"/>
            <a:r>
              <a:rPr lang="en-US" dirty="0"/>
              <a:t>Strategic decision-making</a:t>
            </a:r>
          </a:p>
          <a:p>
            <a:pPr marL="457200" lvl="1" indent="0">
              <a:buNone/>
            </a:pPr>
            <a:endParaRPr lang="en-US" dirty="0"/>
          </a:p>
          <a:p>
            <a:r>
              <a:rPr lang="en-US" dirty="0"/>
              <a:t>How you want to use the cost results informs the inputs into this module</a:t>
            </a:r>
          </a:p>
        </p:txBody>
      </p:sp>
    </p:spTree>
    <p:extLst>
      <p:ext uri="{BB962C8B-B14F-4D97-AF65-F5344CB8AC3E}">
        <p14:creationId xmlns:p14="http://schemas.microsoft.com/office/powerpoint/2010/main" val="20752067"/>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2AE226-D751-A71C-B95F-85715B27EBB6}"/>
              </a:ext>
            </a:extLst>
          </p:cNvPr>
          <p:cNvSpPr>
            <a:spLocks noGrp="1"/>
          </p:cNvSpPr>
          <p:nvPr>
            <p:ph type="title"/>
          </p:nvPr>
        </p:nvSpPr>
        <p:spPr/>
        <p:txBody>
          <a:bodyPr/>
          <a:lstStyle/>
          <a:p>
            <a:r>
              <a:rPr lang="en-US" dirty="0"/>
              <a:t>Commodity costs entered in Configuration</a:t>
            </a:r>
          </a:p>
        </p:txBody>
      </p:sp>
      <p:sp>
        <p:nvSpPr>
          <p:cNvPr id="2" name="Content Placeholder 1">
            <a:extLst>
              <a:ext uri="{FF2B5EF4-FFF2-40B4-BE49-F238E27FC236}">
                <a16:creationId xmlns:a16="http://schemas.microsoft.com/office/drawing/2014/main" id="{DB59818F-5921-50A8-8C75-3E67415DBC94}"/>
              </a:ext>
            </a:extLst>
          </p:cNvPr>
          <p:cNvSpPr>
            <a:spLocks noGrp="1"/>
          </p:cNvSpPr>
          <p:nvPr>
            <p:ph idx="1"/>
          </p:nvPr>
        </p:nvSpPr>
        <p:spPr>
          <a:xfrm>
            <a:off x="752475" y="1196287"/>
            <a:ext cx="9677400" cy="4826627"/>
          </a:xfrm>
        </p:spPr>
        <p:txBody>
          <a:bodyPr/>
          <a:lstStyle/>
          <a:p>
            <a:pPr marL="0" indent="0">
              <a:buNone/>
            </a:pPr>
            <a:endParaRPr lang="en-US" sz="900" dirty="0">
              <a:latin typeface="Calibri "/>
              <a:cs typeface="Poppins" panose="00000500000000000000" pitchFamily="2" charset="0"/>
            </a:endParaRPr>
          </a:p>
          <a:p>
            <a:pPr>
              <a:buFont typeface="Wingdings" panose="05000000000000000000" pitchFamily="2" charset="2"/>
              <a:buChar char="§"/>
            </a:pPr>
            <a:r>
              <a:rPr lang="en-US" sz="2000" dirty="0">
                <a:latin typeface="Calibri "/>
                <a:cs typeface="Poppins" panose="00000500000000000000" pitchFamily="2" charset="0"/>
              </a:rPr>
              <a:t>In</a:t>
            </a:r>
            <a:r>
              <a:rPr lang="en-US" sz="2000" b="1" dirty="0">
                <a:solidFill>
                  <a:schemeClr val="accent2"/>
                </a:solidFill>
                <a:latin typeface="Calibri "/>
                <a:cs typeface="Poppins" panose="00000500000000000000" pitchFamily="2" charset="0"/>
              </a:rPr>
              <a:t> Configuration</a:t>
            </a:r>
            <a:r>
              <a:rPr lang="en-US" sz="2000" dirty="0">
                <a:latin typeface="Calibri "/>
                <a:cs typeface="Poppins" panose="00000500000000000000" pitchFamily="2" charset="0"/>
              </a:rPr>
              <a:t>, you were asked to select the method(s) for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delivery and specify the unit cost for the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product</a:t>
            </a:r>
          </a:p>
          <a:p>
            <a:pPr>
              <a:buFont typeface="Wingdings" panose="05000000000000000000" pitchFamily="2" charset="2"/>
              <a:buChar char="§"/>
            </a:pPr>
            <a:endParaRPr lang="en-US" sz="900" dirty="0">
              <a:latin typeface="Calibri "/>
              <a:cs typeface="Poppins" panose="00000500000000000000" pitchFamily="2" charset="0"/>
            </a:endParaRPr>
          </a:p>
          <a:p>
            <a:pPr>
              <a:buFont typeface="Wingdings" panose="05000000000000000000" pitchFamily="2" charset="2"/>
              <a:buChar char="§"/>
            </a:pPr>
            <a:r>
              <a:rPr lang="en-US" sz="2000" dirty="0">
                <a:latin typeface="Calibri "/>
                <a:cs typeface="Poppins" panose="00000500000000000000" pitchFamily="2" charset="0"/>
              </a:rPr>
              <a:t>Defaults provided based on:</a:t>
            </a:r>
          </a:p>
          <a:p>
            <a:pPr lvl="1">
              <a:buFont typeface="Wingdings" panose="05000000000000000000" pitchFamily="2" charset="2"/>
              <a:buChar char="§"/>
            </a:pPr>
            <a:r>
              <a:rPr lang="en-US" sz="2000" dirty="0">
                <a:latin typeface="Calibri "/>
                <a:cs typeface="Poppins" panose="00000500000000000000" pitchFamily="2" charset="0"/>
              </a:rPr>
              <a:t>Pills – PEPFAR Global Health Supply Chain catalogue</a:t>
            </a:r>
          </a:p>
          <a:p>
            <a:pPr lvl="1">
              <a:buFont typeface="Wingdings" panose="05000000000000000000" pitchFamily="2" charset="2"/>
              <a:buChar char="§"/>
            </a:pPr>
            <a:r>
              <a:rPr lang="en-US" sz="2000" dirty="0">
                <a:latin typeface="Calibri "/>
                <a:cs typeface="Poppins" panose="00000500000000000000" pitchFamily="2" charset="0"/>
              </a:rPr>
              <a:t>Ring – manufacturer</a:t>
            </a:r>
          </a:p>
          <a:p>
            <a:pPr lvl="1">
              <a:buFont typeface="Wingdings" panose="05000000000000000000" pitchFamily="2" charset="2"/>
              <a:buChar char="§"/>
            </a:pPr>
            <a:r>
              <a:rPr lang="en-US" sz="2000" dirty="0">
                <a:latin typeface="Calibri "/>
                <a:cs typeface="Poppins" panose="00000500000000000000" pitchFamily="2" charset="0"/>
              </a:rPr>
              <a:t>CAB </a:t>
            </a:r>
            <a:r>
              <a:rPr lang="en-US" sz="2000" dirty="0" err="1">
                <a:latin typeface="Calibri "/>
                <a:cs typeface="Poppins" panose="00000500000000000000" pitchFamily="2" charset="0"/>
              </a:rPr>
              <a:t>PrEP</a:t>
            </a:r>
            <a:r>
              <a:rPr lang="en-US" sz="2000" dirty="0">
                <a:latin typeface="Calibri "/>
                <a:cs typeface="Poppins" panose="00000500000000000000" pitchFamily="2" charset="0"/>
              </a:rPr>
              <a:t> – public sector price from </a:t>
            </a:r>
            <a:r>
              <a:rPr lang="en-US" sz="2000" dirty="0" err="1">
                <a:latin typeface="Calibri "/>
                <a:cs typeface="Poppins" panose="00000500000000000000" pitchFamily="2" charset="0"/>
              </a:rPr>
              <a:t>Viiv</a:t>
            </a:r>
            <a:r>
              <a:rPr lang="en-US" sz="2000" dirty="0">
                <a:latin typeface="Calibri "/>
                <a:cs typeface="Poppins" panose="00000500000000000000" pitchFamily="2" charset="0"/>
              </a:rPr>
              <a:t> for low-income countries, including cost of syringe and needle</a:t>
            </a:r>
          </a:p>
          <a:p>
            <a:pPr>
              <a:buFont typeface="Wingdings" panose="05000000000000000000" pitchFamily="2" charset="2"/>
              <a:buChar char="§"/>
            </a:pPr>
            <a:endParaRPr lang="en-US" sz="900" dirty="0">
              <a:latin typeface="+mn-lt"/>
              <a:cs typeface="Poppins" panose="00000500000000000000" pitchFamily="2" charset="0"/>
            </a:endParaRPr>
          </a:p>
          <a:p>
            <a:pPr>
              <a:buFont typeface="Wingdings" panose="05000000000000000000" pitchFamily="2" charset="2"/>
              <a:buChar char="§"/>
            </a:pPr>
            <a:endParaRPr lang="en-US" sz="900" dirty="0">
              <a:latin typeface="+mn-lt"/>
              <a:cs typeface="Poppins" panose="00000500000000000000" pitchFamily="2" charset="0"/>
            </a:endParaRPr>
          </a:p>
          <a:p>
            <a:pPr>
              <a:buFont typeface="Wingdings" panose="05000000000000000000" pitchFamily="2" charset="2"/>
              <a:buChar char="§"/>
            </a:pPr>
            <a:endParaRPr lang="en-US" sz="500" dirty="0">
              <a:latin typeface="Calibri "/>
              <a:cs typeface="Poppins" panose="00000500000000000000" pitchFamily="2" charset="0"/>
            </a:endParaRPr>
          </a:p>
          <a:p>
            <a:pPr marL="0" indent="0">
              <a:buNone/>
            </a:pPr>
            <a:endParaRPr lang="en-US" sz="2400" dirty="0"/>
          </a:p>
        </p:txBody>
      </p:sp>
      <p:sp>
        <p:nvSpPr>
          <p:cNvPr id="4" name="Content Placeholder 1">
            <a:extLst>
              <a:ext uri="{FF2B5EF4-FFF2-40B4-BE49-F238E27FC236}">
                <a16:creationId xmlns:a16="http://schemas.microsoft.com/office/drawing/2014/main" id="{3CA2D50E-56FE-D291-162A-F53612EB1105}"/>
              </a:ext>
            </a:extLst>
          </p:cNvPr>
          <p:cNvSpPr txBox="1">
            <a:spLocks/>
          </p:cNvSpPr>
          <p:nvPr/>
        </p:nvSpPr>
        <p:spPr>
          <a:xfrm>
            <a:off x="838199" y="2838378"/>
            <a:ext cx="3622498" cy="4826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endParaRPr lang="en-US" sz="600" dirty="0">
              <a:latin typeface="Calibri "/>
              <a:cs typeface="Poppins" panose="00000500000000000000" pitchFamily="2" charset="0"/>
            </a:endParaRPr>
          </a:p>
          <a:p>
            <a:pPr marL="0" indent="0">
              <a:buFont typeface="Wingdings" pitchFamily="2" charset="2"/>
              <a:buNone/>
            </a:pPr>
            <a:endParaRPr lang="en-US" dirty="0"/>
          </a:p>
        </p:txBody>
      </p:sp>
      <p:pic>
        <p:nvPicPr>
          <p:cNvPr id="6" name="Picture 5">
            <a:extLst>
              <a:ext uri="{FF2B5EF4-FFF2-40B4-BE49-F238E27FC236}">
                <a16:creationId xmlns:a16="http://schemas.microsoft.com/office/drawing/2014/main" id="{72A8BD6E-450E-E680-741C-26DFC197C06E}"/>
              </a:ext>
            </a:extLst>
          </p:cNvPr>
          <p:cNvPicPr>
            <a:picLocks noChangeAspect="1"/>
          </p:cNvPicPr>
          <p:nvPr/>
        </p:nvPicPr>
        <p:blipFill>
          <a:blip r:embed="rId3"/>
          <a:stretch>
            <a:fillRect/>
          </a:stretch>
        </p:blipFill>
        <p:spPr>
          <a:xfrm>
            <a:off x="4898574" y="4007688"/>
            <a:ext cx="6051075" cy="2488005"/>
          </a:xfrm>
          <a:prstGeom prst="rect">
            <a:avLst/>
          </a:prstGeom>
        </p:spPr>
      </p:pic>
      <p:sp>
        <p:nvSpPr>
          <p:cNvPr id="10" name="Rectangle: Rounded Corners 9">
            <a:extLst>
              <a:ext uri="{FF2B5EF4-FFF2-40B4-BE49-F238E27FC236}">
                <a16:creationId xmlns:a16="http://schemas.microsoft.com/office/drawing/2014/main" id="{2C7EB350-0822-5BD5-4AE6-CD341D19F64D}"/>
              </a:ext>
            </a:extLst>
          </p:cNvPr>
          <p:cNvSpPr/>
          <p:nvPr/>
        </p:nvSpPr>
        <p:spPr>
          <a:xfrm>
            <a:off x="10080639" y="4926960"/>
            <a:ext cx="868098" cy="1416747"/>
          </a:xfrm>
          <a:prstGeom prst="roundRect">
            <a:avLst/>
          </a:prstGeom>
          <a:noFill/>
          <a:ln w="857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1">
            <a:extLst>
              <a:ext uri="{FF2B5EF4-FFF2-40B4-BE49-F238E27FC236}">
                <a16:creationId xmlns:a16="http://schemas.microsoft.com/office/drawing/2014/main" id="{1CCAB6EE-2019-D0C2-0CAD-6542BDF1C1D9}"/>
              </a:ext>
            </a:extLst>
          </p:cNvPr>
          <p:cNvSpPr txBox="1">
            <a:spLocks/>
          </p:cNvSpPr>
          <p:nvPr/>
        </p:nvSpPr>
        <p:spPr>
          <a:xfrm>
            <a:off x="837288" y="4111916"/>
            <a:ext cx="4030476" cy="27320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itchFamily="2" charset="2"/>
              <a:buNone/>
            </a:pPr>
            <a:endParaRPr lang="en-US" sz="900" dirty="0">
              <a:latin typeface="Calibri "/>
              <a:cs typeface="Poppins" panose="00000500000000000000" pitchFamily="2" charset="0"/>
            </a:endParaRPr>
          </a:p>
          <a:p>
            <a:r>
              <a:rPr lang="en-US" sz="2000" dirty="0">
                <a:latin typeface="Calibri "/>
                <a:cs typeface="Poppins" panose="00000500000000000000" pitchFamily="2" charset="0"/>
              </a:rPr>
              <a:t>The unit cost should include procurement costs, but not service delivery</a:t>
            </a:r>
            <a:endParaRPr lang="en-US" sz="900" dirty="0">
              <a:latin typeface="+mn-lt"/>
              <a:cs typeface="Poppins" panose="00000500000000000000" pitchFamily="2" charset="0"/>
            </a:endParaRPr>
          </a:p>
          <a:p>
            <a:endParaRPr lang="en-US" sz="900" dirty="0">
              <a:latin typeface="+mn-lt"/>
              <a:cs typeface="Poppins" panose="00000500000000000000" pitchFamily="2" charset="0"/>
            </a:endParaRPr>
          </a:p>
          <a:p>
            <a:endParaRPr lang="en-US" sz="500" dirty="0">
              <a:latin typeface="Calibri "/>
              <a:cs typeface="Poppins" panose="00000500000000000000" pitchFamily="2" charset="0"/>
            </a:endParaRPr>
          </a:p>
          <a:p>
            <a:pPr marL="0" indent="0">
              <a:buFont typeface="Wingdings" pitchFamily="2" charset="2"/>
              <a:buNone/>
            </a:pPr>
            <a:endParaRPr lang="en-US" sz="2400" dirty="0"/>
          </a:p>
        </p:txBody>
      </p:sp>
    </p:spTree>
    <p:extLst>
      <p:ext uri="{BB962C8B-B14F-4D97-AF65-F5344CB8AC3E}">
        <p14:creationId xmlns:p14="http://schemas.microsoft.com/office/powerpoint/2010/main" val="1069048876"/>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C0750A9-8A1A-6F46-A9E7-3B8733575B0B}"/>
              </a:ext>
            </a:extLst>
          </p:cNvPr>
          <p:cNvSpPr>
            <a:spLocks noGrp="1"/>
          </p:cNvSpPr>
          <p:nvPr>
            <p:ph type="title"/>
          </p:nvPr>
        </p:nvSpPr>
        <p:spPr/>
        <p:txBody>
          <a:bodyPr/>
          <a:lstStyle/>
          <a:p>
            <a:r>
              <a:rPr lang="en-US" dirty="0"/>
              <a:t>Cost module – cost components</a:t>
            </a:r>
          </a:p>
        </p:txBody>
      </p:sp>
      <p:sp>
        <p:nvSpPr>
          <p:cNvPr id="16" name="Content Placeholder 1">
            <a:extLst>
              <a:ext uri="{FF2B5EF4-FFF2-40B4-BE49-F238E27FC236}">
                <a16:creationId xmlns:a16="http://schemas.microsoft.com/office/drawing/2014/main" id="{AF8D70B9-728F-BCCB-9C16-B91A7830F1E6}"/>
              </a:ext>
            </a:extLst>
          </p:cNvPr>
          <p:cNvSpPr>
            <a:spLocks noGrp="1"/>
          </p:cNvSpPr>
          <p:nvPr>
            <p:ph idx="1"/>
          </p:nvPr>
        </p:nvSpPr>
        <p:spPr>
          <a:xfrm>
            <a:off x="838200" y="1350336"/>
            <a:ext cx="2867025" cy="4826627"/>
          </a:xfrm>
        </p:spPr>
        <p:txBody>
          <a:bodyPr/>
          <a:lstStyle/>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Costs entered separately for different methods and populations</a:t>
            </a: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Three types of costs:</a:t>
            </a:r>
          </a:p>
          <a:p>
            <a:pPr marL="0" indent="0">
              <a:buNone/>
            </a:pPr>
            <a:endParaRPr lang="en-US" sz="200" dirty="0">
              <a:latin typeface="Calibri "/>
              <a:cs typeface="Poppins" panose="00000500000000000000" pitchFamily="2" charset="0"/>
            </a:endParaRPr>
          </a:p>
          <a:p>
            <a:pPr lvl="1"/>
            <a:r>
              <a:rPr lang="en-US" sz="2000" b="1" dirty="0">
                <a:latin typeface="Calibri "/>
                <a:cs typeface="Poppins" panose="00000500000000000000" pitchFamily="2" charset="0"/>
              </a:rPr>
              <a:t>Monthly</a:t>
            </a:r>
            <a:r>
              <a:rPr lang="en-US" sz="2000" dirty="0">
                <a:latin typeface="Calibri "/>
                <a:cs typeface="Poppins" panose="00000500000000000000" pitchFamily="2" charset="0"/>
              </a:rPr>
              <a:t> commodity and adherence support</a:t>
            </a:r>
          </a:p>
          <a:p>
            <a:pPr lvl="1"/>
            <a:endParaRPr lang="en-US" sz="200" dirty="0">
              <a:latin typeface="Calibri "/>
              <a:cs typeface="Poppins" panose="00000500000000000000" pitchFamily="2" charset="0"/>
            </a:endParaRPr>
          </a:p>
          <a:p>
            <a:pPr lvl="1"/>
            <a:r>
              <a:rPr lang="en-US" sz="2000" b="1" dirty="0">
                <a:latin typeface="Calibri "/>
                <a:cs typeface="Poppins" panose="00000500000000000000" pitchFamily="2" charset="0"/>
              </a:rPr>
              <a:t>Per visit </a:t>
            </a:r>
            <a:r>
              <a:rPr lang="en-US" sz="2000" dirty="0">
                <a:latin typeface="Calibri "/>
                <a:cs typeface="Poppins" panose="00000500000000000000" pitchFamily="2" charset="0"/>
              </a:rPr>
              <a:t>(initiation and continuation visits)</a:t>
            </a:r>
          </a:p>
          <a:p>
            <a:pPr lvl="1"/>
            <a:endParaRPr lang="en-US" sz="200" dirty="0">
              <a:latin typeface="Calibri "/>
              <a:cs typeface="Poppins" panose="00000500000000000000" pitchFamily="2" charset="0"/>
            </a:endParaRPr>
          </a:p>
          <a:p>
            <a:pPr lvl="1"/>
            <a:r>
              <a:rPr lang="en-US" sz="2000" b="1" dirty="0">
                <a:latin typeface="Calibri "/>
                <a:cs typeface="Poppins" panose="00000500000000000000" pitchFamily="2" charset="0"/>
              </a:rPr>
              <a:t>Annual</a:t>
            </a:r>
            <a:r>
              <a:rPr lang="en-US" sz="2000" dirty="0">
                <a:latin typeface="Calibri "/>
                <a:cs typeface="Poppins" panose="00000500000000000000" pitchFamily="2" charset="0"/>
              </a:rPr>
              <a:t> lump sums</a:t>
            </a:r>
          </a:p>
          <a:p>
            <a:pPr marL="457200" lvl="1" indent="0">
              <a:buNone/>
            </a:pPr>
            <a:endParaRPr lang="en-US" sz="1000" dirty="0">
              <a:latin typeface="Calibri "/>
              <a:cs typeface="Poppins" panose="00000500000000000000" pitchFamily="2" charset="0"/>
            </a:endParaRPr>
          </a:p>
          <a:p>
            <a:pPr marL="0" indent="0">
              <a:buNone/>
            </a:pPr>
            <a:endParaRPr lang="en-US" sz="2400" dirty="0">
              <a:latin typeface="Calibri "/>
              <a:cs typeface="Poppins" panose="00000500000000000000" pitchFamily="2" charset="0"/>
            </a:endParaRPr>
          </a:p>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endParaRPr lang="en-US" sz="500" dirty="0">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pic>
        <p:nvPicPr>
          <p:cNvPr id="3" name="Picture 2">
            <a:extLst>
              <a:ext uri="{FF2B5EF4-FFF2-40B4-BE49-F238E27FC236}">
                <a16:creationId xmlns:a16="http://schemas.microsoft.com/office/drawing/2014/main" id="{CAF419B1-B9F0-9842-6BF4-854E6EE25C24}"/>
              </a:ext>
            </a:extLst>
          </p:cNvPr>
          <p:cNvPicPr>
            <a:picLocks noChangeAspect="1"/>
          </p:cNvPicPr>
          <p:nvPr/>
        </p:nvPicPr>
        <p:blipFill>
          <a:blip r:embed="rId3"/>
          <a:stretch>
            <a:fillRect/>
          </a:stretch>
        </p:blipFill>
        <p:spPr>
          <a:xfrm>
            <a:off x="4191946" y="1111766"/>
            <a:ext cx="6848474" cy="5555278"/>
          </a:xfrm>
          <a:prstGeom prst="rect">
            <a:avLst/>
          </a:prstGeom>
        </p:spPr>
      </p:pic>
    </p:spTree>
    <p:extLst>
      <p:ext uri="{BB962C8B-B14F-4D97-AF65-F5344CB8AC3E}">
        <p14:creationId xmlns:p14="http://schemas.microsoft.com/office/powerpoint/2010/main" val="2950523889"/>
      </p:ext>
    </p:extLst>
  </p:cSld>
  <p:clrMapOvr>
    <a:masterClrMapping/>
  </p:clrMapOvr>
  <mc:AlternateContent xmlns:mc="http://schemas.openxmlformats.org/markup-compatibility/2006" xmlns:p14="http://schemas.microsoft.com/office/powerpoint/2010/main">
    <mc:Choice Requires="p14">
      <p:transition spd="slow" p14:dur="2000" advTm="47000"/>
    </mc:Choice>
    <mc:Fallback xmlns="">
      <p:transition spd="slow" advTm="47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Unit cost defaults</a:t>
            </a:r>
          </a:p>
        </p:txBody>
      </p:sp>
      <p:sp>
        <p:nvSpPr>
          <p:cNvPr id="8" name="Content Placeholder 1">
            <a:extLst>
              <a:ext uri="{FF2B5EF4-FFF2-40B4-BE49-F238E27FC236}">
                <a16:creationId xmlns:a16="http://schemas.microsoft.com/office/drawing/2014/main" id="{F86CCB99-0459-C76E-B3FC-63BD81459195}"/>
              </a:ext>
            </a:extLst>
          </p:cNvPr>
          <p:cNvSpPr>
            <a:spLocks noGrp="1"/>
          </p:cNvSpPr>
          <p:nvPr>
            <p:ph idx="1"/>
          </p:nvPr>
        </p:nvSpPr>
        <p:spPr>
          <a:xfrm>
            <a:off x="360947" y="1129135"/>
            <a:ext cx="5178147" cy="4826627"/>
          </a:xfrm>
        </p:spPr>
        <p:txBody>
          <a:bodyPr/>
          <a:lstStyle/>
          <a:p>
            <a:pPr>
              <a:buFont typeface="Wingdings" panose="05000000000000000000" pitchFamily="2" charset="2"/>
              <a:buChar char="§"/>
            </a:pPr>
            <a:r>
              <a:rPr lang="en-US" sz="2400" dirty="0">
                <a:latin typeface="Calibri "/>
                <a:cs typeface="Poppins" panose="00000500000000000000" pitchFamily="2" charset="0"/>
              </a:rPr>
              <a:t>Country-specific default values in USD are found in the reference drawer in the upper right corner, with defaults for SDCs, key populations and AGYW</a:t>
            </a: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Defaults for oral </a:t>
            </a:r>
            <a:r>
              <a:rPr lang="en-US" sz="2400" dirty="0" err="1">
                <a:latin typeface="Calibri "/>
                <a:cs typeface="Poppins" panose="00000500000000000000" pitchFamily="2" charset="0"/>
              </a:rPr>
              <a:t>PrEP</a:t>
            </a:r>
            <a:r>
              <a:rPr lang="en-US" sz="2400" dirty="0">
                <a:latin typeface="Calibri "/>
                <a:cs typeface="Poppins" panose="00000500000000000000" pitchFamily="2" charset="0"/>
              </a:rPr>
              <a:t> are based on an analysis of six oral </a:t>
            </a:r>
            <a:r>
              <a:rPr lang="en-US" sz="2400" dirty="0" err="1">
                <a:latin typeface="Calibri "/>
                <a:cs typeface="Poppins" panose="00000500000000000000" pitchFamily="2" charset="0"/>
              </a:rPr>
              <a:t>PrEP</a:t>
            </a:r>
            <a:r>
              <a:rPr lang="en-US" sz="2400" dirty="0">
                <a:latin typeface="Calibri "/>
                <a:cs typeface="Poppins" panose="00000500000000000000" pitchFamily="2" charset="0"/>
              </a:rPr>
              <a:t> costing studies conducted in 6 countries </a:t>
            </a:r>
          </a:p>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There are also defaults for PrEP ring and CAB PrEP reflecting the best available data</a:t>
            </a:r>
          </a:p>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Capital and non-commodity recurrent costs are estimated as a percent of other total visit costs</a:t>
            </a:r>
          </a:p>
          <a:p>
            <a:pPr marL="0" indent="0">
              <a:buNone/>
            </a:pPr>
            <a:endParaRPr lang="en-US" sz="2400" dirty="0">
              <a:latin typeface="Calibri "/>
              <a:cs typeface="Poppins" panose="00000500000000000000" pitchFamily="2" charset="0"/>
            </a:endParaRPr>
          </a:p>
          <a:p>
            <a:pPr>
              <a:buFont typeface="Wingdings" panose="05000000000000000000" pitchFamily="2" charset="2"/>
              <a:buChar char="§"/>
            </a:pPr>
            <a:endParaRPr lang="en-US" sz="2400" dirty="0">
              <a:latin typeface="Calibri "/>
              <a:cs typeface="Poppins" panose="00000500000000000000" pitchFamily="2" charset="0"/>
            </a:endParaRPr>
          </a:p>
          <a:p>
            <a:pPr>
              <a:buFont typeface="Wingdings" panose="05000000000000000000" pitchFamily="2" charset="2"/>
              <a:buChar char="§"/>
            </a:pPr>
            <a:endParaRPr lang="en-US" sz="2400" dirty="0">
              <a:latin typeface="Calibri "/>
              <a:cs typeface="Poppins" panose="00000500000000000000" pitchFamily="2" charset="0"/>
            </a:endParaRPr>
          </a:p>
          <a:p>
            <a:pPr marL="0" indent="0">
              <a:buNone/>
            </a:pPr>
            <a:endParaRPr lang="en-US" sz="2400" dirty="0">
              <a:latin typeface="Calibri "/>
              <a:cs typeface="Poppins" panose="00000500000000000000" pitchFamily="2" charset="0"/>
            </a:endParaRPr>
          </a:p>
          <a:p>
            <a:pPr marL="0" indent="0">
              <a:buNone/>
            </a:pPr>
            <a:endParaRPr lang="en-US" dirty="0"/>
          </a:p>
        </p:txBody>
      </p:sp>
      <p:pic>
        <p:nvPicPr>
          <p:cNvPr id="3" name="Picture 2">
            <a:extLst>
              <a:ext uri="{FF2B5EF4-FFF2-40B4-BE49-F238E27FC236}">
                <a16:creationId xmlns:a16="http://schemas.microsoft.com/office/drawing/2014/main" id="{8D831754-930F-4EB7-53B5-315F978BCE25}"/>
              </a:ext>
            </a:extLst>
          </p:cNvPr>
          <p:cNvPicPr>
            <a:picLocks noChangeAspect="1"/>
          </p:cNvPicPr>
          <p:nvPr/>
        </p:nvPicPr>
        <p:blipFill>
          <a:blip r:embed="rId3"/>
          <a:stretch>
            <a:fillRect/>
          </a:stretch>
        </p:blipFill>
        <p:spPr>
          <a:xfrm>
            <a:off x="5539094" y="1129135"/>
            <a:ext cx="6652906" cy="5404013"/>
          </a:xfrm>
          <a:prstGeom prst="rect">
            <a:avLst/>
          </a:prstGeom>
        </p:spPr>
      </p:pic>
    </p:spTree>
    <p:extLst>
      <p:ext uri="{BB962C8B-B14F-4D97-AF65-F5344CB8AC3E}">
        <p14:creationId xmlns:p14="http://schemas.microsoft.com/office/powerpoint/2010/main" val="1308796202"/>
      </p:ext>
    </p:extLst>
  </p:cSld>
  <p:clrMapOvr>
    <a:masterClrMapping/>
  </p:clrMapOvr>
  <mc:AlternateContent xmlns:mc="http://schemas.openxmlformats.org/markup-compatibility/2006" xmlns:p14="http://schemas.microsoft.com/office/powerpoint/2010/main">
    <mc:Choice Requires="p14">
      <p:transition spd="slow" p14:dur="2000" advTm="70000"/>
    </mc:Choice>
    <mc:Fallback xmlns="">
      <p:transition spd="slow" advTm="70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4FE86-6FD1-28D6-7A57-C11CF499937F}"/>
              </a:ext>
            </a:extLst>
          </p:cNvPr>
          <p:cNvSpPr>
            <a:spLocks noGrp="1"/>
          </p:cNvSpPr>
          <p:nvPr>
            <p:ph type="title"/>
          </p:nvPr>
        </p:nvSpPr>
        <p:spPr/>
        <p:txBody>
          <a:bodyPr/>
          <a:lstStyle/>
          <a:p>
            <a:r>
              <a:rPr lang="en-US" dirty="0"/>
              <a:t>Select relevant cost components</a:t>
            </a:r>
          </a:p>
        </p:txBody>
      </p:sp>
      <p:sp>
        <p:nvSpPr>
          <p:cNvPr id="3" name="Content Placeholder 2">
            <a:extLst>
              <a:ext uri="{FF2B5EF4-FFF2-40B4-BE49-F238E27FC236}">
                <a16:creationId xmlns:a16="http://schemas.microsoft.com/office/drawing/2014/main" id="{0303F1C1-B2E5-7F1F-3FBE-1D3E473D4DFB}"/>
              </a:ext>
            </a:extLst>
          </p:cNvPr>
          <p:cNvSpPr>
            <a:spLocks noGrp="1"/>
          </p:cNvSpPr>
          <p:nvPr>
            <p:ph idx="1"/>
          </p:nvPr>
        </p:nvSpPr>
        <p:spPr>
          <a:xfrm>
            <a:off x="7291136" y="1350336"/>
            <a:ext cx="3705727" cy="4826627"/>
          </a:xfrm>
        </p:spPr>
        <p:txBody>
          <a:bodyPr/>
          <a:lstStyle/>
          <a:p>
            <a:r>
              <a:rPr lang="en-US" sz="2400" dirty="0"/>
              <a:t>Use the checkboxes to indicate the cost components you want to include in your estimate, depending on the purpose for use and for each method</a:t>
            </a:r>
          </a:p>
          <a:p>
            <a:endParaRPr lang="en-US" sz="2400" dirty="0"/>
          </a:p>
          <a:p>
            <a:r>
              <a:rPr lang="en-US" sz="2400" dirty="0"/>
              <a:t>Note the cost categories are the same for the initiation and continuation visit; be consistent in deselecting cost components for both visit types</a:t>
            </a:r>
          </a:p>
        </p:txBody>
      </p:sp>
      <p:pic>
        <p:nvPicPr>
          <p:cNvPr id="6" name="Picture 5">
            <a:extLst>
              <a:ext uri="{FF2B5EF4-FFF2-40B4-BE49-F238E27FC236}">
                <a16:creationId xmlns:a16="http://schemas.microsoft.com/office/drawing/2014/main" id="{E03B3871-8302-6E54-C71D-3C1AE5B11C74}"/>
              </a:ext>
            </a:extLst>
          </p:cNvPr>
          <p:cNvPicPr>
            <a:picLocks noChangeAspect="1"/>
          </p:cNvPicPr>
          <p:nvPr/>
        </p:nvPicPr>
        <p:blipFill>
          <a:blip r:embed="rId3"/>
          <a:stretch>
            <a:fillRect/>
          </a:stretch>
        </p:blipFill>
        <p:spPr>
          <a:xfrm>
            <a:off x="303228" y="1536943"/>
            <a:ext cx="6020383" cy="4640019"/>
          </a:xfrm>
          <a:prstGeom prst="rect">
            <a:avLst/>
          </a:prstGeom>
        </p:spPr>
      </p:pic>
      <p:pic>
        <p:nvPicPr>
          <p:cNvPr id="8" name="Picture 7">
            <a:extLst>
              <a:ext uri="{FF2B5EF4-FFF2-40B4-BE49-F238E27FC236}">
                <a16:creationId xmlns:a16="http://schemas.microsoft.com/office/drawing/2014/main" id="{49A35DBD-BFE0-DF2E-FD4C-2A5B18C82238}"/>
              </a:ext>
            </a:extLst>
          </p:cNvPr>
          <p:cNvPicPr>
            <a:picLocks noChangeAspect="1"/>
          </p:cNvPicPr>
          <p:nvPr/>
        </p:nvPicPr>
        <p:blipFill>
          <a:blip r:embed="rId4"/>
          <a:stretch>
            <a:fillRect/>
          </a:stretch>
        </p:blipFill>
        <p:spPr>
          <a:xfrm>
            <a:off x="6323611" y="1536943"/>
            <a:ext cx="879861" cy="4640020"/>
          </a:xfrm>
          <a:prstGeom prst="rect">
            <a:avLst/>
          </a:prstGeom>
        </p:spPr>
      </p:pic>
    </p:spTree>
    <p:extLst>
      <p:ext uri="{BB962C8B-B14F-4D97-AF65-F5344CB8AC3E}">
        <p14:creationId xmlns:p14="http://schemas.microsoft.com/office/powerpoint/2010/main" val="3944794110"/>
      </p:ext>
    </p:extLst>
  </p:cSld>
  <p:clrMapOvr>
    <a:masterClrMapping/>
  </p:clrMapOvr>
  <mc:AlternateContent xmlns:mc="http://schemas.openxmlformats.org/markup-compatibility/2006" xmlns:p14="http://schemas.microsoft.com/office/powerpoint/2010/main">
    <mc:Choice Requires="p14">
      <p:transition spd="slow" p14:dur="2000" advTm="52000"/>
    </mc:Choice>
    <mc:Fallback xmlns="">
      <p:transition spd="slow" advTm="52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BC681-84A8-1FD3-775A-5023D40B2C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4F4B3D-FFC1-4107-293A-46A5486418C2}"/>
              </a:ext>
            </a:extLst>
          </p:cNvPr>
          <p:cNvSpPr>
            <a:spLocks noGrp="1"/>
          </p:cNvSpPr>
          <p:nvPr>
            <p:ph type="title"/>
          </p:nvPr>
        </p:nvSpPr>
        <p:spPr/>
        <p:txBody>
          <a:bodyPr/>
          <a:lstStyle/>
          <a:p>
            <a:r>
              <a:rPr lang="en-US" dirty="0"/>
              <a:t>Adjust default costs, if data are available</a:t>
            </a:r>
          </a:p>
        </p:txBody>
      </p:sp>
      <p:pic>
        <p:nvPicPr>
          <p:cNvPr id="5" name="Content Placeholder 4">
            <a:extLst>
              <a:ext uri="{FF2B5EF4-FFF2-40B4-BE49-F238E27FC236}">
                <a16:creationId xmlns:a16="http://schemas.microsoft.com/office/drawing/2014/main" id="{79AE4D94-347A-C2EC-CF36-6B600256503E}"/>
              </a:ext>
            </a:extLst>
          </p:cNvPr>
          <p:cNvPicPr>
            <a:picLocks noGrp="1" noChangeAspect="1"/>
          </p:cNvPicPr>
          <p:nvPr>
            <p:ph idx="1"/>
          </p:nvPr>
        </p:nvPicPr>
        <p:blipFill>
          <a:blip r:embed="rId3"/>
          <a:stretch>
            <a:fillRect/>
          </a:stretch>
        </p:blipFill>
        <p:spPr>
          <a:xfrm>
            <a:off x="130739" y="2339725"/>
            <a:ext cx="6987799" cy="4029177"/>
          </a:xfrm>
        </p:spPr>
      </p:pic>
      <p:pic>
        <p:nvPicPr>
          <p:cNvPr id="7" name="Picture 6">
            <a:extLst>
              <a:ext uri="{FF2B5EF4-FFF2-40B4-BE49-F238E27FC236}">
                <a16:creationId xmlns:a16="http://schemas.microsoft.com/office/drawing/2014/main" id="{40FFDD9D-8CDC-063E-737A-3930EAD4A26A}"/>
              </a:ext>
            </a:extLst>
          </p:cNvPr>
          <p:cNvPicPr>
            <a:picLocks noChangeAspect="1"/>
          </p:cNvPicPr>
          <p:nvPr/>
        </p:nvPicPr>
        <p:blipFill>
          <a:blip r:embed="rId4"/>
          <a:stretch>
            <a:fillRect/>
          </a:stretch>
        </p:blipFill>
        <p:spPr>
          <a:xfrm>
            <a:off x="130739" y="1514676"/>
            <a:ext cx="4109592" cy="633100"/>
          </a:xfrm>
          <a:prstGeom prst="rect">
            <a:avLst/>
          </a:prstGeom>
        </p:spPr>
      </p:pic>
      <p:sp>
        <p:nvSpPr>
          <p:cNvPr id="8" name="Content Placeholder 1">
            <a:extLst>
              <a:ext uri="{FF2B5EF4-FFF2-40B4-BE49-F238E27FC236}">
                <a16:creationId xmlns:a16="http://schemas.microsoft.com/office/drawing/2014/main" id="{53F8B803-3E08-E258-AAE4-8A9E86349490}"/>
              </a:ext>
            </a:extLst>
          </p:cNvPr>
          <p:cNvSpPr txBox="1">
            <a:spLocks/>
          </p:cNvSpPr>
          <p:nvPr/>
        </p:nvSpPr>
        <p:spPr>
          <a:xfrm>
            <a:off x="7118538" y="1129676"/>
            <a:ext cx="3896792" cy="48266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Calibri "/>
                <a:cs typeface="Poppins" panose="00000500000000000000" pitchFamily="2" charset="0"/>
              </a:rPr>
              <a:t>Overwrite the default cost data with setting-specific data if costing data are available</a:t>
            </a:r>
          </a:p>
          <a:p>
            <a:endParaRPr lang="en-US" sz="500" dirty="0">
              <a:latin typeface="Calibri "/>
              <a:cs typeface="Poppins" panose="00000500000000000000" pitchFamily="2" charset="0"/>
            </a:endParaRPr>
          </a:p>
          <a:p>
            <a:r>
              <a:rPr lang="en-US" sz="2400" dirty="0">
                <a:latin typeface="Calibri "/>
                <a:cs typeface="Poppins" panose="00000500000000000000" pitchFamily="2" charset="0"/>
              </a:rPr>
              <a:t>Note that custom population costs will be zero and you can copy over default costs from the population with the most similar implementation</a:t>
            </a:r>
          </a:p>
          <a:p>
            <a:pPr marL="0" indent="0">
              <a:buFont typeface="Wingdings" pitchFamily="2" charset="2"/>
              <a:buNone/>
            </a:pPr>
            <a:endParaRPr lang="en-US" sz="500" dirty="0">
              <a:latin typeface="Calibri "/>
              <a:cs typeface="Poppins" panose="00000500000000000000" pitchFamily="2" charset="0"/>
            </a:endParaRPr>
          </a:p>
          <a:p>
            <a:r>
              <a:rPr lang="en-US" sz="2400" dirty="0">
                <a:latin typeface="Calibri "/>
                <a:cs typeface="Poppins" panose="00000500000000000000" pitchFamily="2" charset="0"/>
              </a:rPr>
              <a:t>If needed, the “Reset to defaults” button will restore defaults if you have made changes and would prefer to revert to defaults</a:t>
            </a:r>
          </a:p>
          <a:p>
            <a:pPr marL="0" indent="0">
              <a:buFont typeface="Wingdings" pitchFamily="2" charset="2"/>
              <a:buNone/>
            </a:pPr>
            <a:endParaRPr lang="en-US" sz="2400" dirty="0">
              <a:latin typeface="Calibri "/>
              <a:cs typeface="Poppins" panose="00000500000000000000" pitchFamily="2" charset="0"/>
            </a:endParaRPr>
          </a:p>
          <a:p>
            <a:endParaRPr lang="en-US" sz="2400" dirty="0">
              <a:latin typeface="Calibri "/>
              <a:cs typeface="Poppins" panose="00000500000000000000" pitchFamily="2" charset="0"/>
            </a:endParaRPr>
          </a:p>
          <a:p>
            <a:endParaRPr lang="en-US" sz="2400" dirty="0">
              <a:latin typeface="Calibri "/>
              <a:cs typeface="Poppins" panose="00000500000000000000" pitchFamily="2" charset="0"/>
            </a:endParaRPr>
          </a:p>
          <a:p>
            <a:pPr marL="0" indent="0">
              <a:buFont typeface="Wingdings" pitchFamily="2" charset="2"/>
              <a:buNone/>
            </a:pPr>
            <a:endParaRPr lang="en-US" sz="2400" dirty="0">
              <a:latin typeface="Calibri "/>
              <a:cs typeface="Poppins" panose="00000500000000000000" pitchFamily="2" charset="0"/>
            </a:endParaRPr>
          </a:p>
          <a:p>
            <a:pPr marL="0" indent="0">
              <a:buFont typeface="Wingdings" pitchFamily="2" charset="2"/>
              <a:buNone/>
            </a:pPr>
            <a:endParaRPr lang="en-US" dirty="0"/>
          </a:p>
        </p:txBody>
      </p:sp>
    </p:spTree>
    <p:extLst>
      <p:ext uri="{BB962C8B-B14F-4D97-AF65-F5344CB8AC3E}">
        <p14:creationId xmlns:p14="http://schemas.microsoft.com/office/powerpoint/2010/main" val="956866171"/>
      </p:ext>
    </p:extLst>
  </p:cSld>
  <p:clrMapOvr>
    <a:masterClrMapping/>
  </p:clrMapOvr>
  <mc:AlternateContent xmlns:mc="http://schemas.openxmlformats.org/markup-compatibility/2006" xmlns:p14="http://schemas.microsoft.com/office/powerpoint/2010/main">
    <mc:Choice Requires="p14">
      <p:transition spd="slow" p14:dur="2000" advTm="52000"/>
    </mc:Choice>
    <mc:Fallback xmlns="">
      <p:transition spd="slow" advTm="52000"/>
    </mc:Fallback>
  </mc:AlternateContent>
</p:sld>
</file>

<file path=ppt/theme/theme1.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35616bd-f3ab-4ee4-8f55-73cb5167d911" xsi:nil="true"/>
    <lcf76f155ced4ddcb4097134ff3c332f xmlns="1865d82a-bf83-4eaa-817a-e97c662b7d46">
      <Terms xmlns="http://schemas.microsoft.com/office/infopath/2007/PartnerControls"/>
    </lcf76f155ced4ddcb4097134ff3c332f>
    <NotesonUse xmlns="1865d82a-bf83-4eaa-817a-e97c662b7d46" xsi:nil="true"/>
    <Open_x0020_with_x0020_Seclore xmlns="1865d82a-bf83-4eaa-817a-e97c662b7d4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22" ma:contentTypeDescription="Create a new document." ma:contentTypeScope="" ma:versionID="94afe1f3169ec5f8dfcc67b179ec9c78">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74b77f497480b4256a0773170f83c1b9"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NotesonUse" minOccurs="0"/>
                <xsd:element ref="ns2:Open_x0020_with_x0020_Seclo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NotesonUse" ma:index="26" nillable="true" ma:displayName="Notes on Use" ma:format="Dropdown" ma:internalName="NotesonUse">
      <xsd:simpleType>
        <xsd:restriction base="dms:Note">
          <xsd:maxLength value="255"/>
        </xsd:restriction>
      </xsd:simpleType>
    </xsd:element>
    <xsd:element name="Open_x0020_with_x0020_Seclore" ma:index="27" nillable="true" ma:displayName="Open with Seclore" ma:hidden="true" ma:internalName="Open_x0020_with_x0020_Seclor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6EBD7C-FDA1-47A0-8E65-4816BEEBFFC4}">
  <ds:schemaRefs>
    <ds:schemaRef ds:uri="http://schemas.microsoft.com/office/2006/metadata/properties"/>
    <ds:schemaRef ds:uri="http://purl.org/dc/dcmitype/"/>
    <ds:schemaRef ds:uri="http://schemas.microsoft.com/office/2006/documentManagement/types"/>
    <ds:schemaRef ds:uri="d35616bd-f3ab-4ee4-8f55-73cb5167d911"/>
    <ds:schemaRef ds:uri="http://purl.org/dc/elements/1.1/"/>
    <ds:schemaRef ds:uri="http://purl.org/dc/terms/"/>
    <ds:schemaRef ds:uri="http://www.w3.org/XML/1998/namespace"/>
    <ds:schemaRef ds:uri="http://schemas.microsoft.com/office/infopath/2007/PartnerControls"/>
    <ds:schemaRef ds:uri="http://schemas.openxmlformats.org/package/2006/metadata/core-properties"/>
    <ds:schemaRef ds:uri="1865d82a-bf83-4eaa-817a-e97c662b7d46"/>
  </ds:schemaRefs>
</ds:datastoreItem>
</file>

<file path=customXml/itemProps2.xml><?xml version="1.0" encoding="utf-8"?>
<ds:datastoreItem xmlns:ds="http://schemas.openxmlformats.org/officeDocument/2006/customXml" ds:itemID="{095D64DA-F0D7-49D7-A791-562A6A05C5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3479079-273F-4AE9-85C4-98276B00939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MOSAIC_PPT Presentation Template_FINAL_Dec2022</Template>
  <TotalTime>4345</TotalTime>
  <Words>2076</Words>
  <Application>Microsoft Office PowerPoint</Application>
  <PresentationFormat>Widescreen</PresentationFormat>
  <Paragraphs>180</Paragraphs>
  <Slides>14</Slides>
  <Notes>14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Arial</vt:lpstr>
      <vt:lpstr>Calibri</vt:lpstr>
      <vt:lpstr>Calibri </vt:lpstr>
      <vt:lpstr>Calibri Light</vt:lpstr>
      <vt:lpstr>Poppins</vt:lpstr>
      <vt:lpstr>Poppins Medium</vt:lpstr>
      <vt:lpstr>Poppins SemiBold</vt:lpstr>
      <vt:lpstr>Wingdings</vt:lpstr>
      <vt:lpstr>MosaicColorThemeADJ</vt:lpstr>
      <vt:lpstr>PrEP-it Instructional Presentations Module 7: Costs</vt:lpstr>
      <vt:lpstr>Instructional presentations</vt:lpstr>
      <vt:lpstr>Costing in PrEP-it</vt:lpstr>
      <vt:lpstr>Costing considerations</vt:lpstr>
      <vt:lpstr>Commodity costs entered in Configuration</vt:lpstr>
      <vt:lpstr>Cost module – cost components</vt:lpstr>
      <vt:lpstr>Unit cost defaults</vt:lpstr>
      <vt:lpstr>Select relevant cost components</vt:lpstr>
      <vt:lpstr>Adjust default costs, if data are available</vt:lpstr>
      <vt:lpstr>Above-site lump sum costs can be further specified by category and by amounts or percentages</vt:lpstr>
      <vt:lpstr>Results – Annual unit costs</vt:lpstr>
      <vt:lpstr>Results – Cost associated with targets</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PrEP-it  Commodities Forecasting</dc:title>
  <dc:creator>Nicole Bellows</dc:creator>
  <cp:lastModifiedBy>Katharine Kripke</cp:lastModifiedBy>
  <cp:revision>36</cp:revision>
  <dcterms:created xsi:type="dcterms:W3CDTF">2023-07-24T13:58:53Z</dcterms:created>
  <dcterms:modified xsi:type="dcterms:W3CDTF">2025-03-27T23:04:23Z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