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0" r:id="rId4"/>
  </p:sldMasterIdLst>
  <p:notesMasterIdLst>
    <p:notesMasterId r:id="rId13"/>
  </p:notesMasterIdLst>
  <p:sldIdLst>
    <p:sldId id="256" r:id="rId5"/>
    <p:sldId id="2147375605" r:id="rId6"/>
    <p:sldId id="302" r:id="rId7"/>
    <p:sldId id="307" r:id="rId8"/>
    <p:sldId id="303" r:id="rId9"/>
    <p:sldId id="304" r:id="rId10"/>
    <p:sldId id="306" r:id="rId11"/>
    <p:sldId id="2146847456"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6B9690C-B91F-15F6-66CA-D99C06D2E4DD}" name="Katharine Kripke" initials="KK" userId="S::kkripke@futuresinstitute.org::737067a8-ce4c-468f-a99a-57252e8500d5" providerId="AD"/>
  <p188:author id="{5FE8C99B-E352-E583-521F-91140AE35D6D}" name="Avenir Health" initials="NB" userId="Avenir Health" providerId="None"/>
  <p188:author id="{EBB5C5B4-77C0-3995-C6E5-86EFC77CE074}" name="Katie Schwartz" initials="KS" userId="S::KSchwartz@fhi360.org::b4babe39-de04-4206-95b2-c6026c8fda13" providerId="AD"/>
  <p188:author id="{1122EABA-21EF-A20D-2CEE-6697002E3416}" name="Katharine Kripke" initials="KK" userId="S::kkripke@avenirhealth.org::737067a8-ce4c-468f-a99a-57252e8500d5" providerId="AD"/>
  <p188:author id="{FEB2A5F2-EC1B-62F2-26F3-D76F03562F6E}" name="Nicole Bellows" initials="NB" userId="S::NBellows@avenirhealth.org::3fc3b30d-5d86-4bc9-8cbf-feccad0d555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35F59"/>
    <a:srgbClr val="DE5700"/>
    <a:srgbClr val="E9EFF0"/>
    <a:srgbClr val="FDFAF6"/>
    <a:srgbClr val="F5EBE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7251" autoAdjust="0"/>
  </p:normalViewPr>
  <p:slideViewPr>
    <p:cSldViewPr snapToGrid="0" snapToObjects="1">
      <p:cViewPr varScale="1">
        <p:scale>
          <a:sx n="82" d="100"/>
          <a:sy n="82" d="100"/>
        </p:scale>
        <p:origin x="1632"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02EDFBA-CACE-4AC5-A78B-2F0445B2ED8F}" type="datetimeFigureOut">
              <a:rPr lang="en-US" smtClean="0"/>
              <a:t>3/27/2025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78AAD2-397B-456F-893A-253AADE969C9}" type="slidenum">
              <a:rPr lang="en-US" smtClean="0"/>
              <a:t>‹#›</a:t>
            </a:fld>
            <a:endParaRPr lang="en-US"/>
          </a:p>
        </p:txBody>
      </p:sp>
    </p:spTree>
    <p:extLst>
      <p:ext uri="{BB962C8B-B14F-4D97-AF65-F5344CB8AC3E}">
        <p14:creationId xmlns:p14="http://schemas.microsoft.com/office/powerpoint/2010/main" val="12923669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 to this </a:t>
            </a:r>
            <a:r>
              <a:rPr lang="en-US" dirty="0" err="1"/>
              <a:t>PrEP</a:t>
            </a:r>
            <a:r>
              <a:rPr lang="en-US" dirty="0"/>
              <a:t>-it instructional presentation on impact.</a:t>
            </a:r>
          </a:p>
        </p:txBody>
      </p:sp>
      <p:sp>
        <p:nvSpPr>
          <p:cNvPr id="4" name="Slide Number Placeholder 3"/>
          <p:cNvSpPr>
            <a:spLocks noGrp="1"/>
          </p:cNvSpPr>
          <p:nvPr>
            <p:ph type="sldNum" sz="quarter" idx="5"/>
          </p:nvPr>
        </p:nvSpPr>
        <p:spPr/>
        <p:txBody>
          <a:bodyPr/>
          <a:lstStyle/>
          <a:p>
            <a:fld id="{2F78AAD2-397B-456F-893A-253AADE969C9}" type="slidenum">
              <a:rPr lang="en-US" smtClean="0"/>
              <a:t>1</a:t>
            </a:fld>
            <a:endParaRPr lang="en-US"/>
          </a:p>
        </p:txBody>
      </p:sp>
    </p:spTree>
    <p:extLst>
      <p:ext uri="{BB962C8B-B14F-4D97-AF65-F5344CB8AC3E}">
        <p14:creationId xmlns:p14="http://schemas.microsoft.com/office/powerpoint/2010/main" val="40289119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part of a series of presentations on the use of the various features in the </a:t>
            </a:r>
            <a:r>
              <a:rPr lang="en-US" dirty="0" err="1"/>
              <a:t>PrEP</a:t>
            </a:r>
            <a:r>
              <a:rPr lang="en-US" dirty="0"/>
              <a:t> Implementation planning, monitoring, and evaluation tool – or </a:t>
            </a:r>
            <a:r>
              <a:rPr lang="en-US" dirty="0" err="1"/>
              <a:t>PrEP</a:t>
            </a:r>
            <a:r>
              <a:rPr lang="en-US" dirty="0"/>
              <a:t>-it.  </a:t>
            </a:r>
            <a:r>
              <a:rPr lang="en-US" dirty="0" err="1"/>
              <a:t>PrEP</a:t>
            </a:r>
            <a:r>
              <a:rPr lang="en-US" dirty="0"/>
              <a:t>-it is a decision-making and analysis tool with several interrelated modules used for target setting, costing, and commodities forecasting.  This presentation is </a:t>
            </a:r>
            <a:r>
              <a:rPr lang="en-US"/>
              <a:t>the eighth </a:t>
            </a:r>
            <a:r>
              <a:rPr lang="en-US" dirty="0"/>
              <a:t>in a </a:t>
            </a:r>
            <a:r>
              <a:rPr lang="en-US"/>
              <a:t>series of </a:t>
            </a:r>
            <a:r>
              <a:rPr lang="en-US" dirty="0"/>
              <a:t>presentations on features and functions of </a:t>
            </a:r>
            <a:r>
              <a:rPr lang="en-US" dirty="0" err="1"/>
              <a:t>PrEP</a:t>
            </a:r>
            <a:r>
              <a:rPr lang="en-US" dirty="0"/>
              <a:t>-it.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8AAD2-397B-456F-893A-253AADE969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26304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estimating the impact of </a:t>
            </a:r>
            <a:r>
              <a:rPr lang="en-US" dirty="0" err="1"/>
              <a:t>PrEP</a:t>
            </a:r>
            <a:r>
              <a:rPr lang="en-US" dirty="0"/>
              <a:t>, </a:t>
            </a:r>
            <a:r>
              <a:rPr lang="en-US" dirty="0" err="1"/>
              <a:t>PrEP</a:t>
            </a:r>
            <a:r>
              <a:rPr lang="en-US" dirty="0"/>
              <a:t>-it calculates the number of HIV infections averted based on the set targets and “impact factors”, which are the number of HIV infections averted per person-year on </a:t>
            </a:r>
            <a:r>
              <a:rPr lang="en-US" dirty="0" err="1"/>
              <a:t>PrEP.</a:t>
            </a:r>
            <a:endParaRPr lang="en-US" dirty="0"/>
          </a:p>
          <a:p>
            <a:endParaRPr lang="en-US" dirty="0"/>
          </a:p>
          <a:p>
            <a:r>
              <a:rPr lang="en-US" dirty="0"/>
              <a:t>The impact factors were estimated using the Spectrum Goals Model, which is a mathematical model of HIV epidemic dynamics that includes </a:t>
            </a:r>
            <a:r>
              <a:rPr lang="en-US" dirty="0" err="1"/>
              <a:t>th</a:t>
            </a:r>
            <a:r>
              <a:rPr lang="en-US" dirty="0"/>
              <a:t> </a:t>
            </a:r>
            <a:r>
              <a:rPr lang="en-US" dirty="0" err="1"/>
              <a:t>eimpact</a:t>
            </a:r>
            <a:r>
              <a:rPr lang="en-US" dirty="0"/>
              <a:t> of prevention and treatment interventions. </a:t>
            </a:r>
          </a:p>
          <a:p>
            <a:endParaRPr lang="en-US" dirty="0"/>
          </a:p>
          <a:p>
            <a:r>
              <a:rPr lang="en-US" dirty="0"/>
              <a:t>The impact factors are country- and population-specific and are based on method effectiveness – which is efficacy time adherence – and the projected incidence in each population</a:t>
            </a:r>
          </a:p>
          <a:p>
            <a:endParaRPr lang="en-US" dirty="0"/>
          </a:p>
          <a:p>
            <a:r>
              <a:rPr lang="en-US" dirty="0"/>
              <a:t>When the impact module is complete, it can link to the cost module to estimate program cost-effectiveness. </a:t>
            </a:r>
          </a:p>
        </p:txBody>
      </p:sp>
      <p:sp>
        <p:nvSpPr>
          <p:cNvPr id="4" name="Slide Number Placeholder 3"/>
          <p:cNvSpPr>
            <a:spLocks noGrp="1"/>
          </p:cNvSpPr>
          <p:nvPr>
            <p:ph type="sldNum" sz="quarter" idx="5"/>
          </p:nvPr>
        </p:nvSpPr>
        <p:spPr/>
        <p:txBody>
          <a:bodyPr/>
          <a:lstStyle/>
          <a:p>
            <a:fld id="{2F78AAD2-397B-456F-893A-253AADE969C9}" type="slidenum">
              <a:rPr lang="en-US" smtClean="0"/>
              <a:t>3</a:t>
            </a:fld>
            <a:endParaRPr lang="en-US"/>
          </a:p>
        </p:txBody>
      </p:sp>
    </p:spTree>
    <p:extLst>
      <p:ext uri="{BB962C8B-B14F-4D97-AF65-F5344CB8AC3E}">
        <p14:creationId xmlns:p14="http://schemas.microsoft.com/office/powerpoint/2010/main" val="40418386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user inputs for this module are minimal.  First, the users can adjust the effectiveness level, if desired, which is set to 79% for oral PrEP based on the SEARCH study in Kenya. Note that the effectiveness is also specified in methods section, but it is revisited here.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Next, the appropriate impact factor for each population should be selected. </a:t>
            </a:r>
            <a:r>
              <a:rPr lang="en-US" dirty="0" err="1"/>
              <a:t>PrEP</a:t>
            </a:r>
            <a:r>
              <a:rPr lang="en-US" dirty="0"/>
              <a:t>-it will automatically select the most appropriate impact factor for the default priority populations, but users must use the dropdown lists for the custom populations, as shown here for clients of sex workers.</a:t>
            </a:r>
          </a:p>
          <a:p>
            <a:endParaRPr lang="en-US" dirty="0"/>
          </a:p>
          <a:p>
            <a:r>
              <a:rPr lang="en-US" dirty="0"/>
              <a:t>If you happen to see a zero impact factor for one key population but nonzero impact factors for other key populations, that may indicate that we do not have data for this population in this country. If you have reason to believe this is incorrect, you should select a different impact factor for a population with incidence similar to the one with missing data.</a:t>
            </a:r>
          </a:p>
        </p:txBody>
      </p:sp>
      <p:sp>
        <p:nvSpPr>
          <p:cNvPr id="4" name="Slide Number Placeholder 3"/>
          <p:cNvSpPr>
            <a:spLocks noGrp="1"/>
          </p:cNvSpPr>
          <p:nvPr>
            <p:ph type="sldNum" sz="quarter" idx="5"/>
          </p:nvPr>
        </p:nvSpPr>
        <p:spPr/>
        <p:txBody>
          <a:bodyPr/>
          <a:lstStyle/>
          <a:p>
            <a:fld id="{2F78AAD2-397B-456F-893A-253AADE969C9}" type="slidenum">
              <a:rPr lang="en-US" smtClean="0"/>
              <a:t>4</a:t>
            </a:fld>
            <a:endParaRPr lang="en-US"/>
          </a:p>
        </p:txBody>
      </p:sp>
    </p:spTree>
    <p:extLst>
      <p:ext uri="{BB962C8B-B14F-4D97-AF65-F5344CB8AC3E}">
        <p14:creationId xmlns:p14="http://schemas.microsoft.com/office/powerpoint/2010/main" val="39699383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optional feature for the impact factor is to adjust them if you believe the </a:t>
            </a:r>
            <a:r>
              <a:rPr lang="en-US" dirty="0" err="1"/>
              <a:t>PrEP</a:t>
            </a:r>
            <a:r>
              <a:rPr lang="en-US" dirty="0"/>
              <a:t> clients in your program have a higher likelihood of exposure to HIV compared to that population nationally.</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Most users are not expected to need to adjust the impact factors, however, this feature is available if needed. For example, an AGYW program may provide </a:t>
            </a:r>
            <a:r>
              <a:rPr lang="en-US" dirty="0" err="1"/>
              <a:t>PrEP</a:t>
            </a:r>
            <a:r>
              <a:rPr lang="en-US" dirty="0"/>
              <a:t> to AGYW in areas with a higher incidence of HIV compared to the national population.</a:t>
            </a:r>
          </a:p>
          <a:p>
            <a:endParaRPr lang="en-US" dirty="0"/>
          </a:p>
          <a:p>
            <a:r>
              <a:rPr lang="en-US" dirty="0"/>
              <a:t>As an example, suppose the national AGYW incidence for HIV is 1% but the incidence in the areas prioritized for </a:t>
            </a:r>
            <a:r>
              <a:rPr lang="en-US" dirty="0" err="1"/>
              <a:t>PrEP</a:t>
            </a:r>
            <a:r>
              <a:rPr lang="en-US" dirty="0"/>
              <a:t> is 2%.  Then the relative risk for AGYW in the prioritized districts would be 2 divided by 1, or 2. As such you would then set the adjustment factor to 2.  Note that if you have multiple methods, you will need to set the adjustment factor for each method.</a:t>
            </a:r>
          </a:p>
          <a:p>
            <a:endParaRPr lang="en-US" dirty="0"/>
          </a:p>
        </p:txBody>
      </p:sp>
      <p:sp>
        <p:nvSpPr>
          <p:cNvPr id="4" name="Slide Number Placeholder 3"/>
          <p:cNvSpPr>
            <a:spLocks noGrp="1"/>
          </p:cNvSpPr>
          <p:nvPr>
            <p:ph type="sldNum" sz="quarter" idx="5"/>
          </p:nvPr>
        </p:nvSpPr>
        <p:spPr/>
        <p:txBody>
          <a:bodyPr/>
          <a:lstStyle/>
          <a:p>
            <a:fld id="{2F78AAD2-397B-456F-893A-253AADE969C9}" type="slidenum">
              <a:rPr lang="en-US" smtClean="0"/>
              <a:t>5</a:t>
            </a:fld>
            <a:endParaRPr lang="en-US"/>
          </a:p>
        </p:txBody>
      </p:sp>
    </p:spTree>
    <p:extLst>
      <p:ext uri="{BB962C8B-B14F-4D97-AF65-F5344CB8AC3E}">
        <p14:creationId xmlns:p14="http://schemas.microsoft.com/office/powerpoint/2010/main" val="22336323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Once </a:t>
            </a:r>
            <a:r>
              <a:rPr lang="en-US" sz="1800" dirty="0">
                <a:effectLst/>
                <a:latin typeface="Segoe UI" panose="020B0502040204020203" pitchFamily="34" charset="0"/>
              </a:rPr>
              <a:t>targets are set, the impacts of the targets will be shown as part of the targets results and will include </a:t>
            </a:r>
            <a:r>
              <a:rPr lang="en-US" dirty="0"/>
              <a:t>the total infections averted and the estimated cost per infection averted (assuming one has completed both the impact and cost modules).. </a:t>
            </a:r>
          </a:p>
          <a:p>
            <a:endParaRPr lang="en-US" dirty="0"/>
          </a:p>
          <a:p>
            <a:r>
              <a:rPr lang="en-US" dirty="0"/>
              <a:t>The next slide shows a demonstration of the impact inputs and outputs.</a:t>
            </a:r>
          </a:p>
        </p:txBody>
      </p:sp>
      <p:sp>
        <p:nvSpPr>
          <p:cNvPr id="4" name="Slide Number Placeholder 3"/>
          <p:cNvSpPr>
            <a:spLocks noGrp="1"/>
          </p:cNvSpPr>
          <p:nvPr>
            <p:ph type="sldNum" sz="quarter" idx="5"/>
          </p:nvPr>
        </p:nvSpPr>
        <p:spPr/>
        <p:txBody>
          <a:bodyPr/>
          <a:lstStyle/>
          <a:p>
            <a:fld id="{2F78AAD2-397B-456F-893A-253AADE969C9}" type="slidenum">
              <a:rPr lang="en-US" smtClean="0"/>
              <a:t>6</a:t>
            </a:fld>
            <a:endParaRPr lang="en-US"/>
          </a:p>
        </p:txBody>
      </p:sp>
    </p:spTree>
    <p:extLst>
      <p:ext uri="{BB962C8B-B14F-4D97-AF65-F5344CB8AC3E}">
        <p14:creationId xmlns:p14="http://schemas.microsoft.com/office/powerpoint/2010/main" val="1621338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more information on the impact module and other functions of </a:t>
            </a:r>
            <a:r>
              <a:rPr lang="en-US" dirty="0" err="1"/>
              <a:t>PrEP</a:t>
            </a:r>
            <a:r>
              <a:rPr lang="en-US" dirty="0"/>
              <a:t>-it, please join the </a:t>
            </a:r>
            <a:r>
              <a:rPr lang="en-US" dirty="0" err="1"/>
              <a:t>PrEP</a:t>
            </a:r>
            <a:r>
              <a:rPr lang="en-US" dirty="0"/>
              <a:t>-it community of Practice.  You can enter questions with the hashtag #impact so that others can learn from your question as well.</a:t>
            </a:r>
          </a:p>
        </p:txBody>
      </p:sp>
      <p:sp>
        <p:nvSpPr>
          <p:cNvPr id="4" name="Slide Number Placeholder 3"/>
          <p:cNvSpPr>
            <a:spLocks noGrp="1"/>
          </p:cNvSpPr>
          <p:nvPr>
            <p:ph type="sldNum" sz="quarter" idx="5"/>
          </p:nvPr>
        </p:nvSpPr>
        <p:spPr/>
        <p:txBody>
          <a:bodyPr/>
          <a:lstStyle/>
          <a:p>
            <a:fld id="{2F78AAD2-397B-456F-893A-253AADE969C9}" type="slidenum">
              <a:rPr lang="en-US" smtClean="0"/>
              <a:t>7</a:t>
            </a:fld>
            <a:endParaRPr lang="en-US"/>
          </a:p>
        </p:txBody>
      </p:sp>
    </p:spTree>
    <p:extLst>
      <p:ext uri="{BB962C8B-B14F-4D97-AF65-F5344CB8AC3E}">
        <p14:creationId xmlns:p14="http://schemas.microsoft.com/office/powerpoint/2010/main" val="36764144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 for listening.</a:t>
            </a:r>
          </a:p>
        </p:txBody>
      </p:sp>
      <p:sp>
        <p:nvSpPr>
          <p:cNvPr id="4" name="Slide Number Placeholder 3"/>
          <p:cNvSpPr>
            <a:spLocks noGrp="1"/>
          </p:cNvSpPr>
          <p:nvPr>
            <p:ph type="sldNum" sz="quarter" idx="5"/>
          </p:nvPr>
        </p:nvSpPr>
        <p:spPr/>
        <p:txBody>
          <a:bodyPr/>
          <a:lstStyle/>
          <a:p>
            <a:fld id="{2F78AAD2-397B-456F-893A-253AADE969C9}" type="slidenum">
              <a:rPr lang="en-US" smtClean="0"/>
              <a:t>8</a:t>
            </a:fld>
            <a:endParaRPr lang="en-US"/>
          </a:p>
        </p:txBody>
      </p:sp>
    </p:spTree>
    <p:extLst>
      <p:ext uri="{BB962C8B-B14F-4D97-AF65-F5344CB8AC3E}">
        <p14:creationId xmlns:p14="http://schemas.microsoft.com/office/powerpoint/2010/main" val="409894699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DA8F54F-975F-4B47-B428-5E4CB9F2AEA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102436" y="5731720"/>
            <a:ext cx="1867191" cy="529139"/>
          </a:xfrm>
          <a:prstGeom prst="rect">
            <a:avLst/>
          </a:prstGeom>
        </p:spPr>
      </p:pic>
      <p:sp>
        <p:nvSpPr>
          <p:cNvPr id="2" name="Title 1">
            <a:extLst>
              <a:ext uri="{FF2B5EF4-FFF2-40B4-BE49-F238E27FC236}">
                <a16:creationId xmlns:a16="http://schemas.microsoft.com/office/drawing/2014/main" id="{6770063B-6453-2A42-8D03-76AE5EA5A98B}"/>
              </a:ext>
            </a:extLst>
          </p:cNvPr>
          <p:cNvSpPr>
            <a:spLocks noGrp="1"/>
          </p:cNvSpPr>
          <p:nvPr>
            <p:ph type="ctrTitle" hasCustomPrompt="1"/>
          </p:nvPr>
        </p:nvSpPr>
        <p:spPr>
          <a:xfrm>
            <a:off x="0" y="997648"/>
            <a:ext cx="10026502" cy="2006840"/>
          </a:xfrm>
        </p:spPr>
        <p:txBody>
          <a:bodyPr lIns="1371600" rIns="685800" anchor="b">
            <a:normAutofit/>
          </a:bodyPr>
          <a:lstStyle>
            <a:lvl1pPr algn="l">
              <a:defRPr sz="4200" b="0" i="0">
                <a:solidFill>
                  <a:schemeClr val="bg1"/>
                </a:solidFill>
                <a:latin typeface="Poppins SemiBold" pitchFamily="2" charset="77"/>
                <a:ea typeface="Roboto" panose="02000000000000000000" pitchFamily="2" charset="0"/>
                <a:cs typeface="Poppins SemiBold" pitchFamily="2" charset="77"/>
              </a:defRPr>
            </a:lvl1pPr>
          </a:lstStyle>
          <a:p>
            <a:r>
              <a:rPr lang="en-US" dirty="0"/>
              <a:t>Add Presentation Title Here</a:t>
            </a:r>
            <a:br>
              <a:rPr lang="en-US" dirty="0"/>
            </a:br>
            <a:r>
              <a:rPr lang="en-US" dirty="0"/>
              <a:t>Add Presentation Title Here</a:t>
            </a:r>
          </a:p>
        </p:txBody>
      </p:sp>
      <p:sp>
        <p:nvSpPr>
          <p:cNvPr id="3" name="Subtitle 2">
            <a:extLst>
              <a:ext uri="{FF2B5EF4-FFF2-40B4-BE49-F238E27FC236}">
                <a16:creationId xmlns:a16="http://schemas.microsoft.com/office/drawing/2014/main" id="{377053FB-3181-5D49-BE63-400BC05649CF}"/>
              </a:ext>
            </a:extLst>
          </p:cNvPr>
          <p:cNvSpPr>
            <a:spLocks noGrp="1"/>
          </p:cNvSpPr>
          <p:nvPr>
            <p:ph type="subTitle" idx="1" hasCustomPrompt="1"/>
          </p:nvPr>
        </p:nvSpPr>
        <p:spPr>
          <a:xfrm>
            <a:off x="0" y="3497182"/>
            <a:ext cx="10026502" cy="1655762"/>
          </a:xfrm>
        </p:spPr>
        <p:txBody>
          <a:bodyPr lIns="1371600">
            <a:normAutofit/>
          </a:bodyPr>
          <a:lstStyle>
            <a:lvl1pPr marL="0" indent="0" algn="l">
              <a:spcBef>
                <a:spcPts val="400"/>
              </a:spcBef>
              <a:buNone/>
              <a:defRPr sz="1600" b="0" i="0" cap="all" spc="250" baseline="0">
                <a:solidFill>
                  <a:schemeClr val="bg1"/>
                </a:solidFill>
                <a:latin typeface="Poppins" pitchFamily="2" charset="77"/>
                <a:ea typeface="Roboto" panose="02000000000000000000" pitchFamily="2" charset="0"/>
                <a:cs typeface="Poppins"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Presentation Subtitle Here</a:t>
            </a:r>
          </a:p>
          <a:p>
            <a:r>
              <a:rPr lang="en-US" dirty="0"/>
              <a:t>Name, Affiliation</a:t>
            </a:r>
          </a:p>
          <a:p>
            <a:r>
              <a:rPr lang="en-US" dirty="0"/>
              <a:t>Date</a:t>
            </a:r>
          </a:p>
        </p:txBody>
      </p:sp>
      <p:pic>
        <p:nvPicPr>
          <p:cNvPr id="14" name="Picture 13">
            <a:extLst>
              <a:ext uri="{FF2B5EF4-FFF2-40B4-BE49-F238E27FC236}">
                <a16:creationId xmlns:a16="http://schemas.microsoft.com/office/drawing/2014/main" id="{B020C297-0AAB-3641-83C6-4EA8E63A6A8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021105" y="5726320"/>
            <a:ext cx="1877087" cy="563126"/>
          </a:xfrm>
          <a:prstGeom prst="rect">
            <a:avLst/>
          </a:prstGeom>
        </p:spPr>
      </p:pic>
      <p:pic>
        <p:nvPicPr>
          <p:cNvPr id="16" name="Picture 15">
            <a:extLst>
              <a:ext uri="{FF2B5EF4-FFF2-40B4-BE49-F238E27FC236}">
                <a16:creationId xmlns:a16="http://schemas.microsoft.com/office/drawing/2014/main" id="{935DDD90-2572-2142-A32E-F632BC6370B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312008" y="5497972"/>
            <a:ext cx="1491482" cy="880219"/>
          </a:xfrm>
          <a:prstGeom prst="rect">
            <a:avLst/>
          </a:prstGeom>
        </p:spPr>
      </p:pic>
    </p:spTree>
    <p:extLst>
      <p:ext uri="{BB962C8B-B14F-4D97-AF65-F5344CB8AC3E}">
        <p14:creationId xmlns:p14="http://schemas.microsoft.com/office/powerpoint/2010/main" val="6404004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ontent-Go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85CE729-EF4F-E94A-85D2-3668AEFAA52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1" y="375464"/>
            <a:ext cx="496601" cy="708171"/>
          </a:xfrm>
          <a:prstGeom prst="rect">
            <a:avLst/>
          </a:prstGeom>
        </p:spPr>
      </p:pic>
      <p:sp>
        <p:nvSpPr>
          <p:cNvPr id="5" name="Title 1">
            <a:extLst>
              <a:ext uri="{FF2B5EF4-FFF2-40B4-BE49-F238E27FC236}">
                <a16:creationId xmlns:a16="http://schemas.microsoft.com/office/drawing/2014/main" id="{7EC2E576-8369-45BC-A089-0B31C7F1303C}"/>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
        <p:nvSpPr>
          <p:cNvPr id="7" name="Content Placeholder 2">
            <a:extLst>
              <a:ext uri="{FF2B5EF4-FFF2-40B4-BE49-F238E27FC236}">
                <a16:creationId xmlns:a16="http://schemas.microsoft.com/office/drawing/2014/main" id="{F56A08E6-2B96-4F88-B6EB-F6B8ADFF82D6}"/>
              </a:ext>
            </a:extLst>
          </p:cNvPr>
          <p:cNvSpPr>
            <a:spLocks noGrp="1"/>
          </p:cNvSpPr>
          <p:nvPr>
            <p:ph idx="1"/>
          </p:nvPr>
        </p:nvSpPr>
        <p:spPr>
          <a:xfrm>
            <a:off x="838200" y="1350336"/>
            <a:ext cx="9677400"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462797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wo Content--Go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85CE729-EF4F-E94A-85D2-3668AEFAA52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1" y="375464"/>
            <a:ext cx="496601" cy="708171"/>
          </a:xfrm>
          <a:prstGeom prst="rect">
            <a:avLst/>
          </a:prstGeom>
        </p:spPr>
      </p:pic>
      <p:sp>
        <p:nvSpPr>
          <p:cNvPr id="10" name="Content Placeholder 2">
            <a:extLst>
              <a:ext uri="{FF2B5EF4-FFF2-40B4-BE49-F238E27FC236}">
                <a16:creationId xmlns:a16="http://schemas.microsoft.com/office/drawing/2014/main" id="{C7B1B3EC-872B-4194-A0DB-1BDA946FB219}"/>
              </a:ext>
            </a:extLst>
          </p:cNvPr>
          <p:cNvSpPr>
            <a:spLocks noGrp="1"/>
          </p:cNvSpPr>
          <p:nvPr>
            <p:ph idx="11"/>
          </p:nvPr>
        </p:nvSpPr>
        <p:spPr>
          <a:xfrm>
            <a:off x="5814237"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2">
            <a:extLst>
              <a:ext uri="{FF2B5EF4-FFF2-40B4-BE49-F238E27FC236}">
                <a16:creationId xmlns:a16="http://schemas.microsoft.com/office/drawing/2014/main" id="{E015CB24-8436-4EEF-A592-7C06AD8B32B5}"/>
              </a:ext>
            </a:extLst>
          </p:cNvPr>
          <p:cNvSpPr>
            <a:spLocks noGrp="1"/>
          </p:cNvSpPr>
          <p:nvPr>
            <p:ph idx="1"/>
          </p:nvPr>
        </p:nvSpPr>
        <p:spPr>
          <a:xfrm>
            <a:off x="838199"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itle 1">
            <a:extLst>
              <a:ext uri="{FF2B5EF4-FFF2-40B4-BE49-F238E27FC236}">
                <a16:creationId xmlns:a16="http://schemas.microsoft.com/office/drawing/2014/main" id="{6FD3F024-36A0-426B-A8DC-BC1B10A4E3B7}"/>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38413402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amp; Content-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DFCFD60-40D4-3345-8773-F42ECF9D137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375464"/>
            <a:ext cx="496601" cy="708171"/>
          </a:xfrm>
          <a:prstGeom prst="rect">
            <a:avLst/>
          </a:prstGeom>
        </p:spPr>
      </p:pic>
      <p:sp>
        <p:nvSpPr>
          <p:cNvPr id="5" name="Title 1">
            <a:extLst>
              <a:ext uri="{FF2B5EF4-FFF2-40B4-BE49-F238E27FC236}">
                <a16:creationId xmlns:a16="http://schemas.microsoft.com/office/drawing/2014/main" id="{62C25052-BA82-416E-8995-D25156506233}"/>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
        <p:nvSpPr>
          <p:cNvPr id="6" name="Content Placeholder 2">
            <a:extLst>
              <a:ext uri="{FF2B5EF4-FFF2-40B4-BE49-F238E27FC236}">
                <a16:creationId xmlns:a16="http://schemas.microsoft.com/office/drawing/2014/main" id="{12607E55-5539-4E64-B48A-CA7163A62299}"/>
              </a:ext>
            </a:extLst>
          </p:cNvPr>
          <p:cNvSpPr>
            <a:spLocks noGrp="1"/>
          </p:cNvSpPr>
          <p:nvPr>
            <p:ph idx="1"/>
          </p:nvPr>
        </p:nvSpPr>
        <p:spPr>
          <a:xfrm>
            <a:off x="838200" y="1350336"/>
            <a:ext cx="9677400"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536920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wo Content-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DFCFD60-40D4-3345-8773-F42ECF9D137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375464"/>
            <a:ext cx="496601" cy="708171"/>
          </a:xfrm>
          <a:prstGeom prst="rect">
            <a:avLst/>
          </a:prstGeom>
        </p:spPr>
      </p:pic>
      <p:sp>
        <p:nvSpPr>
          <p:cNvPr id="9" name="Content Placeholder 2">
            <a:extLst>
              <a:ext uri="{FF2B5EF4-FFF2-40B4-BE49-F238E27FC236}">
                <a16:creationId xmlns:a16="http://schemas.microsoft.com/office/drawing/2014/main" id="{6169E144-BFE2-4CC2-BE63-EAD3E30B0AAC}"/>
              </a:ext>
            </a:extLst>
          </p:cNvPr>
          <p:cNvSpPr>
            <a:spLocks noGrp="1"/>
          </p:cNvSpPr>
          <p:nvPr>
            <p:ph idx="11"/>
          </p:nvPr>
        </p:nvSpPr>
        <p:spPr>
          <a:xfrm>
            <a:off x="5814237"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a:extLst>
              <a:ext uri="{FF2B5EF4-FFF2-40B4-BE49-F238E27FC236}">
                <a16:creationId xmlns:a16="http://schemas.microsoft.com/office/drawing/2014/main" id="{1B71E526-EFDA-4787-8B6A-FAB888784F3C}"/>
              </a:ext>
            </a:extLst>
          </p:cNvPr>
          <p:cNvSpPr>
            <a:spLocks noGrp="1"/>
          </p:cNvSpPr>
          <p:nvPr>
            <p:ph idx="1"/>
          </p:nvPr>
        </p:nvSpPr>
        <p:spPr>
          <a:xfrm>
            <a:off x="838199"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itle 1">
            <a:extLst>
              <a:ext uri="{FF2B5EF4-FFF2-40B4-BE49-F238E27FC236}">
                <a16:creationId xmlns:a16="http://schemas.microsoft.com/office/drawing/2014/main" id="{9CC519C8-34B2-4606-9A3B-B2B6A3865438}"/>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39649894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63152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25230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Go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44108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Teal">
    <p:bg>
      <p:bgPr>
        <a:solidFill>
          <a:srgbClr val="02666D">
            <a:alpha val="10000"/>
          </a:srgbClr>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053B96F-08DD-469C-9F8C-D31ACBFAA87C}"/>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151873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1_Pink">
    <p:bg>
      <p:bgPr>
        <a:solidFill>
          <a:srgbClr val="AF315A">
            <a:alpha val="10000"/>
          </a:srgbClr>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7630B7A9-3A89-6E4C-ADF6-FA23B9E64697}"/>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248947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Gold">
    <p:bg>
      <p:bgPr>
        <a:solidFill>
          <a:srgbClr val="E0A141">
            <a:alpha val="5000"/>
          </a:srgbClr>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74B6B67-225D-474B-A9EC-88515CA904BB}"/>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12602458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ection Header-Photo-Pink">
    <p:spTree>
      <p:nvGrpSpPr>
        <p:cNvPr id="1" name=""/>
        <p:cNvGrpSpPr/>
        <p:nvPr/>
      </p:nvGrpSpPr>
      <p:grpSpPr>
        <a:xfrm>
          <a:off x="0" y="0"/>
          <a:ext cx="0" cy="0"/>
          <a:chOff x="0" y="0"/>
          <a:chExt cx="0" cy="0"/>
        </a:xfrm>
      </p:grpSpPr>
      <p:pic>
        <p:nvPicPr>
          <p:cNvPr id="8" name="Picture 7" descr="A couple of women posing for a picture&#10;&#10;Description automatically generated with low confidence">
            <a:extLst>
              <a:ext uri="{FF2B5EF4-FFF2-40B4-BE49-F238E27FC236}">
                <a16:creationId xmlns:a16="http://schemas.microsoft.com/office/drawing/2014/main" id="{FB7E668C-EDC6-BD6B-645B-A91850FA2046}"/>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8" y="0"/>
            <a:ext cx="12192006" cy="6858000"/>
          </a:xfrm>
          <a:prstGeom prst="rect">
            <a:avLst/>
          </a:prstGeom>
        </p:spPr>
      </p:pic>
      <p:pic>
        <p:nvPicPr>
          <p:cNvPr id="9" name="Picture 8">
            <a:extLst>
              <a:ext uri="{FF2B5EF4-FFF2-40B4-BE49-F238E27FC236}">
                <a16:creationId xmlns:a16="http://schemas.microsoft.com/office/drawing/2014/main" id="{FDB24FB4-FBDB-BCDD-8726-2003B5B5C37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 y="0"/>
            <a:ext cx="12192000" cy="6858000"/>
          </a:xfrm>
          <a:prstGeom prst="rect">
            <a:avLst/>
          </a:prstGeom>
        </p:spPr>
      </p:pic>
      <p:sp>
        <p:nvSpPr>
          <p:cNvPr id="6" name="Rectangle 5">
            <a:extLst>
              <a:ext uri="{FF2B5EF4-FFF2-40B4-BE49-F238E27FC236}">
                <a16:creationId xmlns:a16="http://schemas.microsoft.com/office/drawing/2014/main" id="{0DB9E195-1A02-E6B3-24D0-FAB94BBF2588}"/>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 Same Side Corner Rectangle 6">
            <a:extLst>
              <a:ext uri="{FF2B5EF4-FFF2-40B4-BE49-F238E27FC236}">
                <a16:creationId xmlns:a16="http://schemas.microsoft.com/office/drawing/2014/main" id="{D41F857F-4A06-C174-6986-639EC00395DD}"/>
              </a:ext>
            </a:extLst>
          </p:cNvPr>
          <p:cNvSpPr/>
          <p:nvPr userDrawn="1"/>
        </p:nvSpPr>
        <p:spPr>
          <a:xfrm rot="5400000">
            <a:off x="508046" y="3815574"/>
            <a:ext cx="1816442" cy="2832533"/>
          </a:xfrm>
          <a:prstGeom prst="round2SameRect">
            <a:avLst>
              <a:gd name="adj1" fmla="val 50000"/>
              <a:gd name="adj2" fmla="val 0"/>
            </a:avLst>
          </a:prstGeom>
          <a:solidFill>
            <a:srgbClr val="AF31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EC3F4F93-1E7C-F640-8BE4-319E5E0030AD}"/>
              </a:ext>
            </a:extLst>
          </p:cNvPr>
          <p:cNvSpPr/>
          <p:nvPr/>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 Same Side Corner Rectangle 1">
            <a:extLst>
              <a:ext uri="{FF2B5EF4-FFF2-40B4-BE49-F238E27FC236}">
                <a16:creationId xmlns:a16="http://schemas.microsoft.com/office/drawing/2014/main" id="{CABD8D1B-840A-9645-AFC3-1C4C2EF2D27A}"/>
              </a:ext>
            </a:extLst>
          </p:cNvPr>
          <p:cNvSpPr/>
          <p:nvPr/>
        </p:nvSpPr>
        <p:spPr>
          <a:xfrm rot="5400000">
            <a:off x="508046" y="3815574"/>
            <a:ext cx="1816442" cy="2832533"/>
          </a:xfrm>
          <a:prstGeom prst="round2SameRect">
            <a:avLst>
              <a:gd name="adj1" fmla="val 50000"/>
              <a:gd name="adj2" fmla="val 0"/>
            </a:avLst>
          </a:prstGeom>
          <a:solidFill>
            <a:srgbClr val="AF31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4360000"/>
            <a:ext cx="2378912" cy="1821117"/>
          </a:xfrm>
        </p:spPr>
        <p:txBody>
          <a:bodyPr lIns="91440" anchor="ctr" anchorCtr="0">
            <a:noAutofit/>
          </a:bodyPr>
          <a:lstStyle>
            <a:lvl1pPr marL="0" indent="0" algn="ctr">
              <a:lnSpc>
                <a:spcPct val="100000"/>
              </a:lnSpc>
              <a:buNone/>
              <a:defRPr sz="9600" b="1">
                <a:solidFill>
                  <a:schemeClr val="bg1"/>
                </a:solidFill>
                <a:latin typeface="Poppins" pitchFamily="2" charset="77"/>
                <a:ea typeface="Roboto" panose="02000000000000000000" pitchFamily="2" charset="0"/>
                <a:cs typeface="Poppins" pitchFamily="2" charset="77"/>
              </a:defRPr>
            </a:lvl1pPr>
          </a:lstStyle>
          <a:p>
            <a:pPr lvl="0"/>
            <a:r>
              <a:rPr lang="en-US" dirty="0"/>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4328290"/>
            <a:ext cx="7887901" cy="1816442"/>
          </a:xfrm>
        </p:spPr>
        <p:txBody>
          <a:bodyPr anchor="ctr">
            <a:normAutofit/>
          </a:bodyPr>
          <a:lstStyle>
            <a:lvl1pPr marL="0" indent="0">
              <a:buNone/>
              <a:defRPr sz="3000" b="1" cap="all" spc="100" baseline="0">
                <a:solidFill>
                  <a:schemeClr val="accent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Tree>
    <p:extLst>
      <p:ext uri="{BB962C8B-B14F-4D97-AF65-F5344CB8AC3E}">
        <p14:creationId xmlns:p14="http://schemas.microsoft.com/office/powerpoint/2010/main" val="260445237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2_Teal">
    <p:bg>
      <p:bgPr>
        <a:solidFill>
          <a:srgbClr val="02666D">
            <a:alpha val="10000"/>
          </a:srgb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68D1475-7176-2948-9793-B78039E83FD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 y="375464"/>
            <a:ext cx="496601" cy="708171"/>
          </a:xfrm>
          <a:prstGeom prst="rect">
            <a:avLst/>
          </a:prstGeom>
        </p:spPr>
      </p:pic>
      <p:sp>
        <p:nvSpPr>
          <p:cNvPr id="4" name="Title 1">
            <a:extLst>
              <a:ext uri="{FF2B5EF4-FFF2-40B4-BE49-F238E27FC236}">
                <a16:creationId xmlns:a16="http://schemas.microsoft.com/office/drawing/2014/main" id="{9C55E129-83E0-3A46-AF56-E1BAEB2554D6}"/>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35692874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2_Pink">
    <p:bg>
      <p:bgPr>
        <a:solidFill>
          <a:srgbClr val="AF315A">
            <a:alpha val="10000"/>
          </a:srgb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1B0BC5F-C487-A744-9239-01BA7E5D1EEA}"/>
              </a:ext>
            </a:extLst>
          </p:cNvPr>
          <p:cNvPicPr>
            <a:picLocks noChangeAspect="1"/>
          </p:cNvPicPr>
          <p:nvPr/>
        </p:nvPicPr>
        <p:blipFill>
          <a:blip r:embed="rId2" cstate="email">
            <a:alphaModFix/>
            <a:extLst>
              <a:ext uri="{28A0092B-C50C-407E-A947-70E740481C1C}">
                <a14:useLocalDpi xmlns:a14="http://schemas.microsoft.com/office/drawing/2010/main"/>
              </a:ext>
            </a:extLst>
          </a:blip>
          <a:stretch>
            <a:fillRect/>
          </a:stretch>
        </p:blipFill>
        <p:spPr>
          <a:xfrm>
            <a:off x="0" y="375464"/>
            <a:ext cx="496601" cy="708171"/>
          </a:xfrm>
          <a:prstGeom prst="rect">
            <a:avLst/>
          </a:prstGeom>
        </p:spPr>
      </p:pic>
      <p:sp>
        <p:nvSpPr>
          <p:cNvPr id="6" name="Title 1">
            <a:extLst>
              <a:ext uri="{FF2B5EF4-FFF2-40B4-BE49-F238E27FC236}">
                <a16:creationId xmlns:a16="http://schemas.microsoft.com/office/drawing/2014/main" id="{F4C2EEB0-D3B9-B449-BE0E-901ADF190C7A}"/>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12097291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2_Gold">
    <p:bg>
      <p:bgPr>
        <a:solidFill>
          <a:srgbClr val="E0A141">
            <a:alpha val="5000"/>
          </a:srgb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604DB06-2BB7-FA4D-9DA1-8DE92897C0BA}"/>
              </a:ext>
            </a:extLst>
          </p:cNvPr>
          <p:cNvPicPr>
            <a:picLocks noChangeAspect="1"/>
          </p:cNvPicPr>
          <p:nvPr/>
        </p:nvPicPr>
        <p:blipFill>
          <a:blip r:embed="rId2" cstate="email">
            <a:alphaModFix/>
            <a:extLst>
              <a:ext uri="{28A0092B-C50C-407E-A947-70E740481C1C}">
                <a14:useLocalDpi xmlns:a14="http://schemas.microsoft.com/office/drawing/2010/main"/>
              </a:ext>
            </a:extLst>
          </a:blip>
          <a:stretch>
            <a:fillRect/>
          </a:stretch>
        </p:blipFill>
        <p:spPr>
          <a:xfrm>
            <a:off x="-1" y="375464"/>
            <a:ext cx="496601" cy="708171"/>
          </a:xfrm>
          <a:prstGeom prst="rect">
            <a:avLst/>
          </a:prstGeom>
        </p:spPr>
      </p:pic>
      <p:sp>
        <p:nvSpPr>
          <p:cNvPr id="5" name="Title 1">
            <a:extLst>
              <a:ext uri="{FF2B5EF4-FFF2-40B4-BE49-F238E27FC236}">
                <a16:creationId xmlns:a16="http://schemas.microsoft.com/office/drawing/2014/main" id="{2917282B-4C54-3F4D-9CDA-5B7D607EA0B9}"/>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29649688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Map">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0A5C8800-B6EF-A145-A1F1-96E4FF516797}"/>
              </a:ext>
            </a:extLst>
          </p:cNvPr>
          <p:cNvSpPr>
            <a:spLocks noGrp="1"/>
          </p:cNvSpPr>
          <p:nvPr>
            <p:ph type="title" hasCustomPrompt="1"/>
          </p:nvPr>
        </p:nvSpPr>
        <p:spPr>
          <a:xfrm>
            <a:off x="0" y="190956"/>
            <a:ext cx="10515600" cy="1143000"/>
          </a:xfrm>
        </p:spPr>
        <p:txBody>
          <a:bodyPr lIns="804672">
            <a:normAutofit/>
          </a:bodyPr>
          <a:lstStyle>
            <a:lvl1pPr>
              <a:defRPr sz="3000" b="1" i="0">
                <a:solidFill>
                  <a:srgbClr val="02666D"/>
                </a:solidFill>
                <a:latin typeface="Poppins SemiBold" pitchFamily="2" charset="77"/>
                <a:ea typeface="Roboto" panose="02000000000000000000" pitchFamily="2" charset="0"/>
                <a:cs typeface="Poppins SemiBold" pitchFamily="2" charset="77"/>
              </a:defRPr>
            </a:lvl1pPr>
          </a:lstStyle>
          <a:p>
            <a:r>
              <a:rPr lang="en-US" dirty="0"/>
              <a:t>Click to edit Chart Title</a:t>
            </a:r>
          </a:p>
        </p:txBody>
      </p:sp>
    </p:spTree>
    <p:extLst>
      <p:ext uri="{BB962C8B-B14F-4D97-AF65-F5344CB8AC3E}">
        <p14:creationId xmlns:p14="http://schemas.microsoft.com/office/powerpoint/2010/main" val="8118653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Meet the Team">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E78A47C4-1320-9047-8046-FA0DB1A98318}"/>
              </a:ext>
            </a:extLst>
          </p:cNvPr>
          <p:cNvSpPr txBox="1">
            <a:spLocks/>
          </p:cNvSpPr>
          <p:nvPr/>
        </p:nvSpPr>
        <p:spPr>
          <a:xfrm>
            <a:off x="0" y="190956"/>
            <a:ext cx="10515600" cy="1143000"/>
          </a:xfrm>
          <a:prstGeom prst="rect">
            <a:avLst/>
          </a:prstGeom>
        </p:spPr>
        <p:txBody>
          <a:bodyPr vert="horz" lIns="804672" tIns="45720" rIns="91440" bIns="45720" rtlCol="0" anchor="ctr">
            <a:normAutofit/>
          </a:bodyPr>
          <a:lstStyle>
            <a:lvl1pPr algn="l" defTabSz="914400" rtl="0" eaLnBrk="1" latinLnBrk="0" hangingPunct="1">
              <a:lnSpc>
                <a:spcPct val="90000"/>
              </a:lnSpc>
              <a:spcBef>
                <a:spcPct val="0"/>
              </a:spcBef>
              <a:buNone/>
              <a:defRPr sz="3000" b="1" i="0" kern="1200" cap="all" spc="150" baseline="0">
                <a:solidFill>
                  <a:srgbClr val="02666D"/>
                </a:solidFill>
                <a:latin typeface="Poppins" pitchFamily="2" charset="77"/>
                <a:ea typeface="Roboto" panose="02000000000000000000" pitchFamily="2" charset="0"/>
                <a:cs typeface="Poppins" pitchFamily="2" charset="77"/>
              </a:defRPr>
            </a:lvl1pPr>
          </a:lstStyle>
          <a:p>
            <a:r>
              <a:rPr lang="en-US" dirty="0"/>
              <a:t>Meet the Team</a:t>
            </a:r>
          </a:p>
        </p:txBody>
      </p:sp>
      <p:sp>
        <p:nvSpPr>
          <p:cNvPr id="2" name="Title 2">
            <a:extLst>
              <a:ext uri="{FF2B5EF4-FFF2-40B4-BE49-F238E27FC236}">
                <a16:creationId xmlns:a16="http://schemas.microsoft.com/office/drawing/2014/main" id="{0764CF7B-840F-2D41-ED09-59B769EDD88F}"/>
              </a:ext>
            </a:extLst>
          </p:cNvPr>
          <p:cNvSpPr txBox="1">
            <a:spLocks/>
          </p:cNvSpPr>
          <p:nvPr userDrawn="1"/>
        </p:nvSpPr>
        <p:spPr>
          <a:xfrm>
            <a:off x="0" y="190956"/>
            <a:ext cx="10515600" cy="1143000"/>
          </a:xfrm>
          <a:prstGeom prst="rect">
            <a:avLst/>
          </a:prstGeom>
        </p:spPr>
        <p:txBody>
          <a:bodyPr vert="horz" lIns="804672" tIns="45720" rIns="91440" bIns="45720" rtlCol="0" anchor="ctr">
            <a:normAutofit/>
          </a:bodyPr>
          <a:lstStyle>
            <a:lvl1pPr algn="l" defTabSz="914400" rtl="0" eaLnBrk="1" latinLnBrk="0" hangingPunct="1">
              <a:lnSpc>
                <a:spcPct val="90000"/>
              </a:lnSpc>
              <a:spcBef>
                <a:spcPct val="0"/>
              </a:spcBef>
              <a:buNone/>
              <a:defRPr sz="3000" b="1" i="0" kern="1200" cap="all" spc="150" baseline="0">
                <a:solidFill>
                  <a:srgbClr val="02666D"/>
                </a:solidFill>
                <a:latin typeface="Poppins" pitchFamily="2" charset="77"/>
                <a:ea typeface="Roboto" panose="02000000000000000000" pitchFamily="2" charset="0"/>
                <a:cs typeface="Poppins" pitchFamily="2" charset="77"/>
              </a:defRPr>
            </a:lvl1pPr>
          </a:lstStyle>
          <a:p>
            <a:r>
              <a:rPr lang="en-US" dirty="0">
                <a:solidFill>
                  <a:schemeClr val="accent1"/>
                </a:solidFill>
              </a:rPr>
              <a:t>Meet the Team</a:t>
            </a:r>
          </a:p>
        </p:txBody>
      </p:sp>
    </p:spTree>
    <p:extLst>
      <p:ext uri="{BB962C8B-B14F-4D97-AF65-F5344CB8AC3E}">
        <p14:creationId xmlns:p14="http://schemas.microsoft.com/office/powerpoint/2010/main" val="327267822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7_Thank You">
    <p:spTree>
      <p:nvGrpSpPr>
        <p:cNvPr id="1" name=""/>
        <p:cNvGrpSpPr/>
        <p:nvPr/>
      </p:nvGrpSpPr>
      <p:grpSpPr>
        <a:xfrm>
          <a:off x="0" y="0"/>
          <a:ext cx="0" cy="0"/>
          <a:chOff x="0" y="0"/>
          <a:chExt cx="0" cy="0"/>
        </a:xfrm>
      </p:grpSpPr>
      <p:pic>
        <p:nvPicPr>
          <p:cNvPr id="4" name="Picture 3" descr="A picture containing outdoor, tree, person, standing&#10;&#10;Description automatically generated">
            <a:extLst>
              <a:ext uri="{FF2B5EF4-FFF2-40B4-BE49-F238E27FC236}">
                <a16:creationId xmlns:a16="http://schemas.microsoft.com/office/drawing/2014/main" id="{DE3DFD45-99EF-10D2-19EC-E88E4B854F16}"/>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7556500" y="0"/>
            <a:ext cx="4101912" cy="6858000"/>
          </a:xfrm>
          <a:prstGeom prst="rect">
            <a:avLst/>
          </a:prstGeom>
        </p:spPr>
      </p:pic>
      <p:sp>
        <p:nvSpPr>
          <p:cNvPr id="37" name="TextBox 36">
            <a:extLst>
              <a:ext uri="{FF2B5EF4-FFF2-40B4-BE49-F238E27FC236}">
                <a16:creationId xmlns:a16="http://schemas.microsoft.com/office/drawing/2014/main" id="{C355AD93-7E4A-4B1B-A616-C5E58B8E1BE9}"/>
              </a:ext>
            </a:extLst>
          </p:cNvPr>
          <p:cNvSpPr txBox="1"/>
          <p:nvPr/>
        </p:nvSpPr>
        <p:spPr>
          <a:xfrm>
            <a:off x="715518" y="5231844"/>
            <a:ext cx="6020711" cy="1287019"/>
          </a:xfrm>
          <a:prstGeom prst="rect">
            <a:avLst/>
          </a:prstGeom>
          <a:noFill/>
        </p:spPr>
        <p:txBody>
          <a:bodyPr wrap="square" rtlCol="0">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100" b="0" i="1" u="none" strike="noStrike" kern="1200" cap="none" spc="0" normalizeH="0" baseline="0" noProof="0" dirty="0">
                <a:ln>
                  <a:noFill/>
                </a:ln>
                <a:solidFill>
                  <a:srgbClr val="635F59"/>
                </a:solidFill>
                <a:effectLst/>
                <a:uLnTx/>
                <a:uFillTx/>
                <a:latin typeface="Calibri" panose="020F0502020204030204"/>
                <a:ea typeface="+mn-ea"/>
                <a:cs typeface="+mn-cs"/>
              </a:rPr>
              <a:t>MOSAIC is made possible by the generous support of the American people through the U.S. President’s Emergency Plan for AIDS Relief (PEPFAR) and the U.S. Agency for International Development (USAID). The contents of this presentation are the responsibility of MOSAIC and do not necessarily reflect the views of PEPFAR, USAID, or the U.S. Government. MOSAIC is a global cooperative agreement (#7200AA21CA00011) led by FHI 360, with core partners Wits RHI, Pangaea Zimbabwe, LVCT Health, Jhpiego, and AVAC.</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100" b="0" i="1" u="none" strike="noStrike" kern="1200" cap="none" spc="0" normalizeH="0" baseline="0" noProof="0" dirty="0">
                <a:ln>
                  <a:noFill/>
                </a:ln>
                <a:solidFill>
                  <a:srgbClr val="635F59"/>
                </a:solidFill>
                <a:effectLst/>
                <a:uLnTx/>
                <a:uFillTx/>
                <a:latin typeface="Calibri" panose="020F0502020204030204"/>
                <a:ea typeface="+mn-ea"/>
                <a:cs typeface="+mn-cs"/>
              </a:rPr>
              <a:t>Photo Credit: MOSAIC Consortium</a:t>
            </a:r>
          </a:p>
        </p:txBody>
      </p:sp>
      <p:sp>
        <p:nvSpPr>
          <p:cNvPr id="19" name="Title 2">
            <a:extLst>
              <a:ext uri="{FF2B5EF4-FFF2-40B4-BE49-F238E27FC236}">
                <a16:creationId xmlns:a16="http://schemas.microsoft.com/office/drawing/2014/main" id="{FA06B5C9-C4CB-1E42-92BE-1E8453325584}"/>
              </a:ext>
            </a:extLst>
          </p:cNvPr>
          <p:cNvSpPr txBox="1">
            <a:spLocks/>
          </p:cNvSpPr>
          <p:nvPr/>
        </p:nvSpPr>
        <p:spPr>
          <a:xfrm>
            <a:off x="0" y="-5815"/>
            <a:ext cx="10515600" cy="1143000"/>
          </a:xfrm>
          <a:prstGeom prst="rect">
            <a:avLst/>
          </a:prstGeom>
        </p:spPr>
        <p:txBody>
          <a:bodyPr vert="horz" lIns="804672" tIns="45720" rIns="91440" bIns="45720" rtlCol="0" anchor="ctr">
            <a:normAutofit/>
          </a:bodyPr>
          <a:lstStyle>
            <a:lvl1pPr algn="l" defTabSz="914400" rtl="0" eaLnBrk="1" latinLnBrk="0" hangingPunct="1">
              <a:lnSpc>
                <a:spcPct val="90000"/>
              </a:lnSpc>
              <a:spcBef>
                <a:spcPct val="0"/>
              </a:spcBef>
              <a:buNone/>
              <a:defRPr sz="3000" b="1" i="0" kern="1200" cap="all" spc="150" baseline="0">
                <a:solidFill>
                  <a:srgbClr val="02666D"/>
                </a:solidFill>
                <a:latin typeface="Poppins" pitchFamily="2" charset="77"/>
                <a:ea typeface="Roboto" panose="02000000000000000000" pitchFamily="2" charset="0"/>
                <a:cs typeface="Poppins" pitchFamily="2" charset="77"/>
              </a:defRPr>
            </a:lvl1pPr>
          </a:lstStyle>
          <a:p>
            <a:r>
              <a:rPr lang="en-US" dirty="0">
                <a:solidFill>
                  <a:schemeClr val="accent1"/>
                </a:solidFill>
              </a:rPr>
              <a:t>ACKNOWLEDGMENTS</a:t>
            </a:r>
          </a:p>
        </p:txBody>
      </p:sp>
      <p:pic>
        <p:nvPicPr>
          <p:cNvPr id="3" name="Picture 2">
            <a:extLst>
              <a:ext uri="{FF2B5EF4-FFF2-40B4-BE49-F238E27FC236}">
                <a16:creationId xmlns:a16="http://schemas.microsoft.com/office/drawing/2014/main" id="{805ED304-335E-1145-BEA0-619398728E22}"/>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1274662" y="0"/>
            <a:ext cx="917337" cy="6858000"/>
          </a:xfrm>
          <a:prstGeom prst="rect">
            <a:avLst/>
          </a:prstGeom>
        </p:spPr>
      </p:pic>
      <p:sp>
        <p:nvSpPr>
          <p:cNvPr id="8" name="Text Placeholder 7">
            <a:extLst>
              <a:ext uri="{FF2B5EF4-FFF2-40B4-BE49-F238E27FC236}">
                <a16:creationId xmlns:a16="http://schemas.microsoft.com/office/drawing/2014/main" id="{C2D24103-1287-6C49-88C4-9E81E1DAA736}"/>
              </a:ext>
            </a:extLst>
          </p:cNvPr>
          <p:cNvSpPr>
            <a:spLocks noGrp="1"/>
          </p:cNvSpPr>
          <p:nvPr>
            <p:ph type="body" sz="quarter" idx="10" hasCustomPrompt="1"/>
          </p:nvPr>
        </p:nvSpPr>
        <p:spPr>
          <a:xfrm>
            <a:off x="715518" y="830987"/>
            <a:ext cx="5886450" cy="1067741"/>
          </a:xfr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700" baseline="0">
                <a:solidFill>
                  <a:srgbClr val="635F59"/>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b="0" i="0" u="none" strike="noStrike" dirty="0">
                <a:solidFill>
                  <a:srgbClr val="000000"/>
                </a:solidFill>
                <a:effectLst/>
                <a:latin typeface="Calibri" panose="020F0502020204030204" pitchFamily="34" charset="0"/>
              </a:rPr>
              <a:t>Click here to add the names of individual contributors to this presentation/slide deck, as well as photography credit (if applicable).</a:t>
            </a:r>
          </a:p>
        </p:txBody>
      </p:sp>
      <p:pic>
        <p:nvPicPr>
          <p:cNvPr id="13" name="Picture 12" descr="A screenshot of a computer&#10;&#10;Description automatically generated">
            <a:extLst>
              <a:ext uri="{FF2B5EF4-FFF2-40B4-BE49-F238E27FC236}">
                <a16:creationId xmlns:a16="http://schemas.microsoft.com/office/drawing/2014/main" id="{B877CC29-5D10-F1DF-E779-0989C5F8019E}"/>
              </a:ext>
            </a:extLst>
          </p:cNvPr>
          <p:cNvPicPr>
            <a:picLocks noChangeAspect="1"/>
          </p:cNvPicPr>
          <p:nvPr userDrawn="1"/>
        </p:nvPicPr>
        <p:blipFill>
          <a:blip r:embed="rId4"/>
          <a:srcRect r="7628" b="36265"/>
          <a:stretch/>
        </p:blipFill>
        <p:spPr>
          <a:xfrm>
            <a:off x="840254" y="2130228"/>
            <a:ext cx="5875737" cy="2896680"/>
          </a:xfrm>
          <a:prstGeom prst="rect">
            <a:avLst/>
          </a:prstGeom>
        </p:spPr>
      </p:pic>
    </p:spTree>
    <p:extLst>
      <p:ext uri="{BB962C8B-B14F-4D97-AF65-F5344CB8AC3E}">
        <p14:creationId xmlns:p14="http://schemas.microsoft.com/office/powerpoint/2010/main" val="7746340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Photo-Teal">
    <p:spTree>
      <p:nvGrpSpPr>
        <p:cNvPr id="1" name=""/>
        <p:cNvGrpSpPr/>
        <p:nvPr/>
      </p:nvGrpSpPr>
      <p:grpSpPr>
        <a:xfrm>
          <a:off x="0" y="0"/>
          <a:ext cx="0" cy="0"/>
          <a:chOff x="0" y="0"/>
          <a:chExt cx="0" cy="0"/>
        </a:xfrm>
      </p:grpSpPr>
      <p:pic>
        <p:nvPicPr>
          <p:cNvPr id="4" name="Picture 3" descr="A group of women sitting on a bed&#10;&#10;Description automatically generated with low confidence">
            <a:extLst>
              <a:ext uri="{FF2B5EF4-FFF2-40B4-BE49-F238E27FC236}">
                <a16:creationId xmlns:a16="http://schemas.microsoft.com/office/drawing/2014/main" id="{61E110E7-E123-F276-8AD4-28D7AAE07CE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id="{F2F28414-4EED-FB93-56C2-412A14F6E9E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 y="0"/>
            <a:ext cx="12192000" cy="6858000"/>
          </a:xfrm>
          <a:prstGeom prst="rect">
            <a:avLst/>
          </a:prstGeom>
        </p:spPr>
      </p:pic>
      <p:pic>
        <p:nvPicPr>
          <p:cNvPr id="9" name="Picture 8">
            <a:extLst>
              <a:ext uri="{FF2B5EF4-FFF2-40B4-BE49-F238E27FC236}">
                <a16:creationId xmlns:a16="http://schemas.microsoft.com/office/drawing/2014/main" id="{A5867A2A-0E3F-ED7B-908F-DA0C25325CAD}"/>
              </a:ext>
            </a:extLst>
          </p:cNvPr>
          <p:cNvPicPr>
            <a:picLocks noChangeAspect="1"/>
          </p:cNvPicPr>
          <p:nvPr userDrawn="1"/>
        </p:nvPicPr>
        <p:blipFill rotWithShape="1">
          <a:blip r:embed="rId4"/>
          <a:srcRect l="64006" t="78" r="-1" b="-78"/>
          <a:stretch/>
        </p:blipFill>
        <p:spPr>
          <a:xfrm>
            <a:off x="7803472" y="0"/>
            <a:ext cx="4388528" cy="6858000"/>
          </a:xfrm>
          <a:prstGeom prst="rect">
            <a:avLst/>
          </a:prstGeom>
        </p:spPr>
      </p:pic>
      <p:sp>
        <p:nvSpPr>
          <p:cNvPr id="10" name="Rectangle 9">
            <a:extLst>
              <a:ext uri="{FF2B5EF4-FFF2-40B4-BE49-F238E27FC236}">
                <a16:creationId xmlns:a16="http://schemas.microsoft.com/office/drawing/2014/main" id="{7BD26820-EDFB-7F15-B829-80F4642B3979}"/>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 Same Side Corner Rectangle 10">
            <a:extLst>
              <a:ext uri="{FF2B5EF4-FFF2-40B4-BE49-F238E27FC236}">
                <a16:creationId xmlns:a16="http://schemas.microsoft.com/office/drawing/2014/main" id="{EA2946DD-A6C7-0A3D-35B9-E5B90FF64163}"/>
              </a:ext>
            </a:extLst>
          </p:cNvPr>
          <p:cNvSpPr/>
          <p:nvPr userDrawn="1"/>
        </p:nvSpPr>
        <p:spPr>
          <a:xfrm rot="5400000">
            <a:off x="508046" y="3815574"/>
            <a:ext cx="1816442" cy="2832533"/>
          </a:xfrm>
          <a:prstGeom prst="round2SameRect">
            <a:avLst>
              <a:gd name="adj1" fmla="val 50000"/>
              <a:gd name="adj2" fmla="val 0"/>
            </a:avLst>
          </a:prstGeom>
          <a:solidFill>
            <a:srgbClr val="026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8FFB380-79DD-9AB1-25DF-283BBD8E282C}"/>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 Same Side Corner Rectangle 12">
            <a:extLst>
              <a:ext uri="{FF2B5EF4-FFF2-40B4-BE49-F238E27FC236}">
                <a16:creationId xmlns:a16="http://schemas.microsoft.com/office/drawing/2014/main" id="{14C0A663-45FD-78F6-92BB-67D71A98BFA4}"/>
              </a:ext>
            </a:extLst>
          </p:cNvPr>
          <p:cNvSpPr/>
          <p:nvPr userDrawn="1"/>
        </p:nvSpPr>
        <p:spPr>
          <a:xfrm rot="5400000">
            <a:off x="508046" y="3815575"/>
            <a:ext cx="1816442" cy="2832533"/>
          </a:xfrm>
          <a:prstGeom prst="round2SameRect">
            <a:avLst>
              <a:gd name="adj1" fmla="val 50000"/>
              <a:gd name="adj2" fmla="val 0"/>
            </a:avLst>
          </a:prstGeom>
          <a:solidFill>
            <a:srgbClr val="026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9">
            <a:extLst>
              <a:ext uri="{FF2B5EF4-FFF2-40B4-BE49-F238E27FC236}">
                <a16:creationId xmlns:a16="http://schemas.microsoft.com/office/drawing/2014/main" id="{D411D53B-2C17-0513-DAAF-C9EEA0ACA832}"/>
              </a:ext>
            </a:extLst>
          </p:cNvPr>
          <p:cNvSpPr>
            <a:spLocks noGrp="1"/>
          </p:cNvSpPr>
          <p:nvPr>
            <p:ph type="body" sz="quarter" idx="13" hasCustomPrompt="1"/>
          </p:nvPr>
        </p:nvSpPr>
        <p:spPr>
          <a:xfrm>
            <a:off x="461148" y="4360000"/>
            <a:ext cx="2378912" cy="1821117"/>
          </a:xfrm>
        </p:spPr>
        <p:txBody>
          <a:bodyPr lIns="91440" anchor="ctr">
            <a:noAutofit/>
          </a:bodyPr>
          <a:lstStyle>
            <a:lvl1pPr marL="0" indent="0" algn="ctr">
              <a:lnSpc>
                <a:spcPct val="100000"/>
              </a:lnSpc>
              <a:buNone/>
              <a:defRPr sz="9600" b="1">
                <a:solidFill>
                  <a:schemeClr val="bg1"/>
                </a:solidFill>
                <a:latin typeface="Poppins" pitchFamily="2" charset="77"/>
                <a:ea typeface="Roboto" panose="02000000000000000000" pitchFamily="2" charset="0"/>
                <a:cs typeface="Poppins" pitchFamily="2" charset="77"/>
              </a:defRPr>
            </a:lvl1pPr>
          </a:lstStyle>
          <a:p>
            <a:pPr lvl="0"/>
            <a:r>
              <a:rPr lang="en-US" dirty="0"/>
              <a:t> 1</a:t>
            </a:r>
          </a:p>
        </p:txBody>
      </p:sp>
      <p:sp>
        <p:nvSpPr>
          <p:cNvPr id="16" name="Text Placeholder 21">
            <a:extLst>
              <a:ext uri="{FF2B5EF4-FFF2-40B4-BE49-F238E27FC236}">
                <a16:creationId xmlns:a16="http://schemas.microsoft.com/office/drawing/2014/main" id="{F01515E3-006C-9ED8-FA17-B99B5E3067DD}"/>
              </a:ext>
            </a:extLst>
          </p:cNvPr>
          <p:cNvSpPr>
            <a:spLocks noGrp="1"/>
          </p:cNvSpPr>
          <p:nvPr>
            <p:ph type="body" sz="quarter" idx="14" hasCustomPrompt="1"/>
          </p:nvPr>
        </p:nvSpPr>
        <p:spPr>
          <a:xfrm>
            <a:off x="3101546" y="4328290"/>
            <a:ext cx="7887901" cy="1816442"/>
          </a:xfrm>
        </p:spPr>
        <p:txBody>
          <a:bodyPr anchor="ctr">
            <a:normAutofit/>
          </a:bodyPr>
          <a:lstStyle>
            <a:lvl1pPr marL="0" indent="0">
              <a:buNone/>
              <a:defRPr sz="3000" b="1" cap="all" spc="100" baseline="0">
                <a:solidFill>
                  <a:schemeClr val="accent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Tree>
    <p:extLst>
      <p:ext uri="{BB962C8B-B14F-4D97-AF65-F5344CB8AC3E}">
        <p14:creationId xmlns:p14="http://schemas.microsoft.com/office/powerpoint/2010/main" val="25744566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Photo-Gold">
    <p:spTree>
      <p:nvGrpSpPr>
        <p:cNvPr id="1" name=""/>
        <p:cNvGrpSpPr/>
        <p:nvPr/>
      </p:nvGrpSpPr>
      <p:grpSpPr>
        <a:xfrm>
          <a:off x="0" y="0"/>
          <a:ext cx="0" cy="0"/>
          <a:chOff x="0" y="0"/>
          <a:chExt cx="0" cy="0"/>
        </a:xfrm>
      </p:grpSpPr>
      <p:pic>
        <p:nvPicPr>
          <p:cNvPr id="4" name="Picture 3" descr="A picture containing person, outdoor, tree&#10;&#10;Description automatically generated">
            <a:extLst>
              <a:ext uri="{FF2B5EF4-FFF2-40B4-BE49-F238E27FC236}">
                <a16:creationId xmlns:a16="http://schemas.microsoft.com/office/drawing/2014/main" id="{76062521-196F-236D-42EF-188B4FE165C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3900"/>
            <a:ext cx="12191998" cy="6854100"/>
          </a:xfrm>
          <a:prstGeom prst="rect">
            <a:avLst/>
          </a:prstGeom>
        </p:spPr>
      </p:pic>
      <p:pic>
        <p:nvPicPr>
          <p:cNvPr id="7" name="Picture 6">
            <a:extLst>
              <a:ext uri="{FF2B5EF4-FFF2-40B4-BE49-F238E27FC236}">
                <a16:creationId xmlns:a16="http://schemas.microsoft.com/office/drawing/2014/main" id="{137306F4-AE0F-F13F-D53B-4E9D7C3FA05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 y="0"/>
            <a:ext cx="12192000" cy="6858000"/>
          </a:xfrm>
          <a:prstGeom prst="rect">
            <a:avLst/>
          </a:prstGeom>
        </p:spPr>
      </p:pic>
      <p:sp>
        <p:nvSpPr>
          <p:cNvPr id="9" name="Rectangle 8">
            <a:extLst>
              <a:ext uri="{FF2B5EF4-FFF2-40B4-BE49-F238E27FC236}">
                <a16:creationId xmlns:a16="http://schemas.microsoft.com/office/drawing/2014/main" id="{777471C7-EDCF-B8F6-839D-A040509AFFD2}"/>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 Same Side Corner Rectangle 9">
            <a:extLst>
              <a:ext uri="{FF2B5EF4-FFF2-40B4-BE49-F238E27FC236}">
                <a16:creationId xmlns:a16="http://schemas.microsoft.com/office/drawing/2014/main" id="{CDED1D49-4FFE-FD17-B7E1-0EB298C4B3C3}"/>
              </a:ext>
            </a:extLst>
          </p:cNvPr>
          <p:cNvSpPr/>
          <p:nvPr userDrawn="1"/>
        </p:nvSpPr>
        <p:spPr>
          <a:xfrm rot="5400000">
            <a:off x="508046" y="3815577"/>
            <a:ext cx="1816442" cy="2832533"/>
          </a:xfrm>
          <a:prstGeom prst="round2SameRect">
            <a:avLst>
              <a:gd name="adj1" fmla="val 50000"/>
              <a:gd name="adj2" fmla="val 0"/>
            </a:avLst>
          </a:prstGeom>
          <a:solidFill>
            <a:srgbClr val="DF9F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B439E7DF-9EF7-1D29-E2FE-10EBEEA10D80}"/>
              </a:ext>
            </a:extLst>
          </p:cNvPr>
          <p:cNvPicPr>
            <a:picLocks noChangeAspect="1"/>
          </p:cNvPicPr>
          <p:nvPr userDrawn="1"/>
        </p:nvPicPr>
        <p:blipFill rotWithShape="1">
          <a:blip r:embed="rId4"/>
          <a:srcRect l="64006" t="78" r="-1" b="-78"/>
          <a:stretch/>
        </p:blipFill>
        <p:spPr>
          <a:xfrm>
            <a:off x="7803472" y="0"/>
            <a:ext cx="4388528" cy="6858000"/>
          </a:xfrm>
          <a:prstGeom prst="rect">
            <a:avLst/>
          </a:prstGeom>
        </p:spPr>
      </p:pic>
      <p:sp>
        <p:nvSpPr>
          <p:cNvPr id="12" name="Rectangle 11">
            <a:extLst>
              <a:ext uri="{FF2B5EF4-FFF2-40B4-BE49-F238E27FC236}">
                <a16:creationId xmlns:a16="http://schemas.microsoft.com/office/drawing/2014/main" id="{62897F14-2BE8-B7C1-3969-B64D618890AA}"/>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 Same Side Corner Rectangle 12">
            <a:extLst>
              <a:ext uri="{FF2B5EF4-FFF2-40B4-BE49-F238E27FC236}">
                <a16:creationId xmlns:a16="http://schemas.microsoft.com/office/drawing/2014/main" id="{C9E64E1D-F63D-8649-CACC-05D3D8724CF8}"/>
              </a:ext>
            </a:extLst>
          </p:cNvPr>
          <p:cNvSpPr/>
          <p:nvPr userDrawn="1"/>
        </p:nvSpPr>
        <p:spPr>
          <a:xfrm rot="5400000">
            <a:off x="508046" y="3815577"/>
            <a:ext cx="1816442" cy="2832533"/>
          </a:xfrm>
          <a:prstGeom prst="round2SameRect">
            <a:avLst>
              <a:gd name="adj1" fmla="val 50000"/>
              <a:gd name="adj2" fmla="val 0"/>
            </a:avLst>
          </a:prstGeom>
          <a:solidFill>
            <a:srgbClr val="DF9F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9">
            <a:extLst>
              <a:ext uri="{FF2B5EF4-FFF2-40B4-BE49-F238E27FC236}">
                <a16:creationId xmlns:a16="http://schemas.microsoft.com/office/drawing/2014/main" id="{E09BC866-D106-A00C-64CA-14503E732485}"/>
              </a:ext>
            </a:extLst>
          </p:cNvPr>
          <p:cNvSpPr>
            <a:spLocks noGrp="1"/>
          </p:cNvSpPr>
          <p:nvPr>
            <p:ph type="body" sz="quarter" idx="13" hasCustomPrompt="1"/>
          </p:nvPr>
        </p:nvSpPr>
        <p:spPr>
          <a:xfrm>
            <a:off x="461148" y="4360000"/>
            <a:ext cx="2378912" cy="1821117"/>
          </a:xfrm>
        </p:spPr>
        <p:txBody>
          <a:bodyPr lIns="91440" anchor="ctr">
            <a:noAutofit/>
          </a:bodyPr>
          <a:lstStyle>
            <a:lvl1pPr marL="0" indent="0" algn="ctr">
              <a:lnSpc>
                <a:spcPct val="100000"/>
              </a:lnSpc>
              <a:buNone/>
              <a:defRPr sz="9600" b="1">
                <a:solidFill>
                  <a:schemeClr val="bg1"/>
                </a:solidFill>
                <a:latin typeface="Poppins" pitchFamily="2" charset="77"/>
                <a:ea typeface="Roboto" panose="02000000000000000000" pitchFamily="2" charset="0"/>
                <a:cs typeface="Poppins" pitchFamily="2" charset="77"/>
              </a:defRPr>
            </a:lvl1pPr>
          </a:lstStyle>
          <a:p>
            <a:pPr lvl="0"/>
            <a:r>
              <a:rPr lang="en-US" dirty="0"/>
              <a:t> 1</a:t>
            </a:r>
          </a:p>
        </p:txBody>
      </p:sp>
      <p:sp>
        <p:nvSpPr>
          <p:cNvPr id="16" name="Text Placeholder 21">
            <a:extLst>
              <a:ext uri="{FF2B5EF4-FFF2-40B4-BE49-F238E27FC236}">
                <a16:creationId xmlns:a16="http://schemas.microsoft.com/office/drawing/2014/main" id="{EA1D9D07-D075-7CEC-341D-0EB776192B0B}"/>
              </a:ext>
            </a:extLst>
          </p:cNvPr>
          <p:cNvSpPr>
            <a:spLocks noGrp="1"/>
          </p:cNvSpPr>
          <p:nvPr>
            <p:ph type="body" sz="quarter" idx="14" hasCustomPrompt="1"/>
          </p:nvPr>
        </p:nvSpPr>
        <p:spPr>
          <a:xfrm>
            <a:off x="3101546" y="4328290"/>
            <a:ext cx="7887901" cy="1816442"/>
          </a:xfrm>
        </p:spPr>
        <p:txBody>
          <a:bodyPr anchor="ctr">
            <a:normAutofit/>
          </a:bodyPr>
          <a:lstStyle>
            <a:lvl1pPr marL="0" indent="0">
              <a:buNone/>
              <a:defRPr sz="3000" b="1" cap="all" spc="100" baseline="0">
                <a:solidFill>
                  <a:schemeClr val="accent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Tree>
    <p:extLst>
      <p:ext uri="{BB962C8B-B14F-4D97-AF65-F5344CB8AC3E}">
        <p14:creationId xmlns:p14="http://schemas.microsoft.com/office/powerpoint/2010/main" val="13946968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 Header-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ound Same Side Corner Rectangle 1">
            <a:extLst>
              <a:ext uri="{FF2B5EF4-FFF2-40B4-BE49-F238E27FC236}">
                <a16:creationId xmlns:a16="http://schemas.microsoft.com/office/drawing/2014/main" id="{CABD8D1B-840A-9645-AFC3-1C4C2EF2D27A}"/>
              </a:ext>
            </a:extLst>
          </p:cNvPr>
          <p:cNvSpPr/>
          <p:nvPr/>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2552489"/>
            <a:ext cx="2378912" cy="1821117"/>
          </a:xfrm>
        </p:spPr>
        <p:txBody>
          <a:bodyPr lIns="91440" anchor="ctr">
            <a:noAutofit/>
          </a:bodyPr>
          <a:lstStyle>
            <a:lvl1pPr marL="0" indent="0" algn="ctr">
              <a:lnSpc>
                <a:spcPct val="100000"/>
              </a:lnSpc>
              <a:buNone/>
              <a:defRPr sz="9600" b="1">
                <a:solidFill>
                  <a:srgbClr val="02666D"/>
                </a:solidFill>
                <a:latin typeface="Poppins" pitchFamily="2" charset="77"/>
                <a:ea typeface="Roboto" panose="02000000000000000000" pitchFamily="2" charset="0"/>
                <a:cs typeface="Poppins" pitchFamily="2" charset="77"/>
              </a:defRPr>
            </a:lvl1pPr>
          </a:lstStyle>
          <a:p>
            <a:pPr lvl="0"/>
            <a:r>
              <a:rPr lang="en-US" dirty="0"/>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2520779"/>
            <a:ext cx="7887901" cy="1816442"/>
          </a:xfrm>
        </p:spPr>
        <p:txBody>
          <a:bodyPr anchor="ctr">
            <a:normAutofit/>
          </a:bodyPr>
          <a:lstStyle>
            <a:lvl1pPr marL="0" indent="0">
              <a:buNone/>
              <a:defRPr sz="3000" b="1" cap="all" spc="100" baseline="0">
                <a:solidFill>
                  <a:schemeClr val="bg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
        <p:nvSpPr>
          <p:cNvPr id="3" name="Round Same Side Corner Rectangle 2">
            <a:extLst>
              <a:ext uri="{FF2B5EF4-FFF2-40B4-BE49-F238E27FC236}">
                <a16:creationId xmlns:a16="http://schemas.microsoft.com/office/drawing/2014/main" id="{EAA457FB-0279-DF5F-C9A6-62C28081BE54}"/>
              </a:ext>
            </a:extLst>
          </p:cNvPr>
          <p:cNvSpPr/>
          <p:nvPr userDrawn="1"/>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367321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 Header-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ound Same Side Corner Rectangle 1">
            <a:extLst>
              <a:ext uri="{FF2B5EF4-FFF2-40B4-BE49-F238E27FC236}">
                <a16:creationId xmlns:a16="http://schemas.microsoft.com/office/drawing/2014/main" id="{CABD8D1B-840A-9645-AFC3-1C4C2EF2D27A}"/>
              </a:ext>
            </a:extLst>
          </p:cNvPr>
          <p:cNvSpPr/>
          <p:nvPr/>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2552489"/>
            <a:ext cx="2378912" cy="1821117"/>
          </a:xfrm>
        </p:spPr>
        <p:txBody>
          <a:bodyPr lIns="91440" anchor="ctr">
            <a:noAutofit/>
          </a:bodyPr>
          <a:lstStyle>
            <a:lvl1pPr marL="0" indent="0" algn="ctr">
              <a:lnSpc>
                <a:spcPct val="100000"/>
              </a:lnSpc>
              <a:buNone/>
              <a:defRPr sz="9600" b="1">
                <a:solidFill>
                  <a:srgbClr val="AF315A"/>
                </a:solidFill>
                <a:latin typeface="Poppins" pitchFamily="2" charset="77"/>
                <a:ea typeface="Roboto" panose="02000000000000000000" pitchFamily="2" charset="0"/>
                <a:cs typeface="Poppins" pitchFamily="2" charset="77"/>
              </a:defRPr>
            </a:lvl1pPr>
          </a:lstStyle>
          <a:p>
            <a:pPr lvl="0"/>
            <a:r>
              <a:rPr lang="en-US" dirty="0"/>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2520779"/>
            <a:ext cx="7887901" cy="1816442"/>
          </a:xfrm>
        </p:spPr>
        <p:txBody>
          <a:bodyPr anchor="ctr">
            <a:normAutofit/>
          </a:bodyPr>
          <a:lstStyle>
            <a:lvl1pPr marL="0" indent="0">
              <a:buNone/>
              <a:defRPr sz="3000" b="1" cap="all" spc="100" baseline="0">
                <a:solidFill>
                  <a:schemeClr val="bg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
        <p:nvSpPr>
          <p:cNvPr id="3" name="Round Same Side Corner Rectangle 2">
            <a:extLst>
              <a:ext uri="{FF2B5EF4-FFF2-40B4-BE49-F238E27FC236}">
                <a16:creationId xmlns:a16="http://schemas.microsoft.com/office/drawing/2014/main" id="{5D7C1A45-D173-C8B1-BC80-C4A338932B9F}"/>
              </a:ext>
            </a:extLst>
          </p:cNvPr>
          <p:cNvSpPr/>
          <p:nvPr userDrawn="1"/>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Tree>
    <p:extLst>
      <p:ext uri="{BB962C8B-B14F-4D97-AF65-F5344CB8AC3E}">
        <p14:creationId xmlns:p14="http://schemas.microsoft.com/office/powerpoint/2010/main" val="4944977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ection Header-Go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ound Same Side Corner Rectangle 1">
            <a:extLst>
              <a:ext uri="{FF2B5EF4-FFF2-40B4-BE49-F238E27FC236}">
                <a16:creationId xmlns:a16="http://schemas.microsoft.com/office/drawing/2014/main" id="{CABD8D1B-840A-9645-AFC3-1C4C2EF2D27A}"/>
              </a:ext>
            </a:extLst>
          </p:cNvPr>
          <p:cNvSpPr/>
          <p:nvPr/>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2552489"/>
            <a:ext cx="2378912" cy="1821117"/>
          </a:xfrm>
        </p:spPr>
        <p:txBody>
          <a:bodyPr lIns="91440" anchor="ctr">
            <a:noAutofit/>
          </a:bodyPr>
          <a:lstStyle>
            <a:lvl1pPr marL="0" indent="0" algn="ctr">
              <a:lnSpc>
                <a:spcPct val="100000"/>
              </a:lnSpc>
              <a:buNone/>
              <a:defRPr sz="9600" b="1">
                <a:solidFill>
                  <a:srgbClr val="DF9F3B"/>
                </a:solidFill>
                <a:latin typeface="Poppins" pitchFamily="2" charset="77"/>
                <a:ea typeface="Roboto" panose="02000000000000000000" pitchFamily="2" charset="0"/>
                <a:cs typeface="Poppins" pitchFamily="2" charset="77"/>
              </a:defRPr>
            </a:lvl1pPr>
          </a:lstStyle>
          <a:p>
            <a:pPr lvl="0"/>
            <a:r>
              <a:rPr lang="en-US" dirty="0"/>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2520779"/>
            <a:ext cx="7887901" cy="1816442"/>
          </a:xfrm>
        </p:spPr>
        <p:txBody>
          <a:bodyPr anchor="ctr">
            <a:normAutofit/>
          </a:bodyPr>
          <a:lstStyle>
            <a:lvl1pPr marL="0" indent="0">
              <a:buNone/>
              <a:defRPr sz="3000" b="1" cap="all" spc="100" baseline="0">
                <a:solidFill>
                  <a:schemeClr val="bg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
        <p:nvSpPr>
          <p:cNvPr id="3" name="Round Same Side Corner Rectangle 2">
            <a:extLst>
              <a:ext uri="{FF2B5EF4-FFF2-40B4-BE49-F238E27FC236}">
                <a16:creationId xmlns:a16="http://schemas.microsoft.com/office/drawing/2014/main" id="{86EE2C5D-5463-C964-5C5A-7128CA81CC3E}"/>
              </a:ext>
            </a:extLst>
          </p:cNvPr>
          <p:cNvSpPr/>
          <p:nvPr userDrawn="1"/>
        </p:nvSpPr>
        <p:spPr>
          <a:xfrm rot="5400000">
            <a:off x="515572" y="2012734"/>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3"/>
              </a:solidFill>
            </a:endParaRPr>
          </a:p>
        </p:txBody>
      </p:sp>
    </p:spTree>
    <p:extLst>
      <p:ext uri="{BB962C8B-B14F-4D97-AF65-F5344CB8AC3E}">
        <p14:creationId xmlns:p14="http://schemas.microsoft.com/office/powerpoint/2010/main" val="17627727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amp; Content-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8022B1F-575D-BB42-97B4-34BF4248A872}"/>
              </a:ext>
            </a:extLst>
          </p:cNvPr>
          <p:cNvSpPr>
            <a:spLocks noGrp="1"/>
          </p:cNvSpPr>
          <p:nvPr>
            <p:ph idx="1"/>
          </p:nvPr>
        </p:nvSpPr>
        <p:spPr>
          <a:xfrm>
            <a:off x="838200" y="1350336"/>
            <a:ext cx="9677400"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8">
            <a:extLst>
              <a:ext uri="{FF2B5EF4-FFF2-40B4-BE49-F238E27FC236}">
                <a16:creationId xmlns:a16="http://schemas.microsoft.com/office/drawing/2014/main" id="{2777A70A-6F4E-5C47-8E74-FD877FEDCF6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0" y="375464"/>
            <a:ext cx="496601" cy="708171"/>
          </a:xfrm>
          <a:prstGeom prst="rect">
            <a:avLst/>
          </a:prstGeom>
        </p:spPr>
      </p:pic>
      <p:sp>
        <p:nvSpPr>
          <p:cNvPr id="5" name="Title 1">
            <a:extLst>
              <a:ext uri="{FF2B5EF4-FFF2-40B4-BE49-F238E27FC236}">
                <a16:creationId xmlns:a16="http://schemas.microsoft.com/office/drawing/2014/main" id="{031A0D84-D40D-4B0B-AA0B-6E5D05F5667F}"/>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2347357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wo Content-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ABF9E271-AAC7-F748-AA3D-0443064B07B0}"/>
              </a:ext>
            </a:extLst>
          </p:cNvPr>
          <p:cNvSpPr>
            <a:spLocks noGrp="1"/>
          </p:cNvSpPr>
          <p:nvPr>
            <p:ph idx="11"/>
          </p:nvPr>
        </p:nvSpPr>
        <p:spPr>
          <a:xfrm>
            <a:off x="5814237"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Content Placeholder 2">
            <a:extLst>
              <a:ext uri="{FF2B5EF4-FFF2-40B4-BE49-F238E27FC236}">
                <a16:creationId xmlns:a16="http://schemas.microsoft.com/office/drawing/2014/main" id="{08022B1F-575D-BB42-97B4-34BF4248A872}"/>
              </a:ext>
            </a:extLst>
          </p:cNvPr>
          <p:cNvSpPr>
            <a:spLocks noGrp="1"/>
          </p:cNvSpPr>
          <p:nvPr>
            <p:ph idx="1"/>
          </p:nvPr>
        </p:nvSpPr>
        <p:spPr>
          <a:xfrm>
            <a:off x="838199"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8">
            <a:extLst>
              <a:ext uri="{FF2B5EF4-FFF2-40B4-BE49-F238E27FC236}">
                <a16:creationId xmlns:a16="http://schemas.microsoft.com/office/drawing/2014/main" id="{2777A70A-6F4E-5C47-8E74-FD877FEDCF6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0" y="375464"/>
            <a:ext cx="496601" cy="708171"/>
          </a:xfrm>
          <a:prstGeom prst="rect">
            <a:avLst/>
          </a:prstGeom>
        </p:spPr>
      </p:pic>
      <p:sp>
        <p:nvSpPr>
          <p:cNvPr id="11" name="Title 1">
            <a:extLst>
              <a:ext uri="{FF2B5EF4-FFF2-40B4-BE49-F238E27FC236}">
                <a16:creationId xmlns:a16="http://schemas.microsoft.com/office/drawing/2014/main" id="{EFF6C658-983B-4C3F-9E55-51F84372F6EA}"/>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10021595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1C18C7-44E9-A849-A928-B8E8636A7A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88DA799-6C4E-E449-822B-0C755EE6E1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6A7D608-4208-EF42-89C9-4CF2EAA472C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757F1C-AA46-F440-992C-E659F30495C3}" type="datetimeFigureOut">
              <a:rPr lang="en-US" smtClean="0"/>
              <a:t>3/27/2025</a:t>
            </a:fld>
            <a:endParaRPr lang="en-US"/>
          </a:p>
        </p:txBody>
      </p:sp>
      <p:sp>
        <p:nvSpPr>
          <p:cNvPr id="5" name="Footer Placeholder 4">
            <a:extLst>
              <a:ext uri="{FF2B5EF4-FFF2-40B4-BE49-F238E27FC236}">
                <a16:creationId xmlns:a16="http://schemas.microsoft.com/office/drawing/2014/main" id="{AD22D1D9-95FD-2048-8C24-2A1B55F65C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62BEC77-9EA5-F74E-A125-70D24612075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DE773F-A8FD-9A43-AD89-7584A207DBAB}" type="slidenum">
              <a:rPr lang="en-US" smtClean="0"/>
              <a:t>‹#›</a:t>
            </a:fld>
            <a:endParaRPr lang="en-US"/>
          </a:p>
        </p:txBody>
      </p:sp>
    </p:spTree>
    <p:extLst>
      <p:ext uri="{BB962C8B-B14F-4D97-AF65-F5344CB8AC3E}">
        <p14:creationId xmlns:p14="http://schemas.microsoft.com/office/powerpoint/2010/main" val="3965933813"/>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4" r:id="rId3"/>
    <p:sldLayoutId id="2147483726"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 id="2147483739" r:id="rId16"/>
    <p:sldLayoutId id="2147483740" r:id="rId17"/>
    <p:sldLayoutId id="2147483741" r:id="rId18"/>
    <p:sldLayoutId id="2147483742" r:id="rId19"/>
    <p:sldLayoutId id="2147483743" r:id="rId20"/>
    <p:sldLayoutId id="2147483744" r:id="rId21"/>
    <p:sldLayoutId id="2147483745" r:id="rId22"/>
    <p:sldLayoutId id="2147483746" r:id="rId23"/>
    <p:sldLayoutId id="2147483747" r:id="rId24"/>
    <p:sldLayoutId id="2147483763" r:id="rId2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hyperlink" Target="http://www.prepitweb.org/"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image" Target="../media/image23.png"/></Relationships>
</file>

<file path=ppt/slides/_rels/slide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hyperlink" Target="https://prep-it-community-of-practice.mn.co/" TargetMode="External"/><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image" Target="../media/image2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ECF83FF-577A-C643-8B63-00EA32A36BAA}"/>
              </a:ext>
            </a:extLst>
          </p:cNvPr>
          <p:cNvSpPr>
            <a:spLocks noGrp="1"/>
          </p:cNvSpPr>
          <p:nvPr>
            <p:ph type="ctrTitle"/>
          </p:nvPr>
        </p:nvSpPr>
        <p:spPr>
          <a:xfrm>
            <a:off x="0" y="1705056"/>
            <a:ext cx="11430000" cy="2006840"/>
          </a:xfrm>
        </p:spPr>
        <p:txBody>
          <a:bodyPr/>
          <a:lstStyle/>
          <a:p>
            <a:r>
              <a:rPr lang="en-US" dirty="0" err="1"/>
              <a:t>PrEP</a:t>
            </a:r>
            <a:r>
              <a:rPr lang="en-US" dirty="0"/>
              <a:t>-it Instructional Presentations</a:t>
            </a:r>
            <a:br>
              <a:rPr lang="en-US" dirty="0"/>
            </a:br>
            <a:r>
              <a:rPr lang="en-US" sz="4000" i="1" dirty="0">
                <a:solidFill>
                  <a:srgbClr val="E9EFF0"/>
                </a:solidFill>
                <a:latin typeface="Poppins Medium" pitchFamily="2" charset="77"/>
                <a:cs typeface="Poppins Medium" pitchFamily="2" charset="77"/>
              </a:rPr>
              <a:t>Module 8: Impact</a:t>
            </a:r>
            <a:endParaRPr lang="en-US" sz="4000" dirty="0"/>
          </a:p>
        </p:txBody>
      </p:sp>
      <p:sp>
        <p:nvSpPr>
          <p:cNvPr id="2" name="Subtitle 2">
            <a:extLst>
              <a:ext uri="{FF2B5EF4-FFF2-40B4-BE49-F238E27FC236}">
                <a16:creationId xmlns:a16="http://schemas.microsoft.com/office/drawing/2014/main" id="{72EDA801-3C5D-A77C-07CA-F9977C041B05}"/>
              </a:ext>
            </a:extLst>
          </p:cNvPr>
          <p:cNvSpPr>
            <a:spLocks noGrp="1"/>
          </p:cNvSpPr>
          <p:nvPr>
            <p:ph type="subTitle" idx="1" hasCustomPrompt="1"/>
          </p:nvPr>
        </p:nvSpPr>
        <p:spPr>
          <a:xfrm>
            <a:off x="0" y="4191000"/>
            <a:ext cx="10026502" cy="961944"/>
          </a:xfrm>
        </p:spPr>
        <p:txBody>
          <a:bodyPr lIns="1371600">
            <a:normAutofit/>
          </a:bodyPr>
          <a:lstStyle>
            <a:lvl1pPr marL="0" indent="0" algn="l">
              <a:spcBef>
                <a:spcPts val="400"/>
              </a:spcBef>
              <a:buNone/>
              <a:defRPr sz="1600" b="0" i="0" cap="all" spc="250" baseline="0">
                <a:solidFill>
                  <a:schemeClr val="bg1"/>
                </a:solidFill>
                <a:latin typeface="Poppins" pitchFamily="2" charset="77"/>
                <a:ea typeface="Roboto" panose="02000000000000000000" pitchFamily="2" charset="0"/>
                <a:cs typeface="Poppins"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dirty="0"/>
          </a:p>
          <a:p>
            <a:endParaRPr lang="en-US" dirty="0"/>
          </a:p>
          <a:p>
            <a:r>
              <a:rPr lang="en-US" dirty="0"/>
              <a:t>DECEMBER 2024</a:t>
            </a:r>
          </a:p>
        </p:txBody>
      </p:sp>
    </p:spTree>
    <p:extLst>
      <p:ext uri="{BB962C8B-B14F-4D97-AF65-F5344CB8AC3E}">
        <p14:creationId xmlns:p14="http://schemas.microsoft.com/office/powerpoint/2010/main" val="802128974"/>
      </p:ext>
    </p:extLst>
  </p:cSld>
  <p:clrMapOvr>
    <a:masterClrMapping/>
  </p:clrMapOvr>
  <mc:AlternateContent xmlns:mc="http://schemas.openxmlformats.org/markup-compatibility/2006" xmlns:p14="http://schemas.microsoft.com/office/powerpoint/2010/main">
    <mc:Choice Requires="p14">
      <p:transition spd="slow" p14:dur="2000" advTm="8000"/>
    </mc:Choice>
    <mc:Fallback xmlns="">
      <p:transition spd="slow" advTm="8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1C1F5A1-5B19-23D4-1635-256EC6582798}"/>
              </a:ext>
            </a:extLst>
          </p:cNvPr>
          <p:cNvSpPr/>
          <p:nvPr/>
        </p:nvSpPr>
        <p:spPr>
          <a:xfrm>
            <a:off x="6708913" y="0"/>
            <a:ext cx="5483087"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 name="Content Placeholder 4">
            <a:extLst>
              <a:ext uri="{FF2B5EF4-FFF2-40B4-BE49-F238E27FC236}">
                <a16:creationId xmlns:a16="http://schemas.microsoft.com/office/drawing/2014/main" id="{1FDD2365-A693-824B-8B4E-FFAD48F9D8E7}"/>
              </a:ext>
            </a:extLst>
          </p:cNvPr>
          <p:cNvSpPr>
            <a:spLocks noGrp="1"/>
          </p:cNvSpPr>
          <p:nvPr>
            <p:ph idx="1"/>
          </p:nvPr>
        </p:nvSpPr>
        <p:spPr>
          <a:xfrm>
            <a:off x="750398" y="1139938"/>
            <a:ext cx="5483087" cy="4826627"/>
          </a:xfrm>
        </p:spPr>
        <p:txBody>
          <a:bodyPr/>
          <a:lstStyle/>
          <a:p>
            <a:pPr marL="411480" indent="-411480">
              <a:lnSpc>
                <a:spcPct val="100000"/>
              </a:lnSpc>
              <a:spcAft>
                <a:spcPts val="1200"/>
              </a:spcAft>
            </a:pPr>
            <a:r>
              <a:rPr lang="en-US" dirty="0"/>
              <a:t>This presentation is part of a series for guidance on the use of the</a:t>
            </a:r>
            <a:r>
              <a:rPr lang="en-US" sz="2800" dirty="0">
                <a:latin typeface="Poppins" panose="00000500000000000000" pitchFamily="2" charset="0"/>
                <a:cs typeface="Poppins" panose="00000500000000000000" pitchFamily="2" charset="0"/>
              </a:rPr>
              <a:t> </a:t>
            </a:r>
            <a:r>
              <a:rPr lang="en-US" dirty="0" err="1"/>
              <a:t>PrEP</a:t>
            </a:r>
            <a:r>
              <a:rPr lang="en-US" dirty="0"/>
              <a:t>-it (</a:t>
            </a:r>
            <a:r>
              <a:rPr lang="en-US" dirty="0" err="1"/>
              <a:t>PrEP</a:t>
            </a:r>
            <a:r>
              <a:rPr lang="en-US" dirty="0"/>
              <a:t> Implementation planning, monitoring, and evaluation Tool)</a:t>
            </a:r>
          </a:p>
          <a:p>
            <a:pPr marL="411480" indent="-411480">
              <a:lnSpc>
                <a:spcPct val="100000"/>
              </a:lnSpc>
              <a:spcAft>
                <a:spcPts val="1200"/>
              </a:spcAft>
            </a:pPr>
            <a:r>
              <a:rPr lang="en-US" dirty="0" err="1"/>
              <a:t>PrEP</a:t>
            </a:r>
            <a:r>
              <a:rPr lang="en-US" dirty="0"/>
              <a:t>-it is a decision-making and analysis tool with interrelated modules used for target setting, costing, and commodities forecasting</a:t>
            </a:r>
          </a:p>
          <a:p>
            <a:pPr marL="411480" indent="-411480">
              <a:lnSpc>
                <a:spcPct val="100000"/>
              </a:lnSpc>
              <a:spcAft>
                <a:spcPts val="1200"/>
              </a:spcAft>
            </a:pPr>
            <a:endParaRPr lang="en-US" dirty="0"/>
          </a:p>
          <a:p>
            <a:pPr marL="411480" indent="-411480">
              <a:lnSpc>
                <a:spcPct val="100000"/>
              </a:lnSpc>
              <a:spcAft>
                <a:spcPts val="1200"/>
              </a:spcAft>
            </a:pPr>
            <a:endParaRPr lang="en-US" dirty="0"/>
          </a:p>
          <a:p>
            <a:pPr marL="0" indent="0">
              <a:lnSpc>
                <a:spcPct val="100000"/>
              </a:lnSpc>
              <a:spcAft>
                <a:spcPts val="1200"/>
              </a:spcAft>
              <a:buNone/>
            </a:pPr>
            <a:endParaRPr lang="en-US" dirty="0"/>
          </a:p>
        </p:txBody>
      </p:sp>
      <p:sp>
        <p:nvSpPr>
          <p:cNvPr id="4" name="Title 3">
            <a:extLst>
              <a:ext uri="{FF2B5EF4-FFF2-40B4-BE49-F238E27FC236}">
                <a16:creationId xmlns:a16="http://schemas.microsoft.com/office/drawing/2014/main" id="{4771AC45-870F-8C4A-9ECE-9F6DD861686D}"/>
              </a:ext>
            </a:extLst>
          </p:cNvPr>
          <p:cNvSpPr>
            <a:spLocks noGrp="1"/>
          </p:cNvSpPr>
          <p:nvPr>
            <p:ph type="title"/>
          </p:nvPr>
        </p:nvSpPr>
        <p:spPr/>
        <p:txBody>
          <a:bodyPr/>
          <a:lstStyle/>
          <a:p>
            <a:r>
              <a:rPr lang="en-US" dirty="0"/>
              <a:t>Instructional presentations</a:t>
            </a:r>
          </a:p>
        </p:txBody>
      </p:sp>
      <p:sp>
        <p:nvSpPr>
          <p:cNvPr id="11" name="Rectangle 10">
            <a:extLst>
              <a:ext uri="{FF2B5EF4-FFF2-40B4-BE49-F238E27FC236}">
                <a16:creationId xmlns:a16="http://schemas.microsoft.com/office/drawing/2014/main" id="{EECF5314-7365-1306-FD79-4E8A537C6FFC}"/>
              </a:ext>
            </a:extLst>
          </p:cNvPr>
          <p:cNvSpPr/>
          <p:nvPr/>
        </p:nvSpPr>
        <p:spPr>
          <a:xfrm>
            <a:off x="7216770" y="0"/>
            <a:ext cx="4975230" cy="6858000"/>
          </a:xfrm>
          <a:prstGeom prst="rect">
            <a:avLst/>
          </a:prstGeom>
          <a:solidFill>
            <a:schemeClr val="accent2">
              <a:lumMod val="20000"/>
              <a:lumOff val="80000"/>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nvGrpSpPr>
          <p:cNvPr id="3" name="Group 2">
            <a:extLst>
              <a:ext uri="{FF2B5EF4-FFF2-40B4-BE49-F238E27FC236}">
                <a16:creationId xmlns:a16="http://schemas.microsoft.com/office/drawing/2014/main" id="{3F7FAAD0-A0C6-77C6-FD6C-55519A7B4F90}"/>
              </a:ext>
            </a:extLst>
          </p:cNvPr>
          <p:cNvGrpSpPr/>
          <p:nvPr/>
        </p:nvGrpSpPr>
        <p:grpSpPr>
          <a:xfrm>
            <a:off x="7759020" y="190956"/>
            <a:ext cx="4261008" cy="6089652"/>
            <a:chOff x="7791449" y="190956"/>
            <a:chExt cx="4261008" cy="6089652"/>
          </a:xfrm>
        </p:grpSpPr>
        <p:sp>
          <p:nvSpPr>
            <p:cNvPr id="7" name="Rectangle: Rounded Corners 6">
              <a:extLst>
                <a:ext uri="{FF2B5EF4-FFF2-40B4-BE49-F238E27FC236}">
                  <a16:creationId xmlns:a16="http://schemas.microsoft.com/office/drawing/2014/main" id="{7BDFF16D-5073-4EAF-C8FF-2480DA696714}"/>
                </a:ext>
              </a:extLst>
            </p:cNvPr>
            <p:cNvSpPr/>
            <p:nvPr/>
          </p:nvSpPr>
          <p:spPr>
            <a:xfrm>
              <a:off x="7791449" y="2439082"/>
              <a:ext cx="4261008" cy="3841526"/>
            </a:xfrm>
            <a:prstGeom prst="roundRect">
              <a:avLst>
                <a:gd name="adj" fmla="val 5995"/>
              </a:avLst>
            </a:prstGeom>
            <a:solidFill>
              <a:schemeClr val="accent2">
                <a:lumMod val="20000"/>
                <a:lumOff val="80000"/>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14000"/>
                </a:lnSpc>
                <a:spcBef>
                  <a:spcPts val="300"/>
                </a:spcBef>
                <a:spcAft>
                  <a:spcPts val="300"/>
                </a:spcAft>
                <a:buClrTx/>
                <a:buSzTx/>
                <a:buFontTx/>
                <a:buNone/>
                <a:tabLst/>
                <a:defRPr/>
              </a:pPr>
              <a:r>
                <a:rPr kumimoji="0" lang="en-US" sz="1800" b="1" i="1" u="sng" strike="noStrike" kern="1200" cap="none" spc="0" normalizeH="0" baseline="0" noProof="0" dirty="0">
                  <a:ln>
                    <a:noFill/>
                  </a:ln>
                  <a:solidFill>
                    <a:srgbClr val="29676B"/>
                  </a:solidFill>
                  <a:effectLst/>
                  <a:uLnTx/>
                  <a:uFillTx/>
                  <a:latin typeface="Poppins SemiBold" pitchFamily="2" charset="77"/>
                  <a:ea typeface="+mn-ea"/>
                  <a:cs typeface="Poppins SemiBold" pitchFamily="2" charset="77"/>
                </a:rPr>
                <a:t>PREP-IT GUIDANCE SECTIONS</a:t>
              </a:r>
              <a:endParaRPr kumimoji="0" lang="en-US" sz="1800" b="1" i="0" u="none" strike="noStrike" kern="1200" cap="none" spc="0" normalizeH="0" baseline="0" noProof="0" dirty="0">
                <a:ln>
                  <a:noFill/>
                </a:ln>
                <a:solidFill>
                  <a:schemeClr val="accent2"/>
                </a:solidFill>
                <a:effectLst/>
                <a:uLnTx/>
                <a:uFillTx/>
                <a:latin typeface="Poppins" pitchFamily="2" charset="77"/>
                <a:ea typeface="+mn-ea"/>
                <a:cs typeface="Poppins" pitchFamily="2" charset="77"/>
              </a:endParaRPr>
            </a:p>
            <a:p>
              <a:pPr marL="457200" indent="-365760">
                <a:lnSpc>
                  <a:spcPct val="114000"/>
                </a:lnSpc>
                <a:spcBef>
                  <a:spcPts val="300"/>
                </a:spcBef>
                <a:spcAft>
                  <a:spcPts val="300"/>
                </a:spcAft>
                <a:buFont typeface="+mj-lt"/>
                <a:buAutoNum type="arabicPeriod"/>
                <a:defRPr/>
              </a:pPr>
              <a:r>
                <a:rPr lang="en-US" dirty="0">
                  <a:solidFill>
                    <a:schemeClr val="tx1"/>
                  </a:solidFill>
                  <a:latin typeface="Poppins" pitchFamily="2" charset="77"/>
                  <a:cs typeface="Poppins" pitchFamily="2" charset="77"/>
                </a:rPr>
                <a:t>Introduction to </a:t>
              </a:r>
              <a:r>
                <a:rPr lang="en-US" dirty="0" err="1">
                  <a:solidFill>
                    <a:schemeClr val="tx1"/>
                  </a:solidFill>
                  <a:latin typeface="Poppins" pitchFamily="2" charset="77"/>
                  <a:cs typeface="Poppins" pitchFamily="2" charset="77"/>
                </a:rPr>
                <a:t>PrEP</a:t>
              </a:r>
              <a:r>
                <a:rPr lang="en-US" dirty="0">
                  <a:solidFill>
                    <a:schemeClr val="tx1"/>
                  </a:solidFill>
                  <a:latin typeface="Poppins" pitchFamily="2" charset="77"/>
                  <a:cs typeface="Poppins" pitchFamily="2" charset="77"/>
                </a:rPr>
                <a:t>-it</a:t>
              </a:r>
            </a:p>
            <a:p>
              <a:pPr marL="457200" indent="-365760">
                <a:lnSpc>
                  <a:spcPct val="114000"/>
                </a:lnSpc>
                <a:spcBef>
                  <a:spcPts val="300"/>
                </a:spcBef>
                <a:spcAft>
                  <a:spcPts val="300"/>
                </a:spcAft>
                <a:buFont typeface="+mj-lt"/>
                <a:buAutoNum type="arabicPeriod"/>
                <a:defRPr/>
              </a:pPr>
              <a:r>
                <a:rPr lang="en-US" dirty="0">
                  <a:solidFill>
                    <a:schemeClr val="tx1"/>
                  </a:solidFill>
                  <a:latin typeface="Poppins" pitchFamily="2" charset="77"/>
                  <a:cs typeface="Poppins" pitchFamily="2" charset="77"/>
                </a:rPr>
                <a:t>Getting started</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Population and methods</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Continuation</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Visit schedules</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Program data</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Costs</a:t>
              </a:r>
            </a:p>
            <a:p>
              <a:pPr marL="457200" indent="-365760">
                <a:lnSpc>
                  <a:spcPct val="114000"/>
                </a:lnSpc>
                <a:spcBef>
                  <a:spcPts val="300"/>
                </a:spcBef>
                <a:spcAft>
                  <a:spcPts val="300"/>
                </a:spcAft>
                <a:buFont typeface="+mj-lt"/>
                <a:buAutoNum type="arabicPeriod"/>
                <a:defRPr/>
              </a:pPr>
              <a:r>
                <a:rPr lang="en-US" b="1" dirty="0">
                  <a:solidFill>
                    <a:schemeClr val="accent2"/>
                  </a:solidFill>
                  <a:latin typeface="Poppins" pitchFamily="2" charset="77"/>
                  <a:cs typeface="Poppins" pitchFamily="2" charset="77"/>
                </a:rPr>
                <a:t>Impact </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Targets</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Aggregate/disaggregate</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Commodities forecasting</a:t>
              </a:r>
            </a:p>
          </p:txBody>
        </p:sp>
        <p:pic>
          <p:nvPicPr>
            <p:cNvPr id="8" name="Picture 7" descr="A screenshot of a computer&#10;&#10;Description automatically generated">
              <a:extLst>
                <a:ext uri="{FF2B5EF4-FFF2-40B4-BE49-F238E27FC236}">
                  <a16:creationId xmlns:a16="http://schemas.microsoft.com/office/drawing/2014/main" id="{867B3D56-4BE4-2A6A-2E55-0375935D97B5}"/>
                </a:ext>
              </a:extLst>
            </p:cNvPr>
            <p:cNvPicPr>
              <a:picLocks noChangeAspect="1"/>
            </p:cNvPicPr>
            <p:nvPr/>
          </p:nvPicPr>
          <p:blipFill>
            <a:blip r:embed="rId3"/>
            <a:stretch>
              <a:fillRect/>
            </a:stretch>
          </p:blipFill>
          <p:spPr>
            <a:xfrm>
              <a:off x="8238845" y="190956"/>
              <a:ext cx="2784612" cy="1577410"/>
            </a:xfrm>
            <a:prstGeom prst="rect">
              <a:avLst/>
            </a:prstGeom>
            <a:effectLst>
              <a:outerShdw blurRad="50800" dist="83355" dir="2700000" algn="tl" rotWithShape="0">
                <a:prstClr val="black">
                  <a:alpha val="40000"/>
                </a:prstClr>
              </a:outerShdw>
            </a:effectLst>
          </p:spPr>
        </p:pic>
      </p:grpSp>
      <p:sp>
        <p:nvSpPr>
          <p:cNvPr id="2" name="TextBox 1">
            <a:extLst>
              <a:ext uri="{FF2B5EF4-FFF2-40B4-BE49-F238E27FC236}">
                <a16:creationId xmlns:a16="http://schemas.microsoft.com/office/drawing/2014/main" id="{767FD398-2E87-0419-6509-F4C1E459B1E9}"/>
              </a:ext>
            </a:extLst>
          </p:cNvPr>
          <p:cNvSpPr txBox="1"/>
          <p:nvPr/>
        </p:nvSpPr>
        <p:spPr>
          <a:xfrm>
            <a:off x="479201" y="5934618"/>
            <a:ext cx="5937504" cy="754053"/>
          </a:xfrm>
          <a:prstGeom prst="rect">
            <a:avLst/>
          </a:prstGeom>
          <a:noFill/>
        </p:spPr>
        <p:txBody>
          <a:bodyPr wrap="square" rtlCol="0">
            <a:spAutoFit/>
          </a:bodyPr>
          <a:lstStyle/>
          <a:p>
            <a:r>
              <a:rPr lang="en-US" sz="2000" dirty="0">
                <a:solidFill>
                  <a:schemeClr val="accent1"/>
                </a:solidFill>
              </a:rPr>
              <a:t>Access </a:t>
            </a:r>
            <a:r>
              <a:rPr lang="en-US" sz="2000" dirty="0" err="1">
                <a:solidFill>
                  <a:schemeClr val="accent1"/>
                </a:solidFill>
              </a:rPr>
              <a:t>PrEP</a:t>
            </a:r>
            <a:r>
              <a:rPr lang="en-US" sz="2000" dirty="0">
                <a:solidFill>
                  <a:schemeClr val="accent1"/>
                </a:solidFill>
              </a:rPr>
              <a:t>-it at </a:t>
            </a:r>
            <a:r>
              <a:rPr lang="en-US" sz="2000" b="1" dirty="0">
                <a:solidFill>
                  <a:schemeClr val="accent1"/>
                </a:solidFill>
                <a:hlinkClick r:id="rId4">
                  <a:extLst>
                    <a:ext uri="{A12FA001-AC4F-418D-AE19-62706E023703}">
                      <ahyp:hlinkClr xmlns:ahyp="http://schemas.microsoft.com/office/drawing/2018/hyperlinkcolor" val="tx"/>
                    </a:ext>
                  </a:extLst>
                </a:hlinkClick>
              </a:rPr>
              <a:t>www.prepitweb.org</a:t>
            </a:r>
            <a:endParaRPr lang="en-US" sz="2000" b="1" dirty="0">
              <a:solidFill>
                <a:schemeClr val="accent1"/>
              </a:solidFill>
            </a:endParaRPr>
          </a:p>
          <a:p>
            <a:endParaRPr lang="en-US" sz="300" b="1" dirty="0">
              <a:solidFill>
                <a:schemeClr val="accent1"/>
              </a:solidFill>
            </a:endParaRPr>
          </a:p>
          <a:p>
            <a:r>
              <a:rPr lang="en-US" sz="2000" dirty="0">
                <a:solidFill>
                  <a:schemeClr val="accent1"/>
                </a:solidFill>
              </a:rPr>
              <a:t>Questions? email </a:t>
            </a:r>
            <a:r>
              <a:rPr lang="en-US" sz="2000" b="1" dirty="0">
                <a:solidFill>
                  <a:schemeClr val="accent1"/>
                </a:solidFill>
              </a:rPr>
              <a:t>prepithelp@avenirhealth.org</a:t>
            </a:r>
          </a:p>
        </p:txBody>
      </p:sp>
    </p:spTree>
    <p:extLst>
      <p:ext uri="{BB962C8B-B14F-4D97-AF65-F5344CB8AC3E}">
        <p14:creationId xmlns:p14="http://schemas.microsoft.com/office/powerpoint/2010/main" val="973587387"/>
      </p:ext>
    </p:extLst>
  </p:cSld>
  <p:clrMapOvr>
    <a:masterClrMapping/>
  </p:clrMapOvr>
  <mc:AlternateContent xmlns:mc="http://schemas.openxmlformats.org/markup-compatibility/2006" xmlns:p14="http://schemas.microsoft.com/office/powerpoint/2010/main">
    <mc:Choice Requires="p14">
      <p:transition spd="slow" p14:dur="2000" advTm="29000"/>
    </mc:Choice>
    <mc:Fallback xmlns="">
      <p:transition spd="slow" advTm="29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B59818F-5921-50A8-8C75-3E67415DBC94}"/>
              </a:ext>
            </a:extLst>
          </p:cNvPr>
          <p:cNvSpPr>
            <a:spLocks noGrp="1"/>
          </p:cNvSpPr>
          <p:nvPr>
            <p:ph idx="1"/>
          </p:nvPr>
        </p:nvSpPr>
        <p:spPr>
          <a:xfrm>
            <a:off x="838199" y="1350336"/>
            <a:ext cx="10248901" cy="4826627"/>
          </a:xfrm>
        </p:spPr>
        <p:txBody>
          <a:bodyPr/>
          <a:lstStyle/>
          <a:p>
            <a:pPr>
              <a:buFont typeface="Wingdings" panose="05000000000000000000" pitchFamily="2" charset="2"/>
              <a:buChar char="§"/>
            </a:pPr>
            <a:r>
              <a:rPr lang="en-US" sz="2400" dirty="0" err="1">
                <a:latin typeface="Calibri "/>
                <a:cs typeface="Poppins" panose="00000500000000000000" pitchFamily="2" charset="0"/>
              </a:rPr>
              <a:t>PrEP</a:t>
            </a:r>
            <a:r>
              <a:rPr lang="en-US" sz="2400" dirty="0">
                <a:latin typeface="Calibri "/>
                <a:cs typeface="Poppins" panose="00000500000000000000" pitchFamily="2" charset="0"/>
              </a:rPr>
              <a:t>-it calculates the number of HIV infections averted based on the set targets and “impact factors” – the modeled number of HIV infections averted per person-year on </a:t>
            </a:r>
            <a:r>
              <a:rPr lang="en-US" sz="2400" dirty="0" err="1">
                <a:latin typeface="Calibri "/>
                <a:cs typeface="Poppins" panose="00000500000000000000" pitchFamily="2" charset="0"/>
              </a:rPr>
              <a:t>PrEP</a:t>
            </a:r>
            <a:endParaRPr lang="en-US" sz="2400" dirty="0">
              <a:latin typeface="Calibri "/>
              <a:cs typeface="Poppins" panose="00000500000000000000" pitchFamily="2" charset="0"/>
            </a:endParaRPr>
          </a:p>
          <a:p>
            <a:pPr>
              <a:buFont typeface="Wingdings" panose="05000000000000000000" pitchFamily="2" charset="2"/>
              <a:buChar char="§"/>
            </a:pPr>
            <a:endParaRPr lang="en-US" sz="500" dirty="0">
              <a:latin typeface="Calibri "/>
              <a:cs typeface="Poppins" panose="00000500000000000000" pitchFamily="2" charset="0"/>
            </a:endParaRPr>
          </a:p>
          <a:p>
            <a:pPr>
              <a:buFont typeface="Wingdings" panose="05000000000000000000" pitchFamily="2" charset="2"/>
              <a:buChar char="§"/>
            </a:pPr>
            <a:r>
              <a:rPr lang="en-US" sz="2400" dirty="0">
                <a:latin typeface="Calibri "/>
                <a:cs typeface="Poppins" panose="00000500000000000000" pitchFamily="2" charset="0"/>
              </a:rPr>
              <a:t>The impact factors were estimated using the </a:t>
            </a:r>
            <a:r>
              <a:rPr lang="en-US" sz="2400" b="1" dirty="0">
                <a:latin typeface="Calibri "/>
                <a:cs typeface="Poppins" panose="00000500000000000000" pitchFamily="2" charset="0"/>
              </a:rPr>
              <a:t>Spectrum/Goals Model</a:t>
            </a:r>
            <a:r>
              <a:rPr lang="en-US" sz="2400" dirty="0">
                <a:latin typeface="Calibri "/>
                <a:cs typeface="Poppins" panose="00000500000000000000" pitchFamily="2" charset="0"/>
              </a:rPr>
              <a:t>, which is a mathematical model of HIV epidemic dynamics that includes the impact of prevention and treatment interventions</a:t>
            </a:r>
          </a:p>
          <a:p>
            <a:pPr>
              <a:buFont typeface="Wingdings" panose="05000000000000000000" pitchFamily="2" charset="2"/>
              <a:buChar char="§"/>
            </a:pPr>
            <a:endParaRPr lang="en-US" sz="500" dirty="0">
              <a:latin typeface="Calibri "/>
              <a:cs typeface="Poppins" panose="00000500000000000000" pitchFamily="2" charset="0"/>
            </a:endParaRPr>
          </a:p>
          <a:p>
            <a:r>
              <a:rPr lang="en-US" sz="2400" dirty="0">
                <a:latin typeface="Calibri "/>
                <a:cs typeface="Poppins" panose="00000500000000000000" pitchFamily="2" charset="0"/>
              </a:rPr>
              <a:t>Impact factors are country- and population-specific and are based on method effectiveness </a:t>
            </a:r>
            <a:r>
              <a:rPr lang="en-US" sz="2400" i="1" dirty="0">
                <a:latin typeface="Calibri "/>
                <a:cs typeface="Poppins" panose="00000500000000000000" pitchFamily="2" charset="0"/>
                <a:sym typeface="Wingdings" panose="05000000000000000000" pitchFamily="2" charset="2"/>
              </a:rPr>
              <a:t>(efficacy x adherence)</a:t>
            </a:r>
            <a:r>
              <a:rPr lang="en-US" sz="2400" dirty="0">
                <a:latin typeface="Calibri "/>
                <a:cs typeface="Poppins" panose="00000500000000000000" pitchFamily="2" charset="0"/>
              </a:rPr>
              <a:t> and projected incidence in each population</a:t>
            </a:r>
          </a:p>
          <a:p>
            <a:endParaRPr lang="en-US" sz="1000" dirty="0">
              <a:latin typeface="Calibri "/>
              <a:cs typeface="Poppins" panose="00000500000000000000" pitchFamily="2" charset="0"/>
              <a:sym typeface="Wingdings" panose="05000000000000000000" pitchFamily="2" charset="2"/>
            </a:endParaRPr>
          </a:p>
          <a:p>
            <a:pPr>
              <a:buFont typeface="Wingdings" panose="05000000000000000000" pitchFamily="2" charset="2"/>
              <a:buChar char="§"/>
            </a:pPr>
            <a:r>
              <a:rPr lang="en-US" sz="2400" dirty="0">
                <a:latin typeface="Calibri "/>
                <a:cs typeface="Poppins" panose="00000500000000000000" pitchFamily="2" charset="0"/>
                <a:sym typeface="Wingdings" panose="05000000000000000000" pitchFamily="2" charset="2"/>
              </a:rPr>
              <a:t>The results can be used to estimate the cost-effectiveness when linked to the costs module</a:t>
            </a:r>
            <a:endParaRPr lang="en-US" sz="2400" dirty="0">
              <a:latin typeface="Calibri "/>
              <a:cs typeface="Poppins" panose="00000500000000000000" pitchFamily="2" charset="0"/>
            </a:endParaRPr>
          </a:p>
          <a:p>
            <a:pPr marL="0" indent="0">
              <a:buNone/>
            </a:pPr>
            <a:endParaRPr lang="en-US" sz="600" dirty="0">
              <a:latin typeface="Calibri "/>
              <a:cs typeface="Poppins" panose="00000500000000000000" pitchFamily="2" charset="0"/>
            </a:endParaRPr>
          </a:p>
          <a:p>
            <a:pPr marL="0" indent="0">
              <a:buNone/>
            </a:pPr>
            <a:endParaRPr lang="en-US" dirty="0"/>
          </a:p>
        </p:txBody>
      </p:sp>
      <p:sp>
        <p:nvSpPr>
          <p:cNvPr id="3" name="Title 2">
            <a:extLst>
              <a:ext uri="{FF2B5EF4-FFF2-40B4-BE49-F238E27FC236}">
                <a16:creationId xmlns:a16="http://schemas.microsoft.com/office/drawing/2014/main" id="{492AE226-D751-A71C-B95F-85715B27EBB6}"/>
              </a:ext>
            </a:extLst>
          </p:cNvPr>
          <p:cNvSpPr>
            <a:spLocks noGrp="1"/>
          </p:cNvSpPr>
          <p:nvPr>
            <p:ph type="title"/>
          </p:nvPr>
        </p:nvSpPr>
        <p:spPr/>
        <p:txBody>
          <a:bodyPr/>
          <a:lstStyle/>
          <a:p>
            <a:r>
              <a:rPr lang="en-US" dirty="0"/>
              <a:t>Estimating the impact of </a:t>
            </a:r>
            <a:r>
              <a:rPr lang="en-US" dirty="0" err="1"/>
              <a:t>PrEP</a:t>
            </a:r>
            <a:endParaRPr lang="en-US" dirty="0"/>
          </a:p>
        </p:txBody>
      </p:sp>
    </p:spTree>
    <p:extLst>
      <p:ext uri="{BB962C8B-B14F-4D97-AF65-F5344CB8AC3E}">
        <p14:creationId xmlns:p14="http://schemas.microsoft.com/office/powerpoint/2010/main" val="72714125"/>
      </p:ext>
    </p:extLst>
  </p:cSld>
  <p:clrMapOvr>
    <a:masterClrMapping/>
  </p:clrMapOvr>
  <mc:AlternateContent xmlns:mc="http://schemas.openxmlformats.org/markup-compatibility/2006" xmlns:p14="http://schemas.microsoft.com/office/powerpoint/2010/main">
    <mc:Choice Requires="p14">
      <p:transition spd="slow" p14:dur="2000" advTm="50000"/>
    </mc:Choice>
    <mc:Fallback xmlns="">
      <p:transition spd="slow" advTm="50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B59818F-5921-50A8-8C75-3E67415DBC94}"/>
              </a:ext>
            </a:extLst>
          </p:cNvPr>
          <p:cNvSpPr>
            <a:spLocks noGrp="1"/>
          </p:cNvSpPr>
          <p:nvPr>
            <p:ph idx="1"/>
          </p:nvPr>
        </p:nvSpPr>
        <p:spPr>
          <a:xfrm>
            <a:off x="838199" y="1350336"/>
            <a:ext cx="9896475" cy="5895416"/>
          </a:xfrm>
        </p:spPr>
        <p:txBody>
          <a:bodyPr/>
          <a:lstStyle/>
          <a:p>
            <a:pPr marL="0" indent="0">
              <a:buNone/>
            </a:pPr>
            <a:endParaRPr lang="en-US" sz="1000" dirty="0">
              <a:latin typeface="+mn-lt"/>
              <a:cs typeface="Poppins" panose="00000500000000000000" pitchFamily="2" charset="0"/>
            </a:endParaRPr>
          </a:p>
          <a:p>
            <a:pPr>
              <a:buFont typeface="Wingdings" panose="05000000000000000000" pitchFamily="2" charset="2"/>
              <a:buChar char="§"/>
            </a:pPr>
            <a:r>
              <a:rPr lang="en-US" sz="2400" dirty="0">
                <a:latin typeface="+mn-lt"/>
                <a:cs typeface="Poppins" panose="00000500000000000000" pitchFamily="2" charset="0"/>
              </a:rPr>
              <a:t>Can adjust effectiveness level</a:t>
            </a:r>
          </a:p>
          <a:p>
            <a:pPr>
              <a:buFont typeface="Wingdings" panose="05000000000000000000" pitchFamily="2" charset="2"/>
              <a:buChar char="§"/>
            </a:pPr>
            <a:endParaRPr lang="en-US" sz="1000" dirty="0">
              <a:latin typeface="+mn-lt"/>
              <a:cs typeface="Poppins" panose="00000500000000000000" pitchFamily="2" charset="0"/>
            </a:endParaRPr>
          </a:p>
          <a:p>
            <a:pPr>
              <a:buFont typeface="Wingdings" panose="05000000000000000000" pitchFamily="2" charset="2"/>
              <a:buChar char="§"/>
            </a:pPr>
            <a:endParaRPr lang="en-US" sz="1000" dirty="0">
              <a:latin typeface="+mn-lt"/>
              <a:cs typeface="Poppins" panose="00000500000000000000" pitchFamily="2" charset="0"/>
            </a:endParaRPr>
          </a:p>
          <a:p>
            <a:r>
              <a:rPr lang="en-US" sz="2400" dirty="0">
                <a:latin typeface="Calibri "/>
                <a:cs typeface="Poppins" panose="00000500000000000000" pitchFamily="2" charset="0"/>
              </a:rPr>
              <a:t>Select appropriate impact factor for custom priority populations; standard populations are automatically selected </a:t>
            </a:r>
          </a:p>
          <a:p>
            <a:endParaRPr lang="en-US" sz="2400" dirty="0">
              <a:latin typeface="Calibri "/>
              <a:cs typeface="Poppins" panose="00000500000000000000" pitchFamily="2" charset="0"/>
            </a:endParaRPr>
          </a:p>
          <a:p>
            <a:endParaRPr lang="en-US" sz="2400" dirty="0">
              <a:latin typeface="Calibri "/>
              <a:cs typeface="Poppins" panose="00000500000000000000" pitchFamily="2" charset="0"/>
            </a:endParaRPr>
          </a:p>
          <a:p>
            <a:endParaRPr lang="en-US" sz="2400" dirty="0">
              <a:latin typeface="Calibri "/>
              <a:cs typeface="Poppins" panose="00000500000000000000" pitchFamily="2" charset="0"/>
            </a:endParaRPr>
          </a:p>
          <a:p>
            <a:endParaRPr lang="en-US" sz="2400" dirty="0">
              <a:latin typeface="Calibri "/>
              <a:cs typeface="Poppins" panose="00000500000000000000" pitchFamily="2" charset="0"/>
            </a:endParaRPr>
          </a:p>
          <a:p>
            <a:endParaRPr lang="en-US" sz="2400" dirty="0">
              <a:latin typeface="Calibri "/>
              <a:cs typeface="Poppins" panose="00000500000000000000" pitchFamily="2" charset="0"/>
            </a:endParaRPr>
          </a:p>
          <a:p>
            <a:endParaRPr lang="en-US" sz="500" dirty="0">
              <a:latin typeface="Calibri "/>
              <a:cs typeface="Poppins" panose="00000500000000000000" pitchFamily="2" charset="0"/>
            </a:endParaRPr>
          </a:p>
          <a:p>
            <a:pPr>
              <a:buFont typeface="Wingdings" panose="05000000000000000000" pitchFamily="2" charset="2"/>
              <a:buChar char="§"/>
            </a:pPr>
            <a:endParaRPr lang="en-US" sz="600" dirty="0">
              <a:latin typeface="Calibri "/>
              <a:cs typeface="Poppins" panose="00000500000000000000" pitchFamily="2" charset="0"/>
            </a:endParaRPr>
          </a:p>
          <a:p>
            <a:pPr marL="0" indent="0">
              <a:buNone/>
            </a:pPr>
            <a:endParaRPr lang="en-US" dirty="0"/>
          </a:p>
        </p:txBody>
      </p:sp>
      <p:sp>
        <p:nvSpPr>
          <p:cNvPr id="3" name="Title 2">
            <a:extLst>
              <a:ext uri="{FF2B5EF4-FFF2-40B4-BE49-F238E27FC236}">
                <a16:creationId xmlns:a16="http://schemas.microsoft.com/office/drawing/2014/main" id="{492AE226-D751-A71C-B95F-85715B27EBB6}"/>
              </a:ext>
            </a:extLst>
          </p:cNvPr>
          <p:cNvSpPr>
            <a:spLocks noGrp="1"/>
          </p:cNvSpPr>
          <p:nvPr>
            <p:ph type="title"/>
          </p:nvPr>
        </p:nvSpPr>
        <p:spPr/>
        <p:txBody>
          <a:bodyPr/>
          <a:lstStyle/>
          <a:p>
            <a:r>
              <a:rPr lang="en-US" dirty="0"/>
              <a:t>Minimal inputs needed for impact</a:t>
            </a:r>
          </a:p>
        </p:txBody>
      </p:sp>
      <p:sp>
        <p:nvSpPr>
          <p:cNvPr id="4" name="Content Placeholder 1">
            <a:extLst>
              <a:ext uri="{FF2B5EF4-FFF2-40B4-BE49-F238E27FC236}">
                <a16:creationId xmlns:a16="http://schemas.microsoft.com/office/drawing/2014/main" id="{3CA2D50E-56FE-D291-162A-F53612EB1105}"/>
              </a:ext>
            </a:extLst>
          </p:cNvPr>
          <p:cNvSpPr txBox="1">
            <a:spLocks/>
          </p:cNvSpPr>
          <p:nvPr/>
        </p:nvSpPr>
        <p:spPr>
          <a:xfrm>
            <a:off x="838199" y="2838378"/>
            <a:ext cx="3622498" cy="482662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E0A141"/>
              </a:buClr>
              <a:buFont typeface="Wingdings" pitchFamily="2" charset="2"/>
              <a:buChar char="§"/>
              <a:defRPr sz="2800" kern="1200">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lgn="l" defTabSz="914400" rtl="0" eaLnBrk="1" latinLnBrk="0" hangingPunct="1">
              <a:lnSpc>
                <a:spcPct val="90000"/>
              </a:lnSpc>
              <a:spcBef>
                <a:spcPts val="500"/>
              </a:spcBef>
              <a:buClr>
                <a:srgbClr val="E0A141"/>
              </a:buClr>
              <a:buFont typeface="Arial" panose="020B0604020202020204" pitchFamily="34" charset="0"/>
              <a:buChar char="•"/>
              <a:defRPr sz="2400" kern="1200">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lgn="l" defTabSz="914400" rtl="0" eaLnBrk="1" latinLnBrk="0" hangingPunct="1">
              <a:lnSpc>
                <a:spcPct val="90000"/>
              </a:lnSpc>
              <a:spcBef>
                <a:spcPts val="500"/>
              </a:spcBef>
              <a:buClr>
                <a:srgbClr val="E0A141"/>
              </a:buClr>
              <a:buFont typeface="Arial" panose="020B0604020202020204" pitchFamily="34" charset="0"/>
              <a:buChar char="•"/>
              <a:defRPr sz="2000" kern="1200">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lgn="l" defTabSz="914400" rtl="0" eaLnBrk="1" latinLnBrk="0" hangingPunct="1">
              <a:lnSpc>
                <a:spcPct val="90000"/>
              </a:lnSpc>
              <a:spcBef>
                <a:spcPts val="500"/>
              </a:spcBef>
              <a:buClr>
                <a:srgbClr val="E0A141"/>
              </a:buClr>
              <a:buFont typeface="Arial" panose="020B0604020202020204" pitchFamily="34" charset="0"/>
              <a:buChar char="•"/>
              <a:defRPr sz="1800" kern="1200">
                <a:solidFill>
                  <a:srgbClr val="635F59"/>
                </a:solidFill>
                <a:latin typeface="Calibri" panose="020F0502020204030204" pitchFamily="34" charset="0"/>
                <a:ea typeface="Roboto" panose="02000000000000000000" pitchFamily="2" charset="0"/>
                <a:cs typeface="Calibri" panose="020F0502020204030204" pitchFamily="34" charset="0"/>
              </a:defRPr>
            </a:lvl4pPr>
            <a:lvl5pPr marL="2057400" indent="-228600" algn="l" defTabSz="914400" rtl="0" eaLnBrk="1" latinLnBrk="0" hangingPunct="1">
              <a:lnSpc>
                <a:spcPct val="90000"/>
              </a:lnSpc>
              <a:spcBef>
                <a:spcPts val="500"/>
              </a:spcBef>
              <a:buClr>
                <a:srgbClr val="E0A141"/>
              </a:buClr>
              <a:buFont typeface="Arial" panose="020B0604020202020204" pitchFamily="34" charset="0"/>
              <a:buChar char="•"/>
              <a:defRPr sz="1800" kern="1200">
                <a:solidFill>
                  <a:srgbClr val="635F59"/>
                </a:solidFill>
                <a:latin typeface="Calibri" panose="020F0502020204030204" pitchFamily="34" charset="0"/>
                <a:ea typeface="Roboto" panose="02000000000000000000" pitchFamily="2"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Wingdings" pitchFamily="2" charset="2"/>
              <a:buNone/>
            </a:pPr>
            <a:endParaRPr lang="en-US" sz="600" dirty="0">
              <a:latin typeface="Calibri "/>
              <a:cs typeface="Poppins" panose="00000500000000000000" pitchFamily="2" charset="0"/>
            </a:endParaRPr>
          </a:p>
          <a:p>
            <a:pPr marL="0" indent="0">
              <a:buFont typeface="Wingdings" pitchFamily="2" charset="2"/>
              <a:buNone/>
            </a:pPr>
            <a:endParaRPr lang="en-US" dirty="0"/>
          </a:p>
        </p:txBody>
      </p:sp>
      <p:pic>
        <p:nvPicPr>
          <p:cNvPr id="9" name="Picture 8">
            <a:extLst>
              <a:ext uri="{FF2B5EF4-FFF2-40B4-BE49-F238E27FC236}">
                <a16:creationId xmlns:a16="http://schemas.microsoft.com/office/drawing/2014/main" id="{6B488D10-CFB0-C049-D80A-ABC7B9B3416E}"/>
              </a:ext>
            </a:extLst>
          </p:cNvPr>
          <p:cNvPicPr>
            <a:picLocks noChangeAspect="1"/>
          </p:cNvPicPr>
          <p:nvPr/>
        </p:nvPicPr>
        <p:blipFill>
          <a:blip r:embed="rId3"/>
          <a:stretch>
            <a:fillRect/>
          </a:stretch>
        </p:blipFill>
        <p:spPr>
          <a:xfrm>
            <a:off x="4968433" y="1350336"/>
            <a:ext cx="1876425" cy="1000125"/>
          </a:xfrm>
          <a:prstGeom prst="rect">
            <a:avLst/>
          </a:prstGeom>
        </p:spPr>
      </p:pic>
      <p:pic>
        <p:nvPicPr>
          <p:cNvPr id="6" name="Picture 5">
            <a:extLst>
              <a:ext uri="{FF2B5EF4-FFF2-40B4-BE49-F238E27FC236}">
                <a16:creationId xmlns:a16="http://schemas.microsoft.com/office/drawing/2014/main" id="{D96E7827-B511-742B-6370-5658AC75ABA8}"/>
              </a:ext>
            </a:extLst>
          </p:cNvPr>
          <p:cNvPicPr>
            <a:picLocks noChangeAspect="1"/>
          </p:cNvPicPr>
          <p:nvPr/>
        </p:nvPicPr>
        <p:blipFill>
          <a:blip r:embed="rId4"/>
          <a:stretch>
            <a:fillRect/>
          </a:stretch>
        </p:blipFill>
        <p:spPr>
          <a:xfrm>
            <a:off x="1030822" y="3542354"/>
            <a:ext cx="9538613" cy="2553645"/>
          </a:xfrm>
          <a:prstGeom prst="rect">
            <a:avLst/>
          </a:prstGeom>
        </p:spPr>
      </p:pic>
    </p:spTree>
    <p:extLst>
      <p:ext uri="{BB962C8B-B14F-4D97-AF65-F5344CB8AC3E}">
        <p14:creationId xmlns:p14="http://schemas.microsoft.com/office/powerpoint/2010/main" val="1069048876"/>
      </p:ext>
    </p:extLst>
  </p:cSld>
  <p:clrMapOvr>
    <a:masterClrMapping/>
  </p:clrMapOvr>
  <mc:AlternateContent xmlns:mc="http://schemas.openxmlformats.org/markup-compatibility/2006" xmlns:p14="http://schemas.microsoft.com/office/powerpoint/2010/main">
    <mc:Choice Requires="p14">
      <p:transition spd="slow" p14:dur="2000" advTm="65000"/>
    </mc:Choice>
    <mc:Fallback xmlns="">
      <p:transition spd="slow" advTm="65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1">
            <a:extLst>
              <a:ext uri="{FF2B5EF4-FFF2-40B4-BE49-F238E27FC236}">
                <a16:creationId xmlns:a16="http://schemas.microsoft.com/office/drawing/2014/main" id="{AF8D70B9-728F-BCCB-9C16-B91A7830F1E6}"/>
              </a:ext>
            </a:extLst>
          </p:cNvPr>
          <p:cNvSpPr>
            <a:spLocks noGrp="1"/>
          </p:cNvSpPr>
          <p:nvPr>
            <p:ph idx="1"/>
          </p:nvPr>
        </p:nvSpPr>
        <p:spPr/>
        <p:txBody>
          <a:bodyPr/>
          <a:lstStyle/>
          <a:p>
            <a:pPr>
              <a:buFont typeface="Wingdings" panose="05000000000000000000" pitchFamily="2" charset="2"/>
              <a:buChar char="§"/>
            </a:pPr>
            <a:r>
              <a:rPr lang="en-US" sz="2400" dirty="0">
                <a:latin typeface="Calibri "/>
                <a:cs typeface="Poppins" panose="00000500000000000000" pitchFamily="2" charset="0"/>
              </a:rPr>
              <a:t>One optional feature is to adjust the impact factors if the population who takes </a:t>
            </a:r>
            <a:r>
              <a:rPr lang="en-US" sz="2400" dirty="0" err="1">
                <a:latin typeface="Calibri "/>
                <a:cs typeface="Poppins" panose="00000500000000000000" pitchFamily="2" charset="0"/>
              </a:rPr>
              <a:t>PrEP</a:t>
            </a:r>
            <a:r>
              <a:rPr lang="en-US" sz="2400" dirty="0">
                <a:latin typeface="Calibri "/>
                <a:cs typeface="Poppins" panose="00000500000000000000" pitchFamily="2" charset="0"/>
              </a:rPr>
              <a:t> in your program have a higher likelihood of exposure to HIV than that specific population nationally</a:t>
            </a:r>
          </a:p>
          <a:p>
            <a:pPr>
              <a:buFont typeface="Wingdings" panose="05000000000000000000" pitchFamily="2" charset="2"/>
              <a:buChar char="§"/>
            </a:pPr>
            <a:endParaRPr lang="en-US" sz="1000" dirty="0">
              <a:latin typeface="Calibri "/>
              <a:cs typeface="Poppins" panose="00000500000000000000" pitchFamily="2" charset="0"/>
            </a:endParaRPr>
          </a:p>
          <a:p>
            <a:pPr>
              <a:buFont typeface="Wingdings" panose="05000000000000000000" pitchFamily="2" charset="2"/>
              <a:buChar char="§"/>
            </a:pPr>
            <a:r>
              <a:rPr lang="en-US" sz="2400" dirty="0">
                <a:latin typeface="Calibri "/>
                <a:cs typeface="Poppins" panose="00000500000000000000" pitchFamily="2" charset="0"/>
              </a:rPr>
              <a:t>Example – AGYW program that provides </a:t>
            </a:r>
            <a:r>
              <a:rPr lang="en-US" sz="2400" dirty="0" err="1">
                <a:latin typeface="Calibri "/>
                <a:cs typeface="Poppins" panose="00000500000000000000" pitchFamily="2" charset="0"/>
              </a:rPr>
              <a:t>PrEP</a:t>
            </a:r>
            <a:r>
              <a:rPr lang="en-US" sz="2400" dirty="0">
                <a:latin typeface="Calibri "/>
                <a:cs typeface="Poppins" panose="00000500000000000000" pitchFamily="2" charset="0"/>
              </a:rPr>
              <a:t> to AGYW in specific districts where AGYW have higher incidence than the national AGYW population</a:t>
            </a:r>
          </a:p>
          <a:p>
            <a:pPr lvl="1">
              <a:buFont typeface="Wingdings" panose="05000000000000000000" pitchFamily="2" charset="2"/>
              <a:buChar char="§"/>
            </a:pPr>
            <a:r>
              <a:rPr lang="en-US" sz="2000" dirty="0">
                <a:latin typeface="Calibri "/>
                <a:cs typeface="Poppins" panose="00000500000000000000" pitchFamily="2" charset="0"/>
              </a:rPr>
              <a:t>The HIV incidence in the national AGYW population is 1%</a:t>
            </a:r>
          </a:p>
          <a:p>
            <a:pPr lvl="1">
              <a:buFont typeface="Wingdings" panose="05000000000000000000" pitchFamily="2" charset="2"/>
              <a:buChar char="§"/>
            </a:pPr>
            <a:r>
              <a:rPr lang="en-US" sz="2000" dirty="0">
                <a:latin typeface="Calibri "/>
                <a:cs typeface="Poppins" panose="00000500000000000000" pitchFamily="2" charset="0"/>
              </a:rPr>
              <a:t>The HIV incidence for AGYW in the prioritized districts is 2%</a:t>
            </a:r>
          </a:p>
          <a:p>
            <a:pPr lvl="1">
              <a:buFont typeface="Wingdings" panose="05000000000000000000" pitchFamily="2" charset="2"/>
              <a:buChar char="§"/>
            </a:pPr>
            <a:r>
              <a:rPr lang="en-US" sz="2000" dirty="0">
                <a:latin typeface="Calibri "/>
                <a:cs typeface="Poppins" panose="00000500000000000000" pitchFamily="2" charset="0"/>
              </a:rPr>
              <a:t>The relative risk for AGYW in the prioritized districts is 2/1 = 2</a:t>
            </a:r>
          </a:p>
          <a:p>
            <a:pPr lvl="1">
              <a:buFont typeface="Wingdings" panose="05000000000000000000" pitchFamily="2" charset="2"/>
              <a:buChar char="§"/>
            </a:pPr>
            <a:r>
              <a:rPr lang="en-US" sz="2000" dirty="0">
                <a:latin typeface="Calibri "/>
                <a:cs typeface="Poppins" panose="00000500000000000000" pitchFamily="2" charset="0"/>
              </a:rPr>
              <a:t>Note that if you have multiple methods, you need to enter your adjustment factors for each method</a:t>
            </a:r>
          </a:p>
          <a:p>
            <a:pPr marL="457200" lvl="1" indent="0">
              <a:buNone/>
            </a:pPr>
            <a:r>
              <a:rPr lang="en-US" sz="2000" dirty="0">
                <a:latin typeface="Calibri "/>
                <a:cs typeface="Poppins" panose="00000500000000000000" pitchFamily="2" charset="0"/>
              </a:rPr>
              <a:t> </a:t>
            </a:r>
          </a:p>
          <a:p>
            <a:pPr lvl="1">
              <a:buFont typeface="Wingdings" panose="05000000000000000000" pitchFamily="2" charset="2"/>
              <a:buChar char="§"/>
            </a:pPr>
            <a:endParaRPr lang="en-US" sz="2000" dirty="0">
              <a:latin typeface="Calibri "/>
              <a:cs typeface="Poppins" panose="00000500000000000000" pitchFamily="2" charset="0"/>
            </a:endParaRPr>
          </a:p>
          <a:p>
            <a:pPr marL="0" indent="0">
              <a:buNone/>
            </a:pPr>
            <a:endParaRPr lang="en-US" sz="600" dirty="0">
              <a:latin typeface="Calibri "/>
              <a:cs typeface="Poppins" panose="00000500000000000000" pitchFamily="2" charset="0"/>
            </a:endParaRPr>
          </a:p>
          <a:p>
            <a:pPr marL="0" indent="0">
              <a:buNone/>
            </a:pPr>
            <a:endParaRPr lang="en-US" dirty="0"/>
          </a:p>
        </p:txBody>
      </p:sp>
      <p:sp>
        <p:nvSpPr>
          <p:cNvPr id="6" name="Title 5">
            <a:extLst>
              <a:ext uri="{FF2B5EF4-FFF2-40B4-BE49-F238E27FC236}">
                <a16:creationId xmlns:a16="http://schemas.microsoft.com/office/drawing/2014/main" id="{6C0750A9-8A1A-6F46-A9E7-3B8733575B0B}"/>
              </a:ext>
            </a:extLst>
          </p:cNvPr>
          <p:cNvSpPr>
            <a:spLocks noGrp="1"/>
          </p:cNvSpPr>
          <p:nvPr>
            <p:ph type="title"/>
          </p:nvPr>
        </p:nvSpPr>
        <p:spPr/>
        <p:txBody>
          <a:bodyPr/>
          <a:lstStyle/>
          <a:p>
            <a:r>
              <a:rPr lang="en-US" dirty="0"/>
              <a:t>Adjusting impact factors</a:t>
            </a:r>
          </a:p>
        </p:txBody>
      </p:sp>
      <p:pic>
        <p:nvPicPr>
          <p:cNvPr id="3" name="Picture 2">
            <a:extLst>
              <a:ext uri="{FF2B5EF4-FFF2-40B4-BE49-F238E27FC236}">
                <a16:creationId xmlns:a16="http://schemas.microsoft.com/office/drawing/2014/main" id="{27C3446B-540F-5CBF-0E8A-BC0ED0C8F96F}"/>
              </a:ext>
            </a:extLst>
          </p:cNvPr>
          <p:cNvPicPr>
            <a:picLocks noChangeAspect="1"/>
          </p:cNvPicPr>
          <p:nvPr/>
        </p:nvPicPr>
        <p:blipFill>
          <a:blip r:embed="rId3"/>
          <a:stretch>
            <a:fillRect/>
          </a:stretch>
        </p:blipFill>
        <p:spPr>
          <a:xfrm>
            <a:off x="349284" y="5084632"/>
            <a:ext cx="10436155" cy="1582412"/>
          </a:xfrm>
          <a:prstGeom prst="rect">
            <a:avLst/>
          </a:prstGeom>
        </p:spPr>
      </p:pic>
    </p:spTree>
    <p:extLst>
      <p:ext uri="{BB962C8B-B14F-4D97-AF65-F5344CB8AC3E}">
        <p14:creationId xmlns:p14="http://schemas.microsoft.com/office/powerpoint/2010/main" val="2950523889"/>
      </p:ext>
    </p:extLst>
  </p:cSld>
  <p:clrMapOvr>
    <a:masterClrMapping/>
  </p:clrMapOvr>
  <mc:AlternateContent xmlns:mc="http://schemas.openxmlformats.org/markup-compatibility/2006" xmlns:p14="http://schemas.microsoft.com/office/powerpoint/2010/main">
    <mc:Choice Requires="p14">
      <p:transition spd="slow" p14:dur="2000" advTm="64000"/>
    </mc:Choice>
    <mc:Fallback xmlns="">
      <p:transition spd="slow" advTm="64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1">
            <a:extLst>
              <a:ext uri="{FF2B5EF4-FFF2-40B4-BE49-F238E27FC236}">
                <a16:creationId xmlns:a16="http://schemas.microsoft.com/office/drawing/2014/main" id="{F86CCB99-0459-C76E-B3FC-63BD81459195}"/>
              </a:ext>
            </a:extLst>
          </p:cNvPr>
          <p:cNvSpPr>
            <a:spLocks noGrp="1"/>
          </p:cNvSpPr>
          <p:nvPr>
            <p:ph idx="1"/>
          </p:nvPr>
        </p:nvSpPr>
        <p:spPr/>
        <p:txBody>
          <a:bodyPr/>
          <a:lstStyle/>
          <a:p>
            <a:pPr>
              <a:buFont typeface="Wingdings" panose="05000000000000000000" pitchFamily="2" charset="2"/>
              <a:buChar char="§"/>
            </a:pPr>
            <a:r>
              <a:rPr lang="en-US" sz="2400" dirty="0">
                <a:latin typeface="Calibri "/>
                <a:cs typeface="Poppins" panose="00000500000000000000" pitchFamily="2" charset="0"/>
              </a:rPr>
              <a:t>Impact is used to calculate the total infections averted and the cost per infection averted of the targets in the </a:t>
            </a:r>
            <a:r>
              <a:rPr lang="en-US" sz="2400" b="1" dirty="0">
                <a:latin typeface="Calibri "/>
                <a:cs typeface="Poppins" panose="00000500000000000000" pitchFamily="2" charset="0"/>
              </a:rPr>
              <a:t>Results Dashboard</a:t>
            </a:r>
          </a:p>
          <a:p>
            <a:pPr marL="0" indent="0">
              <a:buNone/>
            </a:pPr>
            <a:endParaRPr lang="en-US" sz="1000" dirty="0">
              <a:latin typeface="Calibri "/>
              <a:cs typeface="Poppins" panose="00000500000000000000" pitchFamily="2" charset="0"/>
            </a:endParaRPr>
          </a:p>
          <a:p>
            <a:pPr>
              <a:buFont typeface="Wingdings" panose="05000000000000000000" pitchFamily="2" charset="2"/>
              <a:buChar char="§"/>
            </a:pPr>
            <a:endParaRPr lang="en-US" sz="1000" dirty="0">
              <a:latin typeface="Calibri "/>
              <a:cs typeface="Poppins" panose="00000500000000000000" pitchFamily="2" charset="0"/>
            </a:endParaRPr>
          </a:p>
          <a:p>
            <a:pPr>
              <a:buFont typeface="Wingdings" panose="05000000000000000000" pitchFamily="2" charset="2"/>
              <a:buChar char="§"/>
            </a:pPr>
            <a:endParaRPr lang="en-US" sz="500" dirty="0">
              <a:latin typeface="Calibri "/>
              <a:cs typeface="Poppins" panose="00000500000000000000" pitchFamily="2" charset="0"/>
            </a:endParaRPr>
          </a:p>
          <a:p>
            <a:pPr marL="0" indent="0">
              <a:buNone/>
            </a:pPr>
            <a:endParaRPr lang="en-US" sz="600" dirty="0">
              <a:latin typeface="Calibri "/>
              <a:cs typeface="Poppins" panose="00000500000000000000" pitchFamily="2" charset="0"/>
            </a:endParaRPr>
          </a:p>
          <a:p>
            <a:pPr marL="0" indent="0">
              <a:buNone/>
            </a:pPr>
            <a:endParaRPr lang="en-US" dirty="0"/>
          </a:p>
        </p:txBody>
      </p:sp>
      <p:sp>
        <p:nvSpPr>
          <p:cNvPr id="4" name="Title 3">
            <a:extLst>
              <a:ext uri="{FF2B5EF4-FFF2-40B4-BE49-F238E27FC236}">
                <a16:creationId xmlns:a16="http://schemas.microsoft.com/office/drawing/2014/main" id="{416E3F35-A342-D446-BC79-E39D6F08A93F}"/>
              </a:ext>
            </a:extLst>
          </p:cNvPr>
          <p:cNvSpPr>
            <a:spLocks noGrp="1"/>
          </p:cNvSpPr>
          <p:nvPr>
            <p:ph type="title"/>
          </p:nvPr>
        </p:nvSpPr>
        <p:spPr/>
        <p:txBody>
          <a:bodyPr/>
          <a:lstStyle/>
          <a:p>
            <a:r>
              <a:rPr lang="en-US" dirty="0"/>
              <a:t>Outputs will appear on Results Dashboard after targets are set</a:t>
            </a:r>
          </a:p>
        </p:txBody>
      </p:sp>
      <p:pic>
        <p:nvPicPr>
          <p:cNvPr id="3" name="Picture 2">
            <a:extLst>
              <a:ext uri="{FF2B5EF4-FFF2-40B4-BE49-F238E27FC236}">
                <a16:creationId xmlns:a16="http://schemas.microsoft.com/office/drawing/2014/main" id="{D708FBC5-678D-1CB0-6C15-AB850B6DB81F}"/>
              </a:ext>
            </a:extLst>
          </p:cNvPr>
          <p:cNvPicPr>
            <a:picLocks noChangeAspect="1"/>
          </p:cNvPicPr>
          <p:nvPr/>
        </p:nvPicPr>
        <p:blipFill>
          <a:blip r:embed="rId3"/>
          <a:stretch>
            <a:fillRect/>
          </a:stretch>
        </p:blipFill>
        <p:spPr>
          <a:xfrm>
            <a:off x="1" y="3795736"/>
            <a:ext cx="11222182" cy="1477405"/>
          </a:xfrm>
          <a:prstGeom prst="rect">
            <a:avLst/>
          </a:prstGeom>
        </p:spPr>
      </p:pic>
      <p:sp>
        <p:nvSpPr>
          <p:cNvPr id="7" name="Rectangle: Rounded Corners 6">
            <a:extLst>
              <a:ext uri="{FF2B5EF4-FFF2-40B4-BE49-F238E27FC236}">
                <a16:creationId xmlns:a16="http://schemas.microsoft.com/office/drawing/2014/main" id="{F5F00739-20CF-B6C9-A583-706EEB5CDA08}"/>
              </a:ext>
            </a:extLst>
          </p:cNvPr>
          <p:cNvSpPr/>
          <p:nvPr/>
        </p:nvSpPr>
        <p:spPr>
          <a:xfrm>
            <a:off x="8382321" y="3795736"/>
            <a:ext cx="2839862" cy="1587790"/>
          </a:xfrm>
          <a:prstGeom prst="roundRect">
            <a:avLst/>
          </a:prstGeom>
          <a:noFill/>
          <a:ln w="857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08796202"/>
      </p:ext>
    </p:extLst>
  </p:cSld>
  <p:clrMapOvr>
    <a:masterClrMapping/>
  </p:clrMapOvr>
  <mc:AlternateContent xmlns:mc="http://schemas.openxmlformats.org/markup-compatibility/2006" xmlns:p14="http://schemas.microsoft.com/office/powerpoint/2010/main">
    <mc:Choice Requires="p14">
      <p:transition spd="slow" p14:dur="2000" advTm="24000"/>
    </mc:Choice>
    <mc:Fallback xmlns="">
      <p:transition spd="slow" advTm="24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1EE8D03-AEEA-350E-2D59-8CB3FE624B94}"/>
              </a:ext>
            </a:extLst>
          </p:cNvPr>
          <p:cNvSpPr>
            <a:spLocks noGrp="1"/>
          </p:cNvSpPr>
          <p:nvPr>
            <p:ph idx="1"/>
          </p:nvPr>
        </p:nvSpPr>
        <p:spPr/>
        <p:txBody>
          <a:bodyPr/>
          <a:lstStyle/>
          <a:p>
            <a:pPr marL="0" indent="0">
              <a:buNone/>
            </a:pPr>
            <a:r>
              <a:rPr lang="en-US" dirty="0"/>
              <a:t>For more information </a:t>
            </a:r>
            <a:r>
              <a:rPr lang="en-US"/>
              <a:t>on impact and </a:t>
            </a:r>
            <a:r>
              <a:rPr lang="en-US" dirty="0"/>
              <a:t>other functions within </a:t>
            </a:r>
            <a:r>
              <a:rPr lang="en-US" dirty="0" err="1"/>
              <a:t>PrEP</a:t>
            </a:r>
            <a:r>
              <a:rPr lang="en-US" dirty="0"/>
              <a:t>-it, join the </a:t>
            </a:r>
            <a:r>
              <a:rPr lang="en-US" b="1" dirty="0" err="1">
                <a:solidFill>
                  <a:schemeClr val="accent2"/>
                </a:solidFill>
              </a:rPr>
              <a:t>PrEP</a:t>
            </a:r>
            <a:r>
              <a:rPr lang="en-US" b="1" dirty="0">
                <a:solidFill>
                  <a:schemeClr val="accent2"/>
                </a:solidFill>
              </a:rPr>
              <a:t>-it Community of Practice </a:t>
            </a:r>
            <a:r>
              <a:rPr lang="en-US" dirty="0"/>
              <a:t>at:</a:t>
            </a:r>
          </a:p>
          <a:p>
            <a:pPr marL="0" indent="0">
              <a:buNone/>
            </a:pPr>
            <a:endParaRPr lang="en-US" sz="1000" dirty="0"/>
          </a:p>
          <a:p>
            <a:pPr marL="0" indent="0" algn="ctr">
              <a:buNone/>
            </a:pPr>
            <a:r>
              <a:rPr lang="en-US" sz="3000" dirty="0">
                <a:solidFill>
                  <a:schemeClr val="accent2"/>
                </a:solidFill>
                <a:latin typeface="Calibri "/>
                <a:cs typeface="Poppins" panose="00000500000000000000" pitchFamily="2" charset="0"/>
                <a:hlinkClick r:id="rId3"/>
              </a:rPr>
              <a:t>https://prep-it-community-of-practice.mn.co/</a:t>
            </a:r>
            <a:endParaRPr lang="en-US" sz="3000" dirty="0">
              <a:solidFill>
                <a:schemeClr val="accent2"/>
              </a:solidFill>
              <a:latin typeface="Calibri "/>
              <a:cs typeface="Poppins" panose="00000500000000000000" pitchFamily="2" charset="0"/>
            </a:endParaRPr>
          </a:p>
          <a:p>
            <a:pPr marL="0" indent="0" algn="ctr">
              <a:buNone/>
            </a:pPr>
            <a:endParaRPr lang="en-US" sz="1000" dirty="0">
              <a:solidFill>
                <a:schemeClr val="accent2"/>
              </a:solidFill>
              <a:latin typeface="Calibri "/>
              <a:cs typeface="Poppins" panose="00000500000000000000" pitchFamily="2" charset="0"/>
            </a:endParaRPr>
          </a:p>
          <a:p>
            <a:pPr marL="0" indent="0">
              <a:buNone/>
            </a:pPr>
            <a:r>
              <a:rPr lang="en-US" dirty="0">
                <a:solidFill>
                  <a:schemeClr val="tx2"/>
                </a:solidFill>
                <a:latin typeface="Calibri "/>
                <a:cs typeface="Poppins" panose="00000500000000000000" pitchFamily="2" charset="0"/>
              </a:rPr>
              <a:t>Enter questions with a hashtag </a:t>
            </a:r>
            <a:r>
              <a:rPr lang="en-US" i="1" dirty="0">
                <a:solidFill>
                  <a:schemeClr val="accent2"/>
                </a:solidFill>
                <a:latin typeface="Calibri "/>
                <a:cs typeface="Poppins" panose="00000500000000000000" pitchFamily="2" charset="0"/>
              </a:rPr>
              <a:t>#impact </a:t>
            </a:r>
            <a:r>
              <a:rPr lang="en-US" dirty="0">
                <a:solidFill>
                  <a:schemeClr val="tx2"/>
                </a:solidFill>
                <a:latin typeface="Calibri "/>
                <a:cs typeface="Poppins" panose="00000500000000000000" pitchFamily="2" charset="0"/>
              </a:rPr>
              <a:t>for questions specific to the impact module</a:t>
            </a:r>
          </a:p>
          <a:p>
            <a:pPr marL="0" indent="0">
              <a:buNone/>
            </a:pPr>
            <a:endParaRPr lang="en-US" dirty="0">
              <a:solidFill>
                <a:schemeClr val="tx2"/>
              </a:solidFill>
              <a:latin typeface="Calibri "/>
              <a:cs typeface="Poppins" panose="00000500000000000000" pitchFamily="2" charset="0"/>
            </a:endParaRPr>
          </a:p>
          <a:p>
            <a:pPr marL="0" indent="0">
              <a:buNone/>
            </a:pPr>
            <a:endParaRPr lang="en-US" sz="600" dirty="0">
              <a:latin typeface="Calibri "/>
              <a:cs typeface="Poppins" panose="00000500000000000000" pitchFamily="2" charset="0"/>
            </a:endParaRPr>
          </a:p>
          <a:p>
            <a:pPr marL="0" indent="0">
              <a:buNone/>
            </a:pPr>
            <a:endParaRPr lang="en-US" dirty="0"/>
          </a:p>
        </p:txBody>
      </p:sp>
      <p:sp>
        <p:nvSpPr>
          <p:cNvPr id="4" name="Title 3">
            <a:extLst>
              <a:ext uri="{FF2B5EF4-FFF2-40B4-BE49-F238E27FC236}">
                <a16:creationId xmlns:a16="http://schemas.microsoft.com/office/drawing/2014/main" id="{416E3F35-A342-D446-BC79-E39D6F08A93F}"/>
              </a:ext>
            </a:extLst>
          </p:cNvPr>
          <p:cNvSpPr>
            <a:spLocks noGrp="1"/>
          </p:cNvSpPr>
          <p:nvPr>
            <p:ph type="title"/>
          </p:nvPr>
        </p:nvSpPr>
        <p:spPr/>
        <p:txBody>
          <a:bodyPr/>
          <a:lstStyle/>
          <a:p>
            <a:r>
              <a:rPr lang="en-US" dirty="0"/>
              <a:t>Questions?</a:t>
            </a:r>
          </a:p>
        </p:txBody>
      </p:sp>
      <p:pic>
        <p:nvPicPr>
          <p:cNvPr id="6" name="Picture 5">
            <a:extLst>
              <a:ext uri="{FF2B5EF4-FFF2-40B4-BE49-F238E27FC236}">
                <a16:creationId xmlns:a16="http://schemas.microsoft.com/office/drawing/2014/main" id="{02FA635C-11E2-CE9A-BD3B-738F3A2FACA3}"/>
              </a:ext>
            </a:extLst>
          </p:cNvPr>
          <p:cNvPicPr>
            <a:picLocks noChangeAspect="1"/>
          </p:cNvPicPr>
          <p:nvPr/>
        </p:nvPicPr>
        <p:blipFill>
          <a:blip r:embed="rId4"/>
          <a:stretch>
            <a:fillRect/>
          </a:stretch>
        </p:blipFill>
        <p:spPr>
          <a:xfrm>
            <a:off x="1457326" y="4304522"/>
            <a:ext cx="8705849" cy="2362522"/>
          </a:xfrm>
          <a:prstGeom prst="rect">
            <a:avLst/>
          </a:prstGeom>
        </p:spPr>
      </p:pic>
    </p:spTree>
    <p:extLst>
      <p:ext uri="{BB962C8B-B14F-4D97-AF65-F5344CB8AC3E}">
        <p14:creationId xmlns:p14="http://schemas.microsoft.com/office/powerpoint/2010/main" val="3450386127"/>
      </p:ext>
    </p:extLst>
  </p:cSld>
  <p:clrMapOvr>
    <a:masterClrMapping/>
  </p:clrMapOvr>
  <mc:AlternateContent xmlns:mc="http://schemas.openxmlformats.org/markup-compatibility/2006" xmlns:p14="http://schemas.microsoft.com/office/powerpoint/2010/main">
    <mc:Choice Requires="p14">
      <p:transition spd="slow" p14:dur="2000" advTm="14794"/>
    </mc:Choice>
    <mc:Fallback xmlns="">
      <p:transition spd="slow" advTm="14794"/>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A672976-BA0D-D46A-6939-BD9F31C26CB0}"/>
              </a:ext>
            </a:extLst>
          </p:cNvPr>
          <p:cNvSpPr>
            <a:spLocks noGrp="1"/>
          </p:cNvSpPr>
          <p:nvPr>
            <p:ph type="body" sz="quarter" idx="10"/>
          </p:nvPr>
        </p:nvSpPr>
        <p:spPr>
          <a:xfrm>
            <a:off x="715518" y="1079343"/>
            <a:ext cx="5886450" cy="1067741"/>
          </a:xfrm>
        </p:spPr>
        <p:txBody>
          <a:bodyPr/>
          <a:lstStyle/>
          <a:p>
            <a:r>
              <a:rPr kumimoji="0" lang="en-US" sz="1700" b="0" i="0" u="none" strike="noStrike" kern="1200" cap="none" spc="0" normalizeH="0" baseline="0" noProof="0" dirty="0">
                <a:ln>
                  <a:noFill/>
                </a:ln>
                <a:solidFill>
                  <a:srgbClr val="635F59"/>
                </a:solidFill>
                <a:effectLst/>
                <a:uLnTx/>
                <a:uFillTx/>
                <a:latin typeface="Calibri" panose="020F0502020204030204"/>
                <a:ea typeface="+mn-ea"/>
                <a:cs typeface="+mn-cs"/>
              </a:rPr>
              <a:t>These slides were prepared by Nicole Bellows and Katharine Kripke of Avenir Health.</a:t>
            </a:r>
          </a:p>
          <a:p>
            <a:endParaRPr lang="en-US" dirty="0"/>
          </a:p>
        </p:txBody>
      </p:sp>
    </p:spTree>
    <p:extLst>
      <p:ext uri="{BB962C8B-B14F-4D97-AF65-F5344CB8AC3E}">
        <p14:creationId xmlns:p14="http://schemas.microsoft.com/office/powerpoint/2010/main" val="2962929845"/>
      </p:ext>
    </p:extLst>
  </p:cSld>
  <p:clrMapOvr>
    <a:masterClrMapping/>
  </p:clrMapOvr>
  <mc:AlternateContent xmlns:mc="http://schemas.openxmlformats.org/markup-compatibility/2006" xmlns:p14="http://schemas.microsoft.com/office/powerpoint/2010/main">
    <mc:Choice Requires="p14">
      <p:transition spd="slow" p14:dur="2000" advTm="5240"/>
    </mc:Choice>
    <mc:Fallback xmlns="">
      <p:transition spd="slow" advTm="5240"/>
    </mc:Fallback>
  </mc:AlternateContent>
</p:sld>
</file>

<file path=ppt/theme/theme1.xml><?xml version="1.0" encoding="utf-8"?>
<a:theme xmlns:a="http://schemas.openxmlformats.org/drawingml/2006/main" name="MosaicColorThemeADJ">
  <a:themeElements>
    <a:clrScheme name="MOSAIC Template Colors">
      <a:dk1>
        <a:srgbClr val="625E58"/>
      </a:dk1>
      <a:lt1>
        <a:srgbClr val="FFFFFF"/>
      </a:lt1>
      <a:dk2>
        <a:srgbClr val="625E58"/>
      </a:dk2>
      <a:lt2>
        <a:srgbClr val="E7E6E6"/>
      </a:lt2>
      <a:accent1>
        <a:srgbClr val="29676B"/>
      </a:accent1>
      <a:accent2>
        <a:srgbClr val="AF3158"/>
      </a:accent2>
      <a:accent3>
        <a:srgbClr val="DE9F3B"/>
      </a:accent3>
      <a:accent4>
        <a:srgbClr val="645F59"/>
      </a:accent4>
      <a:accent5>
        <a:srgbClr val="50A849"/>
      </a:accent5>
      <a:accent6>
        <a:srgbClr val="919191"/>
      </a:accent6>
      <a:hlink>
        <a:srgbClr val="057AB2"/>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4" id="{E44E04ED-FB5F-435A-9522-2ADC80DFB895}" vid="{FCBD714F-4460-46DD-AEAF-4BF9CF183CC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d35616bd-f3ab-4ee4-8f55-73cb5167d911" xsi:nil="true"/>
    <lcf76f155ced4ddcb4097134ff3c332f xmlns="1865d82a-bf83-4eaa-817a-e97c662b7d46">
      <Terms xmlns="http://schemas.microsoft.com/office/infopath/2007/PartnerControls"/>
    </lcf76f155ced4ddcb4097134ff3c332f>
    <NotesonUse xmlns="1865d82a-bf83-4eaa-817a-e97c662b7d46" xsi:nil="true"/>
    <Open_x0020_with_x0020_Seclore xmlns="1865d82a-bf83-4eaa-817a-e97c662b7d46"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A8F0ACE12F80A4794329C3456661B9E" ma:contentTypeVersion="22" ma:contentTypeDescription="Create a new document." ma:contentTypeScope="" ma:versionID="94afe1f3169ec5f8dfcc67b179ec9c78">
  <xsd:schema xmlns:xsd="http://www.w3.org/2001/XMLSchema" xmlns:xs="http://www.w3.org/2001/XMLSchema" xmlns:p="http://schemas.microsoft.com/office/2006/metadata/properties" xmlns:ns2="1865d82a-bf83-4eaa-817a-e97c662b7d46" xmlns:ns3="d35616bd-f3ab-4ee4-8f55-73cb5167d911" targetNamespace="http://schemas.microsoft.com/office/2006/metadata/properties" ma:root="true" ma:fieldsID="74b77f497480b4256a0773170f83c1b9" ns2:_="" ns3:_="">
    <xsd:import namespace="1865d82a-bf83-4eaa-817a-e97c662b7d46"/>
    <xsd:import namespace="d35616bd-f3ab-4ee4-8f55-73cb5167d91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LengthInSeconds"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3:TaxCatchAll" minOccurs="0"/>
                <xsd:element ref="ns2:MediaServiceObjectDetectorVersions" minOccurs="0"/>
                <xsd:element ref="ns2:MediaServiceSearchProperties" minOccurs="0"/>
                <xsd:element ref="ns2:NotesonUse" minOccurs="0"/>
                <xsd:element ref="ns2:Open_x0020_with_x0020_Seclor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865d82a-bf83-4eaa-817a-e97c662b7d4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NotesonUse" ma:index="26" nillable="true" ma:displayName="Notes on Use" ma:format="Dropdown" ma:internalName="NotesonUse">
      <xsd:simpleType>
        <xsd:restriction base="dms:Note">
          <xsd:maxLength value="255"/>
        </xsd:restriction>
      </xsd:simpleType>
    </xsd:element>
    <xsd:element name="Open_x0020_with_x0020_Seclore" ma:index="27" nillable="true" ma:displayName="Open with Seclore" ma:hidden="true" ma:internalName="Open_x0020_with_x0020_Seclor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35616bd-f3ab-4ee4-8f55-73cb5167d91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744e5cab-ca8b-48ba-a99c-e62ef9b13973}" ma:internalName="TaxCatchAll" ma:showField="CatchAllData" ma:web="d35616bd-f3ab-4ee4-8f55-73cb5167d91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3479079-273F-4AE9-85C4-98276B00939E}">
  <ds:schemaRefs>
    <ds:schemaRef ds:uri="http://schemas.microsoft.com/sharepoint/v3/contenttype/forms"/>
  </ds:schemaRefs>
</ds:datastoreItem>
</file>

<file path=customXml/itemProps2.xml><?xml version="1.0" encoding="utf-8"?>
<ds:datastoreItem xmlns:ds="http://schemas.openxmlformats.org/officeDocument/2006/customXml" ds:itemID="{E36EBD7C-FDA1-47A0-8E65-4816BEEBFFC4}">
  <ds:schemaRefs>
    <ds:schemaRef ds:uri="http://schemas.microsoft.com/office/2006/metadata/properties"/>
    <ds:schemaRef ds:uri="1865d82a-bf83-4eaa-817a-e97c662b7d46"/>
    <ds:schemaRef ds:uri="d35616bd-f3ab-4ee4-8f55-73cb5167d911"/>
    <ds:schemaRef ds:uri="http://schemas.microsoft.com/office/2006/documentManagement/types"/>
    <ds:schemaRef ds:uri="http://schemas.microsoft.com/office/infopath/2007/PartnerControls"/>
    <ds:schemaRef ds:uri="http://purl.org/dc/elements/1.1/"/>
    <ds:schemaRef ds:uri="http://purl.org/dc/term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72EE75A1-946A-46E5-AD49-50206D5917A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865d82a-bf83-4eaa-817a-e97c662b7d46"/>
    <ds:schemaRef ds:uri="d35616bd-f3ab-4ee4-8f55-73cb5167d91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MOSAIC_PPT Presentation Template_FINAL_Dec2022</Template>
  <TotalTime>779</TotalTime>
  <Words>1060</Words>
  <Application>Microsoft Office PowerPoint</Application>
  <PresentationFormat>Widescreen</PresentationFormat>
  <Paragraphs>99</Paragraphs>
  <Slides>8</Slides>
  <Notes>8</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8</vt:i4>
      </vt:variant>
    </vt:vector>
  </HeadingPairs>
  <TitlesOfParts>
    <vt:vector size="18" baseType="lpstr">
      <vt:lpstr>Arial</vt:lpstr>
      <vt:lpstr>Calibri</vt:lpstr>
      <vt:lpstr>Calibri </vt:lpstr>
      <vt:lpstr>Calibri Light</vt:lpstr>
      <vt:lpstr>Poppins</vt:lpstr>
      <vt:lpstr>Poppins Medium</vt:lpstr>
      <vt:lpstr>Poppins SemiBold</vt:lpstr>
      <vt:lpstr>Segoe UI</vt:lpstr>
      <vt:lpstr>Wingdings</vt:lpstr>
      <vt:lpstr>MosaicColorThemeADJ</vt:lpstr>
      <vt:lpstr>PrEP-it Instructional Presentations Module 8: Impact</vt:lpstr>
      <vt:lpstr>Instructional presentations</vt:lpstr>
      <vt:lpstr>Estimating the impact of PrEP</vt:lpstr>
      <vt:lpstr>Minimal inputs needed for impact</vt:lpstr>
      <vt:lpstr>Adjusting impact factors</vt:lpstr>
      <vt:lpstr>Outputs will appear on Results Dashboard after targets are set</vt:lpstr>
      <vt:lpstr>Questions?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PrEP-it  Commodities Forecasting</dc:title>
  <dc:creator>Nicole Bellows</dc:creator>
  <cp:lastModifiedBy>Katharine Kripke</cp:lastModifiedBy>
  <cp:revision>25</cp:revision>
  <dcterms:created xsi:type="dcterms:W3CDTF">2023-07-24T13:58:53Z</dcterms:created>
  <dcterms:modified xsi:type="dcterms:W3CDTF">2025-03-27T23:05:43Z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0x010100EA8F0ACE12F80A4794329C3456661B9E</vt:lpwstr>
  </property>
  <property fmtid="{D5CDD505-2E9C-101B-9397-08002B2CF9AE}" pid="3" name="MediaServiceImageTags">
    <vt:lpwstr/>
  </property>
</Properties>
</file>