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40"/>
  </p:notesMasterIdLst>
  <p:sldIdLst>
    <p:sldId id="256" r:id="rId5"/>
    <p:sldId id="2147375605" r:id="rId6"/>
    <p:sldId id="340" r:id="rId7"/>
    <p:sldId id="2147375610" r:id="rId8"/>
    <p:sldId id="2147375652" r:id="rId9"/>
    <p:sldId id="2147375613" r:id="rId10"/>
    <p:sldId id="341" r:id="rId11"/>
    <p:sldId id="2147375656" r:id="rId12"/>
    <p:sldId id="2147375657" r:id="rId13"/>
    <p:sldId id="2147375659" r:id="rId14"/>
    <p:sldId id="2147375658" r:id="rId15"/>
    <p:sldId id="2147375651" r:id="rId16"/>
    <p:sldId id="2147375660" r:id="rId17"/>
    <p:sldId id="2147375661" r:id="rId18"/>
    <p:sldId id="2147375662" r:id="rId19"/>
    <p:sldId id="343" r:id="rId20"/>
    <p:sldId id="342" r:id="rId21"/>
    <p:sldId id="2147375654" r:id="rId22"/>
    <p:sldId id="2147375655" r:id="rId23"/>
    <p:sldId id="2147375611" r:id="rId24"/>
    <p:sldId id="2147375612" r:id="rId25"/>
    <p:sldId id="2147375614" r:id="rId26"/>
    <p:sldId id="2147375663" r:id="rId27"/>
    <p:sldId id="2147375665" r:id="rId28"/>
    <p:sldId id="345" r:id="rId29"/>
    <p:sldId id="2147375609" r:id="rId30"/>
    <p:sldId id="2147375607" r:id="rId31"/>
    <p:sldId id="347" r:id="rId32"/>
    <p:sldId id="2147375666" r:id="rId33"/>
    <p:sldId id="2147375667" r:id="rId34"/>
    <p:sldId id="346" r:id="rId35"/>
    <p:sldId id="2147375608" r:id="rId36"/>
    <p:sldId id="2147375615" r:id="rId37"/>
    <p:sldId id="306" r:id="rId38"/>
    <p:sldId id="214684745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888E"/>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6" autoAdjust="0"/>
    <p:restoredTop sz="61922" autoAdjust="0"/>
  </p:normalViewPr>
  <p:slideViewPr>
    <p:cSldViewPr snapToGrid="0" snapToObjects="1">
      <p:cViewPr varScale="1">
        <p:scale>
          <a:sx n="65" d="100"/>
          <a:sy n="65" d="100"/>
        </p:scale>
        <p:origin x="208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Module 9 of the </a:t>
            </a:r>
            <a:r>
              <a:rPr lang="en-US" dirty="0" err="1"/>
              <a:t>PrEP</a:t>
            </a:r>
            <a:r>
              <a:rPr lang="en-US" dirty="0"/>
              <a:t>-it Instructional Presentations.</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a:t>
            </a:r>
            <a:r>
              <a:rPr lang="en-US" dirty="0" err="1"/>
              <a:t>PrEP</a:t>
            </a:r>
            <a:r>
              <a:rPr lang="en-US" dirty="0"/>
              <a:t> is for HIV-negative individuals, one must enter the HIV prevalence for each priority population.  This </a:t>
            </a:r>
            <a:r>
              <a:rPr lang="en-US" dirty="0" err="1"/>
              <a:t>wil</a:t>
            </a:r>
            <a:r>
              <a:rPr lang="en-US" dirty="0"/>
              <a:t> come from country-specific data.  Default data are available from UNAIDS and other sources.  When updated data are available, you should overwrite the defaults with the latest estimates.</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2599453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 indicated for </a:t>
            </a:r>
            <a:r>
              <a:rPr lang="en-US" dirty="0" err="1"/>
              <a:t>PrEP</a:t>
            </a:r>
            <a:r>
              <a:rPr lang="en-US" dirty="0"/>
              <a:t> means the percent of the priority population that is in need of </a:t>
            </a:r>
            <a:r>
              <a:rPr lang="en-US" dirty="0" err="1"/>
              <a:t>PrEP</a:t>
            </a:r>
            <a:r>
              <a:rPr lang="en-US" dirty="0"/>
              <a:t> based on their likelihood of exposure to HIV.  This can be challenging to assess for some populations.</a:t>
            </a:r>
          </a:p>
          <a:p>
            <a:endParaRPr lang="en-US" dirty="0"/>
          </a:p>
          <a:p>
            <a:r>
              <a:rPr lang="en-US" dirty="0"/>
              <a:t>The defaults in </a:t>
            </a:r>
            <a:r>
              <a:rPr lang="en-US" dirty="0" err="1"/>
              <a:t>PrEP</a:t>
            </a:r>
            <a:r>
              <a:rPr lang="en-US" dirty="0"/>
              <a:t>-it are based on DHS survey data on STI symptoms and condom use for adolescent girls and young women and pregnant and breastfeeding women. These numbers are offered as a guide and you may want to adjust based on your own analysis or other data criteria</a:t>
            </a:r>
          </a:p>
          <a:p>
            <a:endParaRPr lang="en-US" dirty="0"/>
          </a:p>
          <a:p>
            <a:r>
              <a:rPr lang="en-US" dirty="0"/>
              <a:t>Due to the difficulty in estimating this metric, the </a:t>
            </a:r>
            <a:r>
              <a:rPr lang="en-US" dirty="0" err="1"/>
              <a:t>PrEP</a:t>
            </a:r>
            <a:r>
              <a:rPr lang="en-US" dirty="0"/>
              <a:t>-it SHIPP version of the tool was created.  </a:t>
            </a:r>
            <a:r>
              <a:rPr lang="en-US" dirty="0" err="1"/>
              <a:t>PrEP</a:t>
            </a:r>
            <a:r>
              <a:rPr lang="en-US" dirty="0"/>
              <a:t>-it SHIPP identifies the subset of each population in need of PREP based on subnational incidence among the general population.</a:t>
            </a:r>
          </a:p>
        </p:txBody>
      </p:sp>
      <p:sp>
        <p:nvSpPr>
          <p:cNvPr id="4" name="Slide Number Placeholder 3"/>
          <p:cNvSpPr>
            <a:spLocks noGrp="1"/>
          </p:cNvSpPr>
          <p:nvPr>
            <p:ph type="sldNum" sz="quarter" idx="5"/>
          </p:nvPr>
        </p:nvSpPr>
        <p:spPr/>
        <p:txBody>
          <a:bodyPr/>
          <a:lstStyle/>
          <a:p>
            <a:fld id="{2F78AAD2-397B-456F-893A-253AADE969C9}" type="slidenum">
              <a:rPr lang="en-US" smtClean="0"/>
              <a:t>11</a:t>
            </a:fld>
            <a:endParaRPr lang="en-US"/>
          </a:p>
        </p:txBody>
      </p:sp>
    </p:spTree>
    <p:extLst>
      <p:ext uri="{BB962C8B-B14F-4D97-AF65-F5344CB8AC3E}">
        <p14:creationId xmlns:p14="http://schemas.microsoft.com/office/powerpoint/2010/main" val="1656207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some specific considerations when using </a:t>
            </a:r>
            <a:r>
              <a:rPr lang="en-US" dirty="0" err="1"/>
              <a:t>PrEP</a:t>
            </a:r>
            <a:r>
              <a:rPr lang="en-US" dirty="0"/>
              <a:t>-it for </a:t>
            </a:r>
            <a:r>
              <a:rPr lang="en-US" dirty="0" err="1"/>
              <a:t>serodifferent</a:t>
            </a:r>
            <a:r>
              <a:rPr lang="en-US" dirty="0"/>
              <a:t> couples.</a:t>
            </a:r>
          </a:p>
          <a:p>
            <a:endParaRPr lang="en-US" dirty="0"/>
          </a:p>
          <a:p>
            <a:r>
              <a:rPr lang="en-US" dirty="0"/>
              <a:t>First, </a:t>
            </a:r>
            <a:r>
              <a:rPr lang="en-US" dirty="0" err="1"/>
              <a:t>PrEP</a:t>
            </a:r>
            <a:r>
              <a:rPr lang="en-US" dirty="0"/>
              <a:t> is recommended for the HIV-negative partner in the </a:t>
            </a:r>
            <a:r>
              <a:rPr lang="en-US" dirty="0" err="1"/>
              <a:t>serodifferent</a:t>
            </a:r>
            <a:r>
              <a:rPr lang="en-US" dirty="0"/>
              <a:t> couple in which the HIV-positive partner is not yet virally suppressed.</a:t>
            </a:r>
          </a:p>
          <a:p>
            <a:endParaRPr lang="en-US" dirty="0"/>
          </a:p>
          <a:p>
            <a:r>
              <a:rPr lang="en-US" dirty="0"/>
              <a:t>The population size here is the total SDCs in the country or geographic location – not just the ones that have been identified. </a:t>
            </a:r>
          </a:p>
          <a:p>
            <a:endParaRPr lang="en-US" dirty="0"/>
          </a:p>
          <a:p>
            <a:r>
              <a:rPr lang="en-US" dirty="0"/>
              <a:t>The population size is estimated by the adult population size </a:t>
            </a:r>
            <a:r>
              <a:rPr lang="en-US" dirty="0" err="1"/>
              <a:t>multipled</a:t>
            </a:r>
            <a:r>
              <a:rPr lang="en-US" dirty="0"/>
              <a:t> by the adult HIV prevalence multiplied by the percent of adults married or in union</a:t>
            </a:r>
          </a:p>
          <a:p>
            <a:endParaRPr lang="en-US" dirty="0"/>
          </a:p>
          <a:p>
            <a:r>
              <a:rPr lang="en-US" dirty="0"/>
              <a:t>HIV prevalence is always zero for SDCs because </a:t>
            </a:r>
            <a:r>
              <a:rPr lang="en-US" dirty="0" err="1"/>
              <a:t>PrEP</a:t>
            </a:r>
            <a:r>
              <a:rPr lang="en-US" dirty="0"/>
              <a:t> is provided, by definition, to the HIV-negative partner</a:t>
            </a:r>
          </a:p>
          <a:p>
            <a:endParaRPr lang="en-US" dirty="0"/>
          </a:p>
          <a:p>
            <a:r>
              <a:rPr lang="en-US" dirty="0"/>
              <a:t>The percent indicated for </a:t>
            </a:r>
            <a:r>
              <a:rPr lang="en-US" dirty="0" err="1"/>
              <a:t>PrEP</a:t>
            </a:r>
            <a:r>
              <a:rPr lang="en-US" dirty="0"/>
              <a:t> should be the percent of HIV-positive adults who are not virally suppressed.</a:t>
            </a:r>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12</a:t>
            </a:fld>
            <a:endParaRPr lang="en-US"/>
          </a:p>
        </p:txBody>
      </p:sp>
    </p:spTree>
    <p:extLst>
      <p:ext uri="{BB962C8B-B14F-4D97-AF65-F5344CB8AC3E}">
        <p14:creationId xmlns:p14="http://schemas.microsoft.com/office/powerpoint/2010/main" val="3956528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Additionally, there are some considerations for specifying population data for key populations.</a:t>
            </a:r>
          </a:p>
          <a:p>
            <a:endParaRPr lang="en-US" dirty="0"/>
          </a:p>
          <a:p>
            <a:r>
              <a:rPr lang="en-US" dirty="0"/>
              <a:t>It can be challenging to quantify key populations and usually there are specific exercises in each country that are designed to estimate the size and HIV prevalence of each key population.</a:t>
            </a:r>
          </a:p>
          <a:p>
            <a:endParaRPr lang="en-US" dirty="0"/>
          </a:p>
          <a:p>
            <a:r>
              <a:rPr lang="en-US" dirty="0"/>
              <a:t>If a key population is clustered in specific geographic areas, you can still put 100% in the geographic area for </a:t>
            </a:r>
            <a:r>
              <a:rPr lang="en-US" dirty="0" err="1"/>
              <a:t>PrEP</a:t>
            </a:r>
            <a:r>
              <a:rPr lang="en-US" dirty="0"/>
              <a:t> and later disaggregate to the regions that </a:t>
            </a:r>
            <a:r>
              <a:rPr lang="en-US" dirty="0" err="1"/>
              <a:t>PrEP</a:t>
            </a:r>
            <a:r>
              <a:rPr lang="en-US" dirty="0"/>
              <a:t> will be provided, if preferred.  In some cases, these populations may be mobile.</a:t>
            </a:r>
          </a:p>
          <a:p>
            <a:endParaRPr lang="en-US" dirty="0"/>
          </a:p>
          <a:p>
            <a:r>
              <a:rPr lang="en-US" dirty="0"/>
              <a:t>Defaults for the percent indicated for </a:t>
            </a:r>
            <a:r>
              <a:rPr lang="en-US" dirty="0" err="1"/>
              <a:t>PrEP</a:t>
            </a:r>
            <a:r>
              <a:rPr lang="en-US" dirty="0"/>
              <a:t> in key populations are 100%.  For men who have sex with men, you may want to change to the percent that are sexually active and have at least one partner of unknown status.</a:t>
            </a:r>
          </a:p>
          <a:p>
            <a:endParaRPr lang="en-US" dirty="0"/>
          </a:p>
          <a:p>
            <a:r>
              <a:rPr lang="en-US" dirty="0"/>
              <a:t>For female sex workers, you may want to change this to the percent that do not consistently use condoms.</a:t>
            </a:r>
          </a:p>
          <a:p>
            <a:endParaRPr lang="en-US" dirty="0"/>
          </a:p>
          <a:p>
            <a:r>
              <a:rPr lang="en-US" dirty="0"/>
              <a:t>For people who inject drugs, you could change this to the percent that shares injecting equipment.</a:t>
            </a:r>
          </a:p>
        </p:txBody>
      </p:sp>
      <p:sp>
        <p:nvSpPr>
          <p:cNvPr id="4" name="Slide Number Placeholder 3"/>
          <p:cNvSpPr>
            <a:spLocks noGrp="1"/>
          </p:cNvSpPr>
          <p:nvPr>
            <p:ph type="sldNum" sz="quarter" idx="5"/>
          </p:nvPr>
        </p:nvSpPr>
        <p:spPr/>
        <p:txBody>
          <a:bodyPr/>
          <a:lstStyle/>
          <a:p>
            <a:fld id="{2F78AAD2-397B-456F-893A-253AADE969C9}" type="slidenum">
              <a:rPr lang="en-US" smtClean="0"/>
              <a:t>13</a:t>
            </a:fld>
            <a:endParaRPr lang="en-US"/>
          </a:p>
        </p:txBody>
      </p:sp>
    </p:spTree>
    <p:extLst>
      <p:ext uri="{BB962C8B-B14F-4D97-AF65-F5344CB8AC3E}">
        <p14:creationId xmlns:p14="http://schemas.microsoft.com/office/powerpoint/2010/main" val="440351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10C59-DA0E-BF5E-89FF-803E6FAD7D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CC9F06-2A79-3CA8-C77C-8CDDA8B338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2E23DF-B694-7E1A-2EF1-75169F646B0D}"/>
              </a:ext>
            </a:extLst>
          </p:cNvPr>
          <p:cNvSpPr>
            <a:spLocks noGrp="1"/>
          </p:cNvSpPr>
          <p:nvPr>
            <p:ph type="body" idx="1"/>
          </p:nvPr>
        </p:nvSpPr>
        <p:spPr/>
        <p:txBody>
          <a:bodyPr/>
          <a:lstStyle/>
          <a:p>
            <a:r>
              <a:rPr lang="en-US" dirty="0"/>
              <a:t>There are also considerations when specifying this data for adolescent girls and young women and pregnant and breastfeeding populations. </a:t>
            </a:r>
          </a:p>
          <a:p>
            <a:endParaRPr lang="en-US" dirty="0"/>
          </a:p>
          <a:p>
            <a:r>
              <a:rPr lang="en-US" dirty="0"/>
              <a:t>The starting total population size is available from census/survey data.</a:t>
            </a:r>
          </a:p>
          <a:p>
            <a:endParaRPr lang="en-US" dirty="0"/>
          </a:p>
          <a:p>
            <a:r>
              <a:rPr lang="en-US" dirty="0"/>
              <a:t>Since these populations are so large, in many countries, </a:t>
            </a:r>
            <a:r>
              <a:rPr lang="en-US" dirty="0" err="1"/>
              <a:t>PrEP</a:t>
            </a:r>
            <a:r>
              <a:rPr lang="en-US" dirty="0"/>
              <a:t>-it users will want to identify the subnational areas where HIV incidence is higher.  These data are at the district level in </a:t>
            </a:r>
            <a:r>
              <a:rPr lang="en-US" dirty="0" err="1"/>
              <a:t>Naoim</a:t>
            </a:r>
            <a:r>
              <a:rPr lang="en-US" dirty="0"/>
              <a:t> and with behavioral categories in the SHIPP tool.  This is one of the main reasons why </a:t>
            </a:r>
            <a:r>
              <a:rPr lang="en-US" dirty="0" err="1"/>
              <a:t>PrEP</a:t>
            </a:r>
            <a:r>
              <a:rPr lang="en-US" dirty="0"/>
              <a:t>-it SHIPP was developed.</a:t>
            </a:r>
          </a:p>
          <a:p>
            <a:endParaRPr lang="en-US" dirty="0"/>
          </a:p>
          <a:p>
            <a:r>
              <a:rPr lang="en-US" dirty="0"/>
              <a:t>For these populations, the percent indicated for </a:t>
            </a:r>
            <a:r>
              <a:rPr lang="en-US" dirty="0" err="1"/>
              <a:t>PrEP</a:t>
            </a:r>
            <a:r>
              <a:rPr lang="en-US" dirty="0"/>
              <a:t> should be limited based on certain criteria.  For AGYW, </a:t>
            </a:r>
            <a:r>
              <a:rPr lang="en-US" dirty="0" err="1"/>
              <a:t>PrEP</a:t>
            </a:r>
            <a:r>
              <a:rPr lang="en-US" dirty="0"/>
              <a:t> should firstly be limited to those that are sexually active.  In lower incidence areas, you may want to limit to a subset of this population with multiple partner and/or STI symptoms.  The default values show both of these metrics from national surveys.</a:t>
            </a:r>
          </a:p>
        </p:txBody>
      </p:sp>
      <p:sp>
        <p:nvSpPr>
          <p:cNvPr id="4" name="Slide Number Placeholder 3">
            <a:extLst>
              <a:ext uri="{FF2B5EF4-FFF2-40B4-BE49-F238E27FC236}">
                <a16:creationId xmlns:a16="http://schemas.microsoft.com/office/drawing/2014/main" id="{0709236A-D8F0-2CC6-500D-6DE905AE21A3}"/>
              </a:ext>
            </a:extLst>
          </p:cNvPr>
          <p:cNvSpPr>
            <a:spLocks noGrp="1"/>
          </p:cNvSpPr>
          <p:nvPr>
            <p:ph type="sldNum" sz="quarter" idx="5"/>
          </p:nvPr>
        </p:nvSpPr>
        <p:spPr/>
        <p:txBody>
          <a:bodyPr/>
          <a:lstStyle/>
          <a:p>
            <a:fld id="{2F78AAD2-397B-456F-893A-253AADE969C9}" type="slidenum">
              <a:rPr lang="en-US" smtClean="0"/>
              <a:t>14</a:t>
            </a:fld>
            <a:endParaRPr lang="en-US"/>
          </a:p>
        </p:txBody>
      </p:sp>
    </p:spTree>
    <p:extLst>
      <p:ext uri="{BB962C8B-B14F-4D97-AF65-F5344CB8AC3E}">
        <p14:creationId xmlns:p14="http://schemas.microsoft.com/office/powerpoint/2010/main" val="3636318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custom populations, remember that no default values are provided and you will need to determine what the appropriate data sources are. </a:t>
            </a:r>
          </a:p>
        </p:txBody>
      </p:sp>
      <p:sp>
        <p:nvSpPr>
          <p:cNvPr id="4" name="Slide Number Placeholder 3"/>
          <p:cNvSpPr>
            <a:spLocks noGrp="1"/>
          </p:cNvSpPr>
          <p:nvPr>
            <p:ph type="sldNum" sz="quarter" idx="5"/>
          </p:nvPr>
        </p:nvSpPr>
        <p:spPr/>
        <p:txBody>
          <a:bodyPr/>
          <a:lstStyle/>
          <a:p>
            <a:fld id="{2F78AAD2-397B-456F-893A-253AADE969C9}" type="slidenum">
              <a:rPr lang="en-US" smtClean="0"/>
              <a:t>15</a:t>
            </a:fld>
            <a:endParaRPr lang="en-US"/>
          </a:p>
        </p:txBody>
      </p:sp>
    </p:spTree>
    <p:extLst>
      <p:ext uri="{BB962C8B-B14F-4D97-AF65-F5344CB8AC3E}">
        <p14:creationId xmlns:p14="http://schemas.microsoft.com/office/powerpoint/2010/main" val="1291685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Next, we want to specify the scale-up patterns, which represent rate at which </a:t>
            </a:r>
            <a:r>
              <a:rPr lang="en-US" dirty="0" err="1"/>
              <a:t>PrEP</a:t>
            </a:r>
            <a:r>
              <a:rPr lang="en-US" dirty="0"/>
              <a:t> initiations will roll out over the course of your target-setting period. </a:t>
            </a:r>
          </a:p>
          <a:p>
            <a:endParaRPr lang="en-US" dirty="0"/>
          </a:p>
          <a:p>
            <a:r>
              <a:rPr lang="en-US" dirty="0"/>
              <a:t>First, we want to set the number of scale-up patterns you want to use. Only one pattern is required by more can be specified if the scale-up is expected to differ by priority population, method, or other dimension. </a:t>
            </a:r>
          </a:p>
          <a:p>
            <a:endParaRPr lang="en-US" dirty="0"/>
          </a:p>
          <a:p>
            <a:r>
              <a:rPr lang="en-US" dirty="0" err="1"/>
              <a:t>PrEP</a:t>
            </a:r>
            <a:r>
              <a:rPr lang="en-US" dirty="0"/>
              <a:t>-it starts with three adjustable default patterns shown and you can add up to 10 more by clicking on the plus symbol and you can delete any that are not needed by clicking on the delete symbol. </a:t>
            </a:r>
          </a:p>
        </p:txBody>
      </p:sp>
      <p:sp>
        <p:nvSpPr>
          <p:cNvPr id="4" name="Slide Number Placeholder 3"/>
          <p:cNvSpPr>
            <a:spLocks noGrp="1"/>
          </p:cNvSpPr>
          <p:nvPr>
            <p:ph type="sldNum" sz="quarter" idx="5"/>
          </p:nvPr>
        </p:nvSpPr>
        <p:spPr/>
        <p:txBody>
          <a:bodyPr/>
          <a:lstStyle/>
          <a:p>
            <a:fld id="{CC120B8F-BA93-4227-A988-BABF5CDD735C}" type="slidenum">
              <a:rPr lang="en-UG" smtClean="0"/>
              <a:t>16</a:t>
            </a:fld>
            <a:endParaRPr lang="en-UG"/>
          </a:p>
        </p:txBody>
      </p:sp>
    </p:spTree>
    <p:extLst>
      <p:ext uri="{BB962C8B-B14F-4D97-AF65-F5344CB8AC3E}">
        <p14:creationId xmlns:p14="http://schemas.microsoft.com/office/powerpoint/2010/main" val="4043730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different types of scale-up patterns to consider when thinking about how the targets will be achieved over time. </a:t>
            </a:r>
          </a:p>
          <a:p>
            <a:endParaRPr lang="en-US" dirty="0"/>
          </a:p>
          <a:p>
            <a:pPr marL="171450" indent="-171450">
              <a:buFont typeface="Arial" panose="020B0604020202020204" pitchFamily="34" charset="0"/>
              <a:buChar char="•"/>
            </a:pPr>
            <a:r>
              <a:rPr lang="en-US" dirty="0"/>
              <a:t>An s-shaped pattern assumes a gradual start in the early months as the program is established and then a steep increase before reaching an eventual plateau of initiations. This pattern is appropriate for newer </a:t>
            </a:r>
            <a:r>
              <a:rPr lang="en-US" dirty="0" err="1"/>
              <a:t>PrEP</a:t>
            </a:r>
            <a:r>
              <a:rPr lang="en-US" dirty="0"/>
              <a:t> programs with a target-setting time period long enough to reach scale-up.</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The linear pattern assumes a steady increase in initiations each month, which may be appropriate if the program has been established and is now experiencing rapid scale-up.</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constant pattern assumes the same number of initiations each month. This pattern is appropriate when your program has already scaled up and you do not anticipate an increase in </a:t>
            </a:r>
            <a:r>
              <a:rPr lang="en-US" dirty="0" err="1"/>
              <a:t>PrEP</a:t>
            </a:r>
            <a:r>
              <a:rPr lang="en-US" dirty="0"/>
              <a:t> initiations over the target-setting period, although you can still increase coverage with a constant scale-up.</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CC120B8F-BA93-4227-A988-BABF5CDD735C}" type="slidenum">
              <a:rPr lang="en-UG" smtClean="0"/>
              <a:t>17</a:t>
            </a:fld>
            <a:endParaRPr lang="en-UG"/>
          </a:p>
        </p:txBody>
      </p:sp>
    </p:spTree>
    <p:extLst>
      <p:ext uri="{BB962C8B-B14F-4D97-AF65-F5344CB8AC3E}">
        <p14:creationId xmlns:p14="http://schemas.microsoft.com/office/powerpoint/2010/main" val="2787371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thinking about the s-shaped curve, the y-axis is the percent of the targets initiating each month. You can see that the initial months have a slow start – this is when you might be piloting in a few sites, training your staff, and preparing your demand creation.  Gradually, the pace increases until you reach a rapid scale-up phase where you are expanding. Eventually, the program begins to saturate the population in need of </a:t>
            </a:r>
            <a:r>
              <a:rPr lang="en-US" dirty="0" err="1"/>
              <a:t>PrEP</a:t>
            </a:r>
            <a:r>
              <a:rPr lang="en-US" dirty="0"/>
              <a:t> and initiation is at a plateau, or near constant rate and you are no longer expanding your resources.</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18</a:t>
            </a:fld>
            <a:endParaRPr lang="en-US"/>
          </a:p>
        </p:txBody>
      </p:sp>
    </p:spTree>
    <p:extLst>
      <p:ext uri="{BB962C8B-B14F-4D97-AF65-F5344CB8AC3E}">
        <p14:creationId xmlns:p14="http://schemas.microsoft.com/office/powerpoint/2010/main" val="254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78F6D-AA5D-2BBA-BE0C-4011C27CFF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5C2374-41BA-7CD3-28B8-D0B1434879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AE7945-639A-AFEC-6834-5E1EA0E7A02A}"/>
              </a:ext>
            </a:extLst>
          </p:cNvPr>
          <p:cNvSpPr>
            <a:spLocks noGrp="1"/>
          </p:cNvSpPr>
          <p:nvPr>
            <p:ph type="body" idx="1"/>
          </p:nvPr>
        </p:nvSpPr>
        <p:spPr/>
        <p:txBody>
          <a:bodyPr/>
          <a:lstStyle/>
          <a:p>
            <a:r>
              <a:rPr lang="en-US" dirty="0"/>
              <a:t>The midpoint of the S-shaped curve represents the number of months, counting from the beginning of the target-setting period, when PrEP </a:t>
            </a:r>
            <a:r>
              <a:rPr lang="en-US" dirty="0" err="1"/>
              <a:t>initations</a:t>
            </a:r>
            <a:r>
              <a:rPr lang="en-US" dirty="0"/>
              <a:t> are scaling up most rapidly.  Note that the midpoint does not have to be in the middle of the target-setting time period.  It can be zero or even negative if your program has already reached peak scale-up.  </a:t>
            </a:r>
          </a:p>
          <a:p>
            <a:endParaRPr lang="en-US" dirty="0"/>
          </a:p>
          <a:p>
            <a:r>
              <a:rPr lang="en-US" dirty="0"/>
              <a:t>On the graphs shown in </a:t>
            </a:r>
            <a:r>
              <a:rPr lang="en-US" dirty="0" err="1"/>
              <a:t>PrEP</a:t>
            </a:r>
            <a:r>
              <a:rPr lang="en-US" dirty="0"/>
              <a:t>-it, the y axis shows the proportion of the total target initiations that start initiates in each month.  Keep in mind that a higher line does not mean a greater number of initiations because the trend is applied to the total target number for each population and method.</a:t>
            </a:r>
          </a:p>
        </p:txBody>
      </p:sp>
      <p:sp>
        <p:nvSpPr>
          <p:cNvPr id="4" name="Slide Number Placeholder 3">
            <a:extLst>
              <a:ext uri="{FF2B5EF4-FFF2-40B4-BE49-F238E27FC236}">
                <a16:creationId xmlns:a16="http://schemas.microsoft.com/office/drawing/2014/main" id="{7F2A41AA-F3D3-C462-BA4B-9588E8B9AD75}"/>
              </a:ext>
            </a:extLst>
          </p:cNvPr>
          <p:cNvSpPr>
            <a:spLocks noGrp="1"/>
          </p:cNvSpPr>
          <p:nvPr>
            <p:ph type="sldNum" sz="quarter" idx="5"/>
          </p:nvPr>
        </p:nvSpPr>
        <p:spPr/>
        <p:txBody>
          <a:bodyPr/>
          <a:lstStyle/>
          <a:p>
            <a:fld id="{2F78AAD2-397B-456F-893A-253AADE969C9}" type="slidenum">
              <a:rPr lang="en-US" smtClean="0"/>
              <a:t>19</a:t>
            </a:fld>
            <a:endParaRPr lang="en-US"/>
          </a:p>
        </p:txBody>
      </p:sp>
    </p:spTree>
    <p:extLst>
      <p:ext uri="{BB962C8B-B14F-4D97-AF65-F5344CB8AC3E}">
        <p14:creationId xmlns:p14="http://schemas.microsoft.com/office/powerpoint/2010/main" val="4271175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ninth in a series of presentations on features and functions of PrEP-it.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FDA56-09D1-20CE-0C6A-B6AAF8FD64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83C1B-F7D3-F994-9613-CFBC7D8A53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24003D-701C-6C83-2378-88A263FCB2C1}"/>
              </a:ext>
            </a:extLst>
          </p:cNvPr>
          <p:cNvSpPr>
            <a:spLocks noGrp="1"/>
          </p:cNvSpPr>
          <p:nvPr>
            <p:ph type="body" idx="1"/>
          </p:nvPr>
        </p:nvSpPr>
        <p:spPr/>
        <p:txBody>
          <a:bodyPr/>
          <a:lstStyle/>
          <a:p>
            <a:r>
              <a:rPr lang="en-US" dirty="0"/>
              <a:t>In addition to specifying the midpoint, when selecting an s-shaped curve in </a:t>
            </a:r>
            <a:r>
              <a:rPr lang="en-US" dirty="0" err="1"/>
              <a:t>PrEP</a:t>
            </a:r>
            <a:r>
              <a:rPr lang="en-US" dirty="0"/>
              <a:t>-it you need to specify the scale-up speed.  This parameter controls how steep the rapid scale-up portion of the curve is and when the curve starts to flatten or plateau.</a:t>
            </a:r>
          </a:p>
          <a:p>
            <a:endParaRPr lang="en-US" dirty="0"/>
          </a:p>
          <a:p>
            <a:r>
              <a:rPr lang="en-US" dirty="0"/>
              <a:t>For the speed – specify a number between 0 and 1, where it visually best represents your expectations for program scale-up.  </a:t>
            </a:r>
          </a:p>
          <a:p>
            <a:endParaRPr lang="en-US" dirty="0"/>
          </a:p>
          <a:p>
            <a:r>
              <a:rPr lang="en-US" dirty="0"/>
              <a:t>You can adjust the speed of scale-up so that the rapid scale-up portion of the curve best covers the appropriate months when you expect your program will be increasing. </a:t>
            </a:r>
          </a:p>
          <a:p>
            <a:endParaRPr lang="en-US" dirty="0"/>
          </a:p>
          <a:p>
            <a:endParaRPr lang="en-US" dirty="0"/>
          </a:p>
        </p:txBody>
      </p:sp>
      <p:sp>
        <p:nvSpPr>
          <p:cNvPr id="4" name="Slide Number Placeholder 3">
            <a:extLst>
              <a:ext uri="{FF2B5EF4-FFF2-40B4-BE49-F238E27FC236}">
                <a16:creationId xmlns:a16="http://schemas.microsoft.com/office/drawing/2014/main" id="{E371EFC0-CB0C-5332-494E-74D1C244045C}"/>
              </a:ext>
            </a:extLst>
          </p:cNvPr>
          <p:cNvSpPr>
            <a:spLocks noGrp="1"/>
          </p:cNvSpPr>
          <p:nvPr>
            <p:ph type="sldNum" sz="quarter" idx="5"/>
          </p:nvPr>
        </p:nvSpPr>
        <p:spPr/>
        <p:txBody>
          <a:bodyPr/>
          <a:lstStyle/>
          <a:p>
            <a:fld id="{CC120B8F-BA93-4227-A988-BABF5CDD735C}" type="slidenum">
              <a:rPr lang="en-UG" smtClean="0"/>
              <a:t>20</a:t>
            </a:fld>
            <a:endParaRPr lang="en-UG"/>
          </a:p>
        </p:txBody>
      </p:sp>
    </p:spTree>
    <p:extLst>
      <p:ext uri="{BB962C8B-B14F-4D97-AF65-F5344CB8AC3E}">
        <p14:creationId xmlns:p14="http://schemas.microsoft.com/office/powerpoint/2010/main" val="3134023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 you can see  where a user three specified scale-up trends.   </a:t>
            </a:r>
          </a:p>
          <a:p>
            <a:endParaRPr lang="en-US" dirty="0"/>
          </a:p>
          <a:p>
            <a:r>
              <a:rPr lang="en-US" dirty="0"/>
              <a:t>First, there is a constant trend that was specified for a program that has matured and is now expecting about the same number of people initiating </a:t>
            </a:r>
            <a:r>
              <a:rPr lang="en-US" dirty="0" err="1"/>
              <a:t>PrEP</a:t>
            </a:r>
            <a:r>
              <a:rPr lang="en-US" dirty="0"/>
              <a:t> each month. For a constant trend, you do not need to specify the midpoint or scale-up speed.</a:t>
            </a:r>
          </a:p>
          <a:p>
            <a:endParaRPr lang="en-US" dirty="0"/>
          </a:p>
          <a:p>
            <a:r>
              <a:rPr lang="en-US" dirty="0"/>
              <a:t>Then we have two s-shaped trends.  The first one is for a continuing program – where the midpoint specified at 0, meaning that they expect that the fastest growth will happen at the very beginning of the target-setting period.  </a:t>
            </a:r>
          </a:p>
          <a:p>
            <a:endParaRPr lang="en-US" dirty="0"/>
          </a:p>
          <a:p>
            <a:r>
              <a:rPr lang="en-US" dirty="0"/>
              <a:t>The other s-shaped curve is for a new program that is expected to start slowly and have the fastest growth during month 14 and then start leveling off around month 18 or 19. </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21</a:t>
            </a:fld>
            <a:endParaRPr lang="en-US"/>
          </a:p>
        </p:txBody>
      </p:sp>
    </p:spTree>
    <p:extLst>
      <p:ext uri="{BB962C8B-B14F-4D97-AF65-F5344CB8AC3E}">
        <p14:creationId xmlns:p14="http://schemas.microsoft.com/office/powerpoint/2010/main" val="2153980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Next, we need to assign the scale-up trend to each priority population and method.  For this example, the user applied the mature scale-up trend to all the oral </a:t>
            </a:r>
            <a:r>
              <a:rPr lang="en-US" dirty="0" err="1"/>
              <a:t>PrEP</a:t>
            </a:r>
            <a:r>
              <a:rPr lang="en-US" dirty="0"/>
              <a:t> users, while using the continuing trend for the ring users and the new program trend for the CAB users. </a:t>
            </a:r>
          </a:p>
        </p:txBody>
      </p:sp>
      <p:sp>
        <p:nvSpPr>
          <p:cNvPr id="4" name="Slide Number Placeholder 3"/>
          <p:cNvSpPr>
            <a:spLocks noGrp="1"/>
          </p:cNvSpPr>
          <p:nvPr>
            <p:ph type="sldNum" sz="quarter" idx="5"/>
          </p:nvPr>
        </p:nvSpPr>
        <p:spPr/>
        <p:txBody>
          <a:bodyPr/>
          <a:lstStyle/>
          <a:p>
            <a:fld id="{2F78AAD2-397B-456F-893A-253AADE969C9}" type="slidenum">
              <a:rPr lang="en-US" smtClean="0"/>
              <a:t>22</a:t>
            </a:fld>
            <a:endParaRPr lang="en-US"/>
          </a:p>
        </p:txBody>
      </p:sp>
    </p:spTree>
    <p:extLst>
      <p:ext uri="{BB962C8B-B14F-4D97-AF65-F5344CB8AC3E}">
        <p14:creationId xmlns:p14="http://schemas.microsoft.com/office/powerpoint/2010/main" val="1183986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turn to method mix.</a:t>
            </a:r>
          </a:p>
          <a:p>
            <a:endParaRPr lang="en-US" dirty="0"/>
          </a:p>
          <a:p>
            <a:r>
              <a:rPr lang="en-US" dirty="0"/>
              <a:t>When multiple methods of </a:t>
            </a:r>
            <a:r>
              <a:rPr lang="en-US" dirty="0" err="1"/>
              <a:t>PrEP</a:t>
            </a:r>
            <a:r>
              <a:rPr lang="en-US" dirty="0"/>
              <a:t> are being used, you need to specify the method mix – which is the expected proportion of each priority population using each method by the end of the target-setting period.</a:t>
            </a:r>
          </a:p>
          <a:p>
            <a:endParaRPr lang="en-US" dirty="0"/>
          </a:p>
          <a:p>
            <a:r>
              <a:rPr lang="en-US" dirty="0"/>
              <a:t>Across all of your methods – the total method mix must add to 100%</a:t>
            </a:r>
          </a:p>
          <a:p>
            <a:endParaRPr lang="en-US" dirty="0"/>
          </a:p>
          <a:p>
            <a:r>
              <a:rPr lang="en-US" dirty="0"/>
              <a:t>If a priority population is not eligible for a specific method – and this was specified previously in the methods section – then the value for that method will be zero for that population.</a:t>
            </a:r>
          </a:p>
          <a:p>
            <a:endParaRPr lang="en-US" dirty="0"/>
          </a:p>
          <a:p>
            <a:r>
              <a:rPr lang="en-US" dirty="0"/>
              <a:t>In the example shown here, it is estimated that by the end of the target-setting period, 40% of PrEP users who are in </a:t>
            </a:r>
            <a:r>
              <a:rPr lang="en-US" dirty="0" err="1"/>
              <a:t>serodiscordant</a:t>
            </a:r>
            <a:r>
              <a:rPr lang="en-US" dirty="0"/>
              <a:t> couples will be taking oral PrEP, 30% ring PrEP, and 30% CAB PrEP.  For MSM, it is estimated as 50% of the oral PrEP users and 50% of the CAB PrEP users.  You can see that ring </a:t>
            </a:r>
            <a:r>
              <a:rPr lang="en-US" dirty="0" err="1"/>
              <a:t>PrEP</a:t>
            </a:r>
            <a:r>
              <a:rPr lang="en-US" dirty="0"/>
              <a:t> was zeroed out for this population because it was specified in the methods section that MSM is not eligible for ring </a:t>
            </a:r>
            <a:r>
              <a:rPr lang="en-US" dirty="0" err="1"/>
              <a:t>PrEP.</a:t>
            </a:r>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23</a:t>
            </a:fld>
            <a:endParaRPr lang="en-US"/>
          </a:p>
        </p:txBody>
      </p:sp>
    </p:spTree>
    <p:extLst>
      <p:ext uri="{BB962C8B-B14F-4D97-AF65-F5344CB8AC3E}">
        <p14:creationId xmlns:p14="http://schemas.microsoft.com/office/powerpoint/2010/main" val="101609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prior steps taken thus far have led up to this point where you will be setting targets.  You will see the program data period from your prior program data specification and the target-setting period.  Next, you will be asked to specify a target-setting option, which we will explore in the next slides.</a:t>
            </a:r>
          </a:p>
        </p:txBody>
      </p:sp>
      <p:sp>
        <p:nvSpPr>
          <p:cNvPr id="4" name="Slide Number Placeholder 3"/>
          <p:cNvSpPr>
            <a:spLocks noGrp="1"/>
          </p:cNvSpPr>
          <p:nvPr>
            <p:ph type="sldNum" sz="quarter" idx="5"/>
          </p:nvPr>
        </p:nvSpPr>
        <p:spPr/>
        <p:txBody>
          <a:bodyPr/>
          <a:lstStyle/>
          <a:p>
            <a:fld id="{2F78AAD2-397B-456F-893A-253AADE969C9}" type="slidenum">
              <a:rPr lang="en-US" smtClean="0"/>
              <a:t>24</a:t>
            </a:fld>
            <a:endParaRPr lang="en-US"/>
          </a:p>
        </p:txBody>
      </p:sp>
    </p:spTree>
    <p:extLst>
      <p:ext uri="{BB962C8B-B14F-4D97-AF65-F5344CB8AC3E}">
        <p14:creationId xmlns:p14="http://schemas.microsoft.com/office/powerpoint/2010/main" val="3445879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you select one of three options from the dropdown list.</a:t>
            </a:r>
          </a:p>
          <a:p>
            <a:endParaRPr lang="en-US" dirty="0"/>
          </a:p>
          <a:p>
            <a:r>
              <a:rPr lang="en-US" dirty="0"/>
              <a:t>Option one is setting targets based on coverage – this means specifying the percent of potential users in each priority population who will be actively taking </a:t>
            </a:r>
            <a:r>
              <a:rPr lang="en-US" dirty="0" err="1"/>
              <a:t>PrEP</a:t>
            </a:r>
            <a:r>
              <a:rPr lang="en-US" dirty="0"/>
              <a:t> at the end of the target-setting period. This is the most common way in which people set targets in </a:t>
            </a:r>
            <a:r>
              <a:rPr lang="en-US" dirty="0" err="1"/>
              <a:t>PrEP</a:t>
            </a:r>
            <a:r>
              <a:rPr lang="en-US" dirty="0"/>
              <a:t>-it. Note that coverage in this is case not defined as the percent of the population who has ever initiated </a:t>
            </a:r>
            <a:r>
              <a:rPr lang="en-US" dirty="0" err="1"/>
              <a:t>PrEP.</a:t>
            </a:r>
            <a:r>
              <a:rPr lang="en-US" dirty="0"/>
              <a:t>  That percentage would be higher.  The exception to this is for </a:t>
            </a:r>
            <a:r>
              <a:rPr lang="en-US" dirty="0" err="1"/>
              <a:t>serodifferent</a:t>
            </a:r>
            <a:r>
              <a:rPr lang="en-US" dirty="0"/>
              <a:t> couples, who take </a:t>
            </a:r>
            <a:r>
              <a:rPr lang="en-US" dirty="0" err="1"/>
              <a:t>PrEP</a:t>
            </a:r>
            <a:r>
              <a:rPr lang="en-US" dirty="0"/>
              <a:t> until their partner is virally suppressed.  </a:t>
            </a:r>
            <a:r>
              <a:rPr lang="en-US" dirty="0" err="1"/>
              <a:t>PrEP</a:t>
            </a:r>
            <a:r>
              <a:rPr lang="en-US" dirty="0"/>
              <a:t>-it treats this population differently and for SDCs, coverage is the percent who initiates </a:t>
            </a:r>
            <a:r>
              <a:rPr lang="en-US" dirty="0" err="1"/>
              <a:t>PrEP.</a:t>
            </a:r>
            <a:endParaRPr lang="en-US" dirty="0"/>
          </a:p>
          <a:p>
            <a:endParaRPr lang="en-US" dirty="0"/>
          </a:p>
          <a:p>
            <a:r>
              <a:rPr lang="en-US" dirty="0"/>
              <a:t>Option 2 is to set targets by coverage but to add in constraints – which can be financial constraints and/or a constraint on the quantity of product that is available. </a:t>
            </a:r>
          </a:p>
          <a:p>
            <a:endParaRPr lang="en-US" dirty="0"/>
          </a:p>
          <a:p>
            <a:r>
              <a:rPr lang="en-US" dirty="0"/>
              <a:t>Option 3 is for people who have already set targets under a different mechanism but want to link them to the other modules in </a:t>
            </a:r>
            <a:r>
              <a:rPr lang="en-US" dirty="0" err="1"/>
              <a:t>PrEP</a:t>
            </a:r>
            <a:r>
              <a:rPr lang="en-US" dirty="0"/>
              <a:t>-it.  In this case you can manually enter your targets for the number of initiations – including reinitiations – by method for each priority population.</a:t>
            </a:r>
          </a:p>
        </p:txBody>
      </p:sp>
      <p:sp>
        <p:nvSpPr>
          <p:cNvPr id="4" name="Slide Number Placeholder 3"/>
          <p:cNvSpPr>
            <a:spLocks noGrp="1"/>
          </p:cNvSpPr>
          <p:nvPr>
            <p:ph type="sldNum" sz="quarter" idx="5"/>
          </p:nvPr>
        </p:nvSpPr>
        <p:spPr/>
        <p:txBody>
          <a:bodyPr/>
          <a:lstStyle/>
          <a:p>
            <a:fld id="{2F78AAD2-397B-456F-893A-253AADE969C9}" type="slidenum">
              <a:rPr lang="en-US" smtClean="0"/>
              <a:t>25</a:t>
            </a:fld>
            <a:endParaRPr lang="en-US"/>
          </a:p>
        </p:txBody>
      </p:sp>
    </p:spTree>
    <p:extLst>
      <p:ext uri="{BB962C8B-B14F-4D97-AF65-F5344CB8AC3E}">
        <p14:creationId xmlns:p14="http://schemas.microsoft.com/office/powerpoint/2010/main" val="2223668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move to the next step it is important to understand conceptually how coverage is handled within PrEP-it.  In the tool, “coverage” is conceptualized as the percent of potential users that are actively using </a:t>
            </a:r>
            <a:r>
              <a:rPr lang="en-US" dirty="0" err="1"/>
              <a:t>PrEP</a:t>
            </a:r>
            <a:r>
              <a:rPr lang="en-US" dirty="0"/>
              <a:t> at any given time.</a:t>
            </a:r>
          </a:p>
          <a:p>
            <a:endParaRPr lang="en-US" dirty="0"/>
          </a:p>
          <a:p>
            <a:r>
              <a:rPr lang="en-US" dirty="0"/>
              <a:t>Coverage in any given month is represented by the red bucket –or how full the bucket is – and it’s affected by different factors, including:</a:t>
            </a:r>
          </a:p>
          <a:p>
            <a:pPr marL="171450" indent="-171450">
              <a:buFont typeface="Arial" panose="020B0604020202020204" pitchFamily="34" charset="0"/>
              <a:buChar char="•"/>
            </a:pPr>
            <a:r>
              <a:rPr lang="en-US" dirty="0"/>
              <a:t>The size of the specified population (represented by the blue bucket)</a:t>
            </a:r>
          </a:p>
          <a:p>
            <a:pPr marL="171450" indent="-171450">
              <a:buFont typeface="Arial" panose="020B0604020202020204" pitchFamily="34" charset="0"/>
              <a:buChar char="•"/>
            </a:pPr>
            <a:r>
              <a:rPr lang="en-US" dirty="0"/>
              <a:t>The rate of initiations, which are those starting </a:t>
            </a:r>
            <a:r>
              <a:rPr lang="en-US" dirty="0" err="1"/>
              <a:t>PrEP</a:t>
            </a:r>
            <a:r>
              <a:rPr lang="en-US" dirty="0"/>
              <a:t> for the first time. This is represented by the flow from the blue bucket into the red bucket</a:t>
            </a:r>
          </a:p>
          <a:p>
            <a:pPr marL="171450" indent="-171450">
              <a:buFont typeface="Arial" panose="020B0604020202020204" pitchFamily="34" charset="0"/>
              <a:buChar char="•"/>
            </a:pPr>
            <a:r>
              <a:rPr lang="en-US" dirty="0"/>
              <a:t>The rate of discontinuations of those who have stopped or paused taking prep – shown leaking out of the red bucket</a:t>
            </a:r>
          </a:p>
          <a:p>
            <a:pPr marL="171450" indent="-171450">
              <a:buFont typeface="Arial" panose="020B0604020202020204" pitchFamily="34" charset="0"/>
              <a:buChar char="•"/>
            </a:pPr>
            <a:r>
              <a:rPr lang="en-US" dirty="0"/>
              <a:t>And the rate of reinitiations – or those restarting PrEP after a break or missed visit, which can be seen moving back to the red bucket.</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It’s important to note the rate of initiations, discontinuations, and reinitiations can all vary by the different populations using PrEP and by PrEP method.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945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by coverage, enter in the percent of the number of potential users from each priority population that you want to be actively taking </a:t>
            </a:r>
            <a:r>
              <a:rPr lang="en-US" dirty="0" err="1"/>
              <a:t>PrEP</a:t>
            </a:r>
            <a:r>
              <a:rPr lang="en-US" dirty="0"/>
              <a:t> in the final month of the target setting period.  </a:t>
            </a:r>
          </a:p>
          <a:p>
            <a:endParaRPr lang="en-US" dirty="0"/>
          </a:p>
          <a:p>
            <a:r>
              <a:rPr lang="en-US" dirty="0"/>
              <a:t>Given what we know about continuation of </a:t>
            </a:r>
            <a:r>
              <a:rPr lang="en-US" dirty="0" err="1"/>
              <a:t>PrEP</a:t>
            </a:r>
            <a:r>
              <a:rPr lang="en-US" dirty="0"/>
              <a:t>, it’s important to be realistic about what percent of the population will be taking </a:t>
            </a:r>
            <a:r>
              <a:rPr lang="en-US" dirty="0" err="1"/>
              <a:t>PrEP</a:t>
            </a:r>
            <a:r>
              <a:rPr lang="en-US" dirty="0"/>
              <a:t> at any given point in time – including the end of the target-setting period.  The numbers entered should be realistic and percentages close to 100% is generally not feasible.  Also, keep in mind that if you are using multiple </a:t>
            </a:r>
            <a:r>
              <a:rPr lang="en-US" dirty="0" err="1"/>
              <a:t>PrEP</a:t>
            </a:r>
            <a:r>
              <a:rPr lang="en-US" dirty="0"/>
              <a:t> methods, the total should reflect your desired coverage rate.</a:t>
            </a:r>
          </a:p>
          <a:p>
            <a:endParaRPr lang="en-US" dirty="0"/>
          </a:p>
          <a:p>
            <a:r>
              <a:rPr lang="en-US" dirty="0"/>
              <a:t>In this example, the user entered a coverage rate of 50% for SDCs, 15% for AGYW, and 40% for MSM and FSWs.  You can see that the coverage by method was automatically calculated based on the method mix previously specified.</a:t>
            </a:r>
          </a:p>
        </p:txBody>
      </p:sp>
      <p:sp>
        <p:nvSpPr>
          <p:cNvPr id="4" name="Slide Number Placeholder 3"/>
          <p:cNvSpPr>
            <a:spLocks noGrp="1"/>
          </p:cNvSpPr>
          <p:nvPr>
            <p:ph type="sldNum" sz="quarter" idx="5"/>
          </p:nvPr>
        </p:nvSpPr>
        <p:spPr/>
        <p:txBody>
          <a:bodyPr/>
          <a:lstStyle/>
          <a:p>
            <a:fld id="{2F78AAD2-397B-456F-893A-253AADE969C9}" type="slidenum">
              <a:rPr lang="en-US" smtClean="0"/>
              <a:t>27</a:t>
            </a:fld>
            <a:endParaRPr lang="en-US"/>
          </a:p>
        </p:txBody>
      </p:sp>
    </p:spTree>
    <p:extLst>
      <p:ext uri="{BB962C8B-B14F-4D97-AF65-F5344CB8AC3E}">
        <p14:creationId xmlns:p14="http://schemas.microsoft.com/office/powerpoint/2010/main" val="319699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you have calculated your targets based on your desired coverage but you have found that the results exceed your budget or the available ARV supply for </a:t>
            </a:r>
            <a:r>
              <a:rPr lang="en-US" dirty="0" err="1"/>
              <a:t>PrEP.</a:t>
            </a:r>
            <a:r>
              <a:rPr lang="en-US" dirty="0"/>
              <a:t>  In this case, you can return to the set targets page and select the “Coverage with Constraints” option and enter in a maximum value in terms of US dollars and/or the number of product units.</a:t>
            </a:r>
          </a:p>
          <a:p>
            <a:endParaRPr lang="en-US" dirty="0"/>
          </a:p>
          <a:p>
            <a:r>
              <a:rPr lang="en-US" dirty="0"/>
              <a:t>Here, I have added a financial constraint and a constraint on the number of CAB </a:t>
            </a:r>
            <a:r>
              <a:rPr lang="en-US" dirty="0" err="1"/>
              <a:t>PrEP</a:t>
            </a:r>
            <a:r>
              <a:rPr lang="en-US" dirty="0"/>
              <a:t> units available.</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28</a:t>
            </a:fld>
            <a:endParaRPr lang="en-US"/>
          </a:p>
        </p:txBody>
      </p:sp>
    </p:spTree>
    <p:extLst>
      <p:ext uri="{BB962C8B-B14F-4D97-AF65-F5344CB8AC3E}">
        <p14:creationId xmlns:p14="http://schemas.microsoft.com/office/powerpoint/2010/main" val="27505970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5E611A-A3A7-F483-5B4C-E91F48DA6D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37EB32-9688-0905-E7FF-4A0A66606F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8092A4-7204-9F9B-C054-382C6ACBEB99}"/>
              </a:ext>
            </a:extLst>
          </p:cNvPr>
          <p:cNvSpPr>
            <a:spLocks noGrp="1"/>
          </p:cNvSpPr>
          <p:nvPr>
            <p:ph type="body" idx="1"/>
          </p:nvPr>
        </p:nvSpPr>
        <p:spPr/>
        <p:txBody>
          <a:bodyPr/>
          <a:lstStyle/>
          <a:p>
            <a:r>
              <a:rPr lang="en-US" dirty="0"/>
              <a:t>Once you have entered your constraints, you can click on the calculate targets button and the results will them adjust to reflect these limitations.</a:t>
            </a:r>
          </a:p>
          <a:p>
            <a:endParaRPr lang="en-US" dirty="0"/>
          </a:p>
          <a:p>
            <a:r>
              <a:rPr lang="en-US" dirty="0"/>
              <a:t>You will be able to compare the proposed coverage percentage to the actual coverage that can be achieved under these constraints.  Here, for example, you can see while the user added a 50% coverage estimate to SDCs, only 42% can be achieved given the constraints.  The pattern is similar for the other priority populations.</a:t>
            </a:r>
          </a:p>
          <a:p>
            <a:endParaRPr lang="en-US" dirty="0"/>
          </a:p>
        </p:txBody>
      </p:sp>
      <p:sp>
        <p:nvSpPr>
          <p:cNvPr id="4" name="Slide Number Placeholder 3">
            <a:extLst>
              <a:ext uri="{FF2B5EF4-FFF2-40B4-BE49-F238E27FC236}">
                <a16:creationId xmlns:a16="http://schemas.microsoft.com/office/drawing/2014/main" id="{8C3944D5-0195-3CAB-8754-E7FEF9FF4FA8}"/>
              </a:ext>
            </a:extLst>
          </p:cNvPr>
          <p:cNvSpPr>
            <a:spLocks noGrp="1"/>
          </p:cNvSpPr>
          <p:nvPr>
            <p:ph type="sldNum" sz="quarter" idx="5"/>
          </p:nvPr>
        </p:nvSpPr>
        <p:spPr/>
        <p:txBody>
          <a:bodyPr/>
          <a:lstStyle/>
          <a:p>
            <a:fld id="{2F78AAD2-397B-456F-893A-253AADE969C9}" type="slidenum">
              <a:rPr lang="en-US" smtClean="0"/>
              <a:t>29</a:t>
            </a:fld>
            <a:endParaRPr lang="en-US"/>
          </a:p>
        </p:txBody>
      </p:sp>
    </p:spTree>
    <p:extLst>
      <p:ext uri="{BB962C8B-B14F-4D97-AF65-F5344CB8AC3E}">
        <p14:creationId xmlns:p14="http://schemas.microsoft.com/office/powerpoint/2010/main" val="3759254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in </a:t>
            </a:r>
            <a:r>
              <a:rPr lang="en-US" dirty="0" err="1"/>
              <a:t>PrEP</a:t>
            </a:r>
            <a:r>
              <a:rPr lang="en-US" dirty="0"/>
              <a:t>-it, the tool accounts for several factors of the </a:t>
            </a:r>
            <a:r>
              <a:rPr lang="en-US" dirty="0" err="1"/>
              <a:t>PrEP</a:t>
            </a:r>
            <a:r>
              <a:rPr lang="en-US" dirty="0"/>
              <a:t> program, including: </a:t>
            </a:r>
          </a:p>
          <a:p>
            <a:pPr marL="228600" indent="-228600">
              <a:buAutoNum type="arabicPeriod"/>
            </a:pPr>
            <a:r>
              <a:rPr lang="en-US" dirty="0"/>
              <a:t>the number of potential </a:t>
            </a:r>
            <a:r>
              <a:rPr lang="en-US" dirty="0" err="1"/>
              <a:t>PrEP</a:t>
            </a:r>
            <a:r>
              <a:rPr lang="en-US" dirty="0"/>
              <a:t> users in each priority population, </a:t>
            </a:r>
          </a:p>
          <a:p>
            <a:pPr marL="228600" indent="-228600">
              <a:buAutoNum type="arabicPeriod"/>
            </a:pPr>
            <a:r>
              <a:rPr lang="en-US" dirty="0"/>
              <a:t>Prep continuation and reinitiation</a:t>
            </a:r>
          </a:p>
          <a:p>
            <a:pPr marL="228600" indent="-228600">
              <a:buAutoNum type="arabicPeriod"/>
            </a:pPr>
            <a:r>
              <a:rPr lang="en-US" dirty="0"/>
              <a:t>initiation scale-up trends</a:t>
            </a:r>
          </a:p>
          <a:p>
            <a:pPr marL="228600" indent="-228600">
              <a:buAutoNum type="arabicPeriod"/>
            </a:pPr>
            <a:r>
              <a:rPr lang="en-US" dirty="0"/>
              <a:t>The timing of introduction of new </a:t>
            </a:r>
            <a:r>
              <a:rPr lang="en-US" dirty="0" err="1"/>
              <a:t>PrEP</a:t>
            </a:r>
            <a:r>
              <a:rPr lang="en-US" dirty="0"/>
              <a:t> methods, and </a:t>
            </a:r>
          </a:p>
          <a:p>
            <a:pPr marL="228600" indent="-228600">
              <a:buAutoNum type="arabicPeriod"/>
            </a:pPr>
            <a:r>
              <a:rPr lang="en-US" dirty="0"/>
              <a:t>the desired coverage levels as well as considering financial and/or commodity constraints. </a:t>
            </a:r>
          </a:p>
          <a:p>
            <a:endParaRPr lang="en-US" dirty="0"/>
          </a:p>
        </p:txBody>
      </p:sp>
      <p:sp>
        <p:nvSpPr>
          <p:cNvPr id="4" name="Slide Number Placeholder 3"/>
          <p:cNvSpPr>
            <a:spLocks noGrp="1"/>
          </p:cNvSpPr>
          <p:nvPr>
            <p:ph type="sldNum" sz="quarter" idx="5"/>
          </p:nvPr>
        </p:nvSpPr>
        <p:spPr/>
        <p:txBody>
          <a:bodyPr/>
          <a:lstStyle/>
          <a:p>
            <a:fld id="{CC120B8F-BA93-4227-A988-BABF5CDD735C}" type="slidenum">
              <a:rPr lang="en-UG" smtClean="0"/>
              <a:t>3</a:t>
            </a:fld>
            <a:endParaRPr lang="en-UG"/>
          </a:p>
        </p:txBody>
      </p:sp>
    </p:spTree>
    <p:extLst>
      <p:ext uri="{BB962C8B-B14F-4D97-AF65-F5344CB8AC3E}">
        <p14:creationId xmlns:p14="http://schemas.microsoft.com/office/powerpoint/2010/main" val="2557403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Segoe UI" panose="020B0502040204020203" pitchFamily="34" charset="0"/>
              </a:rPr>
              <a:t>The third option is to manually add your targets.  This option is useful if you have already estimated your targets using a different process and you would like to link to the other modules to estimate the costs, examine the impact, and/or disaggregate to subnational areas.   Simply enter the targets for each method in the table provided.</a:t>
            </a:r>
          </a:p>
          <a:p>
            <a:endParaRPr lang="en-US" sz="1800" dirty="0">
              <a:effectLst/>
              <a:latin typeface="Segoe UI" panose="020B0502040204020203" pitchFamily="34" charset="0"/>
            </a:endParaRPr>
          </a:p>
          <a:p>
            <a:r>
              <a:rPr lang="en-US" sz="1800" dirty="0">
                <a:effectLst/>
                <a:latin typeface="Segoe UI" panose="020B0502040204020203" pitchFamily="34" charset="0"/>
              </a:rPr>
              <a:t>Regardless of what option you used to estimate targets, once completed, click Next to advance to the next tab where you can review the target results.  </a:t>
            </a:r>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30</a:t>
            </a:fld>
            <a:endParaRPr lang="en-US"/>
          </a:p>
        </p:txBody>
      </p:sp>
    </p:spTree>
    <p:extLst>
      <p:ext uri="{BB962C8B-B14F-4D97-AF65-F5344CB8AC3E}">
        <p14:creationId xmlns:p14="http://schemas.microsoft.com/office/powerpoint/2010/main" val="11036429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reviewing the results, you can look at the targets for the entire time period or you can look at subset of time by adjusting the date range for display and clicking on the “Set date range” button. The date range shown here captures two fiscal years for PEPFAR. For example, you may want to change the date range to look at the targets for one year or to look at a different fiscal year that starts and ends at different months.</a:t>
            </a:r>
          </a:p>
          <a:p>
            <a:endParaRPr lang="en-US" dirty="0"/>
          </a:p>
          <a:p>
            <a:r>
              <a:rPr lang="en-US" dirty="0"/>
              <a:t>If you set targets for more than one method, you can use the dropdown list to select the method or look at the combined targets. </a:t>
            </a:r>
          </a:p>
          <a:p>
            <a:endParaRPr lang="en-US" dirty="0"/>
          </a:p>
          <a:p>
            <a:r>
              <a:rPr lang="en-US" dirty="0"/>
              <a:t>The results show the overall targets for </a:t>
            </a:r>
            <a:r>
              <a:rPr lang="en-US" dirty="0" err="1"/>
              <a:t>PrEP_NEW</a:t>
            </a:r>
            <a:r>
              <a:rPr lang="en-US" dirty="0"/>
              <a:t>, </a:t>
            </a:r>
            <a:r>
              <a:rPr lang="en-US" dirty="0" err="1"/>
              <a:t>PrEP_CT</a:t>
            </a:r>
            <a:r>
              <a:rPr lang="en-US" dirty="0"/>
              <a:t>, all </a:t>
            </a:r>
            <a:r>
              <a:rPr lang="en-US" dirty="0" err="1"/>
              <a:t>PrEP</a:t>
            </a:r>
            <a:r>
              <a:rPr lang="en-US" dirty="0"/>
              <a:t> recipients – which is a Global Fund indicator-- and Currently on </a:t>
            </a:r>
            <a:r>
              <a:rPr lang="en-US" dirty="0" err="1"/>
              <a:t>PrEP</a:t>
            </a:r>
            <a:r>
              <a:rPr lang="en-US" dirty="0"/>
              <a:t>, which measure the number on </a:t>
            </a:r>
            <a:r>
              <a:rPr lang="en-US" dirty="0" err="1"/>
              <a:t>PrEP</a:t>
            </a:r>
            <a:r>
              <a:rPr lang="en-US" dirty="0"/>
              <a:t> in the final month of the target-setting period.  If you click on the “I”, you will see the definitions of each indicator.</a:t>
            </a:r>
          </a:p>
          <a:p>
            <a:endParaRPr lang="en-US" dirty="0"/>
          </a:p>
          <a:p>
            <a:r>
              <a:rPr lang="en-US" dirty="0"/>
              <a:t>Note that </a:t>
            </a:r>
            <a:r>
              <a:rPr lang="en-US" dirty="0" err="1"/>
              <a:t>PrEP_CT</a:t>
            </a:r>
            <a:r>
              <a:rPr lang="en-US" dirty="0"/>
              <a:t> in given for the last quarter of the selected date range in the display. For </a:t>
            </a:r>
            <a:r>
              <a:rPr lang="en-US" dirty="0" err="1"/>
              <a:t>PrEP</a:t>
            </a:r>
            <a:r>
              <a:rPr lang="en-US" dirty="0"/>
              <a:t> recipients –the Global Fund indicator – the time period is a six-month time period, so you would want to change the date to select the 6-month time period to extract the targets for that indicator.</a:t>
            </a:r>
          </a:p>
          <a:p>
            <a:endParaRPr lang="en-US" dirty="0"/>
          </a:p>
          <a:p>
            <a:r>
              <a:rPr lang="en-US" dirty="0"/>
              <a:t>Remember that for all data tables in </a:t>
            </a:r>
            <a:r>
              <a:rPr lang="en-US" dirty="0" err="1"/>
              <a:t>PrEP</a:t>
            </a:r>
            <a:r>
              <a:rPr lang="en-US" dirty="0"/>
              <a:t>-it, you can right click and copy all the data to paste into an external spreadsheet.</a:t>
            </a:r>
          </a:p>
        </p:txBody>
      </p:sp>
      <p:sp>
        <p:nvSpPr>
          <p:cNvPr id="4" name="Slide Number Placeholder 3"/>
          <p:cNvSpPr>
            <a:spLocks noGrp="1"/>
          </p:cNvSpPr>
          <p:nvPr>
            <p:ph type="sldNum" sz="quarter" idx="5"/>
          </p:nvPr>
        </p:nvSpPr>
        <p:spPr/>
        <p:txBody>
          <a:bodyPr/>
          <a:lstStyle/>
          <a:p>
            <a:fld id="{2F78AAD2-397B-456F-893A-253AADE969C9}" type="slidenum">
              <a:rPr lang="en-US" smtClean="0"/>
              <a:t>31</a:t>
            </a:fld>
            <a:endParaRPr lang="en-US"/>
          </a:p>
        </p:txBody>
      </p:sp>
    </p:spTree>
    <p:extLst>
      <p:ext uri="{BB962C8B-B14F-4D97-AF65-F5344CB8AC3E}">
        <p14:creationId xmlns:p14="http://schemas.microsoft.com/office/powerpoint/2010/main" val="3598245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results also include the costs, HIV infections averted, and the cost per infection averted associated with targets for each priority population if you have completed the cost and impact modules. These results will also be available if you have manually entered in your targets. </a:t>
            </a:r>
          </a:p>
          <a:p>
            <a:endParaRPr lang="en-US" dirty="0"/>
          </a:p>
          <a:p>
            <a:r>
              <a:rPr lang="en-US" dirty="0"/>
              <a:t>Another result to note is that the coverage achieved is usually lower than the percent of potential </a:t>
            </a:r>
            <a:r>
              <a:rPr lang="en-US" dirty="0" err="1"/>
              <a:t>PrEP</a:t>
            </a:r>
            <a:r>
              <a:rPr lang="en-US" dirty="0"/>
              <a:t> users who have initiated at some point in the target-setting period. The exception is for </a:t>
            </a:r>
            <a:r>
              <a:rPr lang="en-US" dirty="0" err="1"/>
              <a:t>serodifferent</a:t>
            </a:r>
            <a:r>
              <a:rPr lang="en-US" dirty="0"/>
              <a:t> couples, who are treated differently than the other populations due to different patterns of </a:t>
            </a:r>
            <a:r>
              <a:rPr lang="en-US" dirty="0" err="1"/>
              <a:t>PrEP</a:t>
            </a:r>
            <a:r>
              <a:rPr lang="en-US" dirty="0"/>
              <a:t> use. </a:t>
            </a:r>
          </a:p>
          <a:p>
            <a:endParaRPr lang="en-US" dirty="0"/>
          </a:p>
          <a:p>
            <a:r>
              <a:rPr lang="en-US" dirty="0"/>
              <a:t>It’s common to see a warning in the results that some coverage targets could not be met. This means that due to the continuation rates, it was not possible to get the level of coverage specified.  Remember the bucket image – people are flowing out of the bucket too quickly to be able to achieve that level of coverage. Instead, you can look to the “actual coverage to be achieved” to see what coverage rate is feasible given the other inputs.</a:t>
            </a:r>
          </a:p>
        </p:txBody>
      </p:sp>
      <p:sp>
        <p:nvSpPr>
          <p:cNvPr id="4" name="Slide Number Placeholder 3"/>
          <p:cNvSpPr>
            <a:spLocks noGrp="1"/>
          </p:cNvSpPr>
          <p:nvPr>
            <p:ph type="sldNum" sz="quarter" idx="5"/>
          </p:nvPr>
        </p:nvSpPr>
        <p:spPr/>
        <p:txBody>
          <a:bodyPr/>
          <a:lstStyle/>
          <a:p>
            <a:fld id="{2F78AAD2-397B-456F-893A-253AADE969C9}" type="slidenum">
              <a:rPr lang="en-US" smtClean="0"/>
              <a:t>32</a:t>
            </a:fld>
            <a:endParaRPr lang="en-US"/>
          </a:p>
        </p:txBody>
      </p:sp>
    </p:spTree>
    <p:extLst>
      <p:ext uri="{BB962C8B-B14F-4D97-AF65-F5344CB8AC3E}">
        <p14:creationId xmlns:p14="http://schemas.microsoft.com/office/powerpoint/2010/main" val="2808834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figures in the results that have additional details where you can see your monthly initiations, reinitiations, currently on </a:t>
            </a:r>
            <a:r>
              <a:rPr lang="en-US" dirty="0" err="1"/>
              <a:t>PrEP</a:t>
            </a:r>
            <a:r>
              <a:rPr lang="en-US" dirty="0"/>
              <a:t>, and </a:t>
            </a:r>
            <a:r>
              <a:rPr lang="en-US" dirty="0" err="1"/>
              <a:t>PrEP</a:t>
            </a:r>
            <a:r>
              <a:rPr lang="en-US" dirty="0"/>
              <a:t> coverage.  This can be broken down by priority population and methods. An example of one of the figures is shown here.</a:t>
            </a:r>
          </a:p>
          <a:p>
            <a:endParaRPr lang="en-US" dirty="0"/>
          </a:p>
          <a:p>
            <a:r>
              <a:rPr lang="en-US" dirty="0"/>
              <a:t>Click on the three horizontal bars to the left of each figure if you want to download the image as a PNG or PDF file or the data into a CSV file that can then be copied into an external spreadsheet.</a:t>
            </a:r>
          </a:p>
          <a:p>
            <a:endParaRPr lang="en-US" dirty="0"/>
          </a:p>
          <a:p>
            <a:r>
              <a:rPr lang="en-US" dirty="0"/>
              <a:t>The next slides shows an example of the targets module inputs and reviews the outputs.  </a:t>
            </a:r>
          </a:p>
        </p:txBody>
      </p:sp>
      <p:sp>
        <p:nvSpPr>
          <p:cNvPr id="4" name="Slide Number Placeholder 3"/>
          <p:cNvSpPr>
            <a:spLocks noGrp="1"/>
          </p:cNvSpPr>
          <p:nvPr>
            <p:ph type="sldNum" sz="quarter" idx="5"/>
          </p:nvPr>
        </p:nvSpPr>
        <p:spPr/>
        <p:txBody>
          <a:bodyPr/>
          <a:lstStyle/>
          <a:p>
            <a:fld id="{2F78AAD2-397B-456F-893A-253AADE969C9}" type="slidenum">
              <a:rPr lang="en-US" smtClean="0"/>
              <a:t>33</a:t>
            </a:fld>
            <a:endParaRPr lang="en-US"/>
          </a:p>
        </p:txBody>
      </p:sp>
    </p:spTree>
    <p:extLst>
      <p:ext uri="{BB962C8B-B14F-4D97-AF65-F5344CB8AC3E}">
        <p14:creationId xmlns:p14="http://schemas.microsoft.com/office/powerpoint/2010/main" val="4041468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setting targets and other functions of </a:t>
            </a:r>
            <a:r>
              <a:rPr lang="en-US" dirty="0" err="1"/>
              <a:t>PrEP</a:t>
            </a:r>
            <a:r>
              <a:rPr lang="en-US" dirty="0"/>
              <a:t>-it, please join the </a:t>
            </a:r>
            <a:r>
              <a:rPr lang="en-US" dirty="0" err="1"/>
              <a:t>PrEP</a:t>
            </a:r>
            <a:r>
              <a:rPr lang="en-US" dirty="0"/>
              <a:t>-it community of Practice.  You can enter questions with the hashtag #targets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34</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35</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To begin, you set the date range over which targets will be set. Use the dropdown lists to set the months and years for the date range and then click on the “Set date range” button so that it turns gray. </a:t>
            </a:r>
          </a:p>
          <a:p>
            <a:endParaRPr lang="en-US" dirty="0"/>
          </a:p>
          <a:p>
            <a:r>
              <a:rPr lang="en-US" dirty="0"/>
              <a:t>Different stakeholders may be interested in different time periods for targets. Use the longest time frame needed for your purposes. The tool will allow you break out the targets by shorter time periods later, if needed.</a:t>
            </a:r>
          </a:p>
          <a:p>
            <a:endParaRPr lang="en-US" dirty="0"/>
          </a:p>
          <a:p>
            <a:r>
              <a:rPr lang="en-US" dirty="0"/>
              <a:t>We recommend a target-setting period of no longer than 3 to 4 years.</a:t>
            </a:r>
          </a:p>
        </p:txBody>
      </p:sp>
      <p:sp>
        <p:nvSpPr>
          <p:cNvPr id="4" name="Slide Number Placeholder 3"/>
          <p:cNvSpPr>
            <a:spLocks noGrp="1"/>
          </p:cNvSpPr>
          <p:nvPr>
            <p:ph type="sldNum" sz="quarter" idx="5"/>
          </p:nvPr>
        </p:nvSpPr>
        <p:spPr/>
        <p:txBody>
          <a:bodyPr/>
          <a:lstStyle/>
          <a:p>
            <a:fld id="{CC120B8F-BA93-4227-A988-BABF5CDD735C}" type="slidenum">
              <a:rPr lang="en-UG" smtClean="0"/>
              <a:t>4</a:t>
            </a:fld>
            <a:endParaRPr lang="en-UG"/>
          </a:p>
        </p:txBody>
      </p:sp>
    </p:spTree>
    <p:extLst>
      <p:ext uri="{BB962C8B-B14F-4D97-AF65-F5344CB8AC3E}">
        <p14:creationId xmlns:p14="http://schemas.microsoft.com/office/powerpoint/2010/main" val="2547439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targets, you start with specifying the population data. For each priority population there are four key inputs needed to calculate the number of potential users of </a:t>
            </a:r>
            <a:r>
              <a:rPr lang="en-US" dirty="0" err="1"/>
              <a:t>PrEP.</a:t>
            </a:r>
            <a:endParaRPr lang="en-US" dirty="0"/>
          </a:p>
          <a:p>
            <a:endParaRPr lang="en-US" dirty="0"/>
          </a:p>
          <a:p>
            <a:r>
              <a:rPr lang="en-US" dirty="0"/>
              <a:t>First – there is the estimated size of the priority population,.  </a:t>
            </a:r>
          </a:p>
          <a:p>
            <a:endParaRPr lang="en-US" dirty="0"/>
          </a:p>
          <a:p>
            <a:r>
              <a:rPr lang="en-US" dirty="0"/>
              <a:t>Next – there is the percent of the populations living in the geographic areas that have been prioritized for </a:t>
            </a:r>
            <a:r>
              <a:rPr lang="en-US" dirty="0" err="1"/>
              <a:t>PrEP</a:t>
            </a:r>
            <a:r>
              <a:rPr lang="en-US" dirty="0"/>
              <a:t> for the target-setting exercise. For some populations in some countries, PrEP may be delivered everywhere, but there may be some areas where the HIV incidence is higher and their target-setting </a:t>
            </a:r>
            <a:r>
              <a:rPr lang="en-US" dirty="0" err="1"/>
              <a:t>excercise</a:t>
            </a:r>
            <a:r>
              <a:rPr lang="en-US" dirty="0"/>
              <a:t> is focused on those areas</a:t>
            </a:r>
          </a:p>
          <a:p>
            <a:endParaRPr lang="en-US" dirty="0"/>
          </a:p>
          <a:p>
            <a:r>
              <a:rPr lang="en-US" dirty="0"/>
              <a:t>Next is the HIV prevalence of each population as </a:t>
            </a:r>
            <a:r>
              <a:rPr lang="en-US" dirty="0" err="1"/>
              <a:t>PrEP</a:t>
            </a:r>
            <a:r>
              <a:rPr lang="en-US" dirty="0"/>
              <a:t> is only for those that are HIV-negative.</a:t>
            </a:r>
          </a:p>
          <a:p>
            <a:endParaRPr lang="en-US" dirty="0"/>
          </a:p>
          <a:p>
            <a:r>
              <a:rPr lang="en-US" dirty="0"/>
              <a:t>Finally – you need the percent indicated for </a:t>
            </a:r>
            <a:r>
              <a:rPr lang="en-US" dirty="0" err="1"/>
              <a:t>PrEP</a:t>
            </a:r>
            <a:r>
              <a:rPr lang="en-US" dirty="0"/>
              <a:t> – or the percent of the population in need of </a:t>
            </a:r>
            <a:r>
              <a:rPr lang="en-US" dirty="0" err="1"/>
              <a:t>PrEP</a:t>
            </a:r>
            <a:r>
              <a:rPr lang="en-US" dirty="0"/>
              <a:t> based on their likelihood of exposure to HIV.  We will discuss this more in subsequent slides.</a:t>
            </a:r>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1870001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B26D2-7677-710C-00EA-292D625AE9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3BDD08-6247-DCB3-C700-E1BC15AC89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F5C72A-17B0-1197-C363-EC5E3D9D9109}"/>
              </a:ext>
            </a:extLst>
          </p:cNvPr>
          <p:cNvSpPr>
            <a:spLocks noGrp="1"/>
          </p:cNvSpPr>
          <p:nvPr>
            <p:ph type="body" idx="1"/>
          </p:nvPr>
        </p:nvSpPr>
        <p:spPr/>
        <p:txBody>
          <a:bodyPr/>
          <a:lstStyle/>
          <a:p>
            <a:r>
              <a:rPr lang="en-US" dirty="0"/>
              <a:t>These four data points are entered into </a:t>
            </a:r>
            <a:r>
              <a:rPr lang="en-US" dirty="0" err="1"/>
              <a:t>PrEP</a:t>
            </a:r>
            <a:r>
              <a:rPr lang="en-US" dirty="0"/>
              <a:t>-it and the number of potential users are calculated for each priority population.  </a:t>
            </a:r>
          </a:p>
        </p:txBody>
      </p:sp>
      <p:sp>
        <p:nvSpPr>
          <p:cNvPr id="4" name="Slide Number Placeholder 3">
            <a:extLst>
              <a:ext uri="{FF2B5EF4-FFF2-40B4-BE49-F238E27FC236}">
                <a16:creationId xmlns:a16="http://schemas.microsoft.com/office/drawing/2014/main" id="{D7E05C01-A283-0586-75A0-5315A907ECFD}"/>
              </a:ext>
            </a:extLst>
          </p:cNvPr>
          <p:cNvSpPr>
            <a:spLocks noGrp="1"/>
          </p:cNvSpPr>
          <p:nvPr>
            <p:ph type="sldNum" sz="quarter" idx="5"/>
          </p:nvPr>
        </p:nvSpPr>
        <p:spPr/>
        <p:txBody>
          <a:bodyPr/>
          <a:lstStyle/>
          <a:p>
            <a:fld id="{CC120B8F-BA93-4227-A988-BABF5CDD735C}" type="slidenum">
              <a:rPr lang="en-UG" smtClean="0"/>
              <a:t>6</a:t>
            </a:fld>
            <a:endParaRPr lang="en-UG"/>
          </a:p>
        </p:txBody>
      </p:sp>
    </p:spTree>
    <p:extLst>
      <p:ext uri="{BB962C8B-B14F-4D97-AF65-F5344CB8AC3E}">
        <p14:creationId xmlns:p14="http://schemas.microsoft.com/office/powerpoint/2010/main" val="884352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country you selected during “Getting started”, the tool will pull in default data on population sizes, HIV prevalence, and the percent indicators for </a:t>
            </a:r>
            <a:r>
              <a:rPr lang="en-US" dirty="0" err="1"/>
              <a:t>PrEP</a:t>
            </a:r>
            <a:r>
              <a:rPr lang="en-US" dirty="0"/>
              <a:t> for the common priority populations.  </a:t>
            </a:r>
          </a:p>
          <a:p>
            <a:endParaRPr lang="en-US" dirty="0"/>
          </a:p>
          <a:p>
            <a:r>
              <a:rPr lang="en-US" dirty="0"/>
              <a:t>Note that default data are not provided for custom populations – that data will need to be entered by the user.</a:t>
            </a:r>
          </a:p>
          <a:p>
            <a:endParaRPr lang="en-US" dirty="0"/>
          </a:p>
          <a:p>
            <a:r>
              <a:rPr lang="en-US" dirty="0"/>
              <a:t>The sources for these data can be found by clicking on the “Default priority populations” button. </a:t>
            </a:r>
          </a:p>
          <a:p>
            <a:endParaRPr lang="en-US" dirty="0"/>
          </a:p>
          <a:p>
            <a:r>
              <a:rPr lang="en-US" dirty="0"/>
              <a:t>Users should update the default data in the table to reflect the best and most updated data available and country-specific assumptions, where necessary.</a:t>
            </a:r>
          </a:p>
          <a:p>
            <a:endParaRPr lang="en-US" dirty="0"/>
          </a:p>
        </p:txBody>
      </p:sp>
      <p:sp>
        <p:nvSpPr>
          <p:cNvPr id="4" name="Slide Number Placeholder 3"/>
          <p:cNvSpPr>
            <a:spLocks noGrp="1"/>
          </p:cNvSpPr>
          <p:nvPr>
            <p:ph type="sldNum" sz="quarter" idx="5"/>
          </p:nvPr>
        </p:nvSpPr>
        <p:spPr/>
        <p:txBody>
          <a:bodyPr/>
          <a:lstStyle/>
          <a:p>
            <a:fld id="{CC120B8F-BA93-4227-A988-BABF5CDD735C}" type="slidenum">
              <a:rPr lang="en-UG" smtClean="0"/>
              <a:t>7</a:t>
            </a:fld>
            <a:endParaRPr lang="en-UG"/>
          </a:p>
        </p:txBody>
      </p:sp>
    </p:spTree>
    <p:extLst>
      <p:ext uri="{BB962C8B-B14F-4D97-AF65-F5344CB8AC3E}">
        <p14:creationId xmlns:p14="http://schemas.microsoft.com/office/powerpoint/2010/main" val="4045397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population size is the national size of the indicated priority population, which will come from country-specific data.</a:t>
            </a:r>
          </a:p>
          <a:p>
            <a:endParaRPr lang="en-US" dirty="0"/>
          </a:p>
          <a:p>
            <a:r>
              <a:rPr lang="en-US" dirty="0"/>
              <a:t>The defaults come from country-specific data and are based on UNAIDS estimates, DHS surveys, and other sources.  Note that there are different sources for different countries and the defaults and sources shown are specific to the country selected when you started the </a:t>
            </a:r>
            <a:r>
              <a:rPr lang="en-US" dirty="0" err="1"/>
              <a:t>PrEP</a:t>
            </a:r>
            <a:r>
              <a:rPr lang="en-US" dirty="0"/>
              <a:t>-it application.</a:t>
            </a:r>
          </a:p>
          <a:p>
            <a:endParaRPr lang="en-US" dirty="0"/>
          </a:p>
          <a:p>
            <a:r>
              <a:rPr lang="en-US" dirty="0"/>
              <a:t>When data are available, you should overwrite the defaults provided in </a:t>
            </a:r>
            <a:r>
              <a:rPr lang="en-US" dirty="0" err="1"/>
              <a:t>PrEP</a:t>
            </a:r>
            <a:r>
              <a:rPr lang="en-US" dirty="0"/>
              <a:t>-it with the latest estimates.</a:t>
            </a:r>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1728212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As mentioned previously, you can have </a:t>
            </a:r>
            <a:r>
              <a:rPr lang="en-US" sz="1200" dirty="0" err="1"/>
              <a:t>PrEP</a:t>
            </a:r>
            <a:r>
              <a:rPr lang="en-US" sz="1200" dirty="0"/>
              <a:t> delivered everywhere but there may be some areas where the incidence of the population is higher and you want to make sure you have focused your program to be able to deliver it well in those areas.  Your program will want to ensure product availability, demand creation, and provider training for these areas and you may want t set your targets on these areas </a:t>
            </a:r>
            <a:r>
              <a:rPr lang="en-US" sz="1200" dirty="0" err="1"/>
              <a:t>specifically.</a:t>
            </a:r>
            <a:r>
              <a:rPr lang="en-US" dirty="0" err="1"/>
              <a:t>If</a:t>
            </a:r>
            <a:r>
              <a:rPr lang="en-US" dirty="0"/>
              <a:t> this is the case, you need to enter the percent of the specified priority populations living in these areas.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possibility is that you are setting targets for PEPFAR and thus you would enter the percent of each population living int PEPFAR- supported subnational areas. </a:t>
            </a:r>
            <a:endParaRPr lang="en-US" sz="1200"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6474944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21B8B84-2E7F-495F-B695-CEAE6D70C08D}"/>
              </a:ext>
            </a:extLst>
          </p:cNvPr>
          <p:cNvPicPr>
            <a:picLocks noChangeAspect="1"/>
          </p:cNvPicPr>
          <p:nvPr userDrawn="1"/>
        </p:nvPicPr>
        <p:blipFill rotWithShape="1">
          <a:blip r:embed="rId2"/>
          <a:srcRect l="-329" t="50105" r="18019" b="41311"/>
          <a:stretch/>
        </p:blipFill>
        <p:spPr>
          <a:xfrm rot="5400000">
            <a:off x="8521145" y="3236845"/>
            <a:ext cx="6937516" cy="404190"/>
          </a:xfrm>
          <a:prstGeom prst="rect">
            <a:avLst/>
          </a:prstGeom>
        </p:spPr>
      </p:pic>
      <p:sp>
        <p:nvSpPr>
          <p:cNvPr id="2" name="Title 1"/>
          <p:cNvSpPr>
            <a:spLocks noGrp="1"/>
          </p:cNvSpPr>
          <p:nvPr>
            <p:ph type="title"/>
          </p:nvPr>
        </p:nvSpPr>
        <p:spPr>
          <a:xfrm>
            <a:off x="715944" y="388185"/>
            <a:ext cx="10571998" cy="654717"/>
          </a:xfrm>
          <a:effectLst/>
        </p:spPr>
        <p:txBody>
          <a:bodyPr/>
          <a:lstStyle>
            <a:lvl1pPr>
              <a:defRPr sz="3600">
                <a:solidFill>
                  <a:srgbClr val="00666B"/>
                </a:solidFill>
              </a:defRPr>
            </a:lvl1pPr>
          </a:lstStyle>
          <a:p>
            <a:r>
              <a:rPr lang="en-US"/>
              <a:t>Click to edit Master title style</a:t>
            </a:r>
          </a:p>
        </p:txBody>
      </p:sp>
      <p:sp>
        <p:nvSpPr>
          <p:cNvPr id="3" name="Content Placeholder 2"/>
          <p:cNvSpPr>
            <a:spLocks noGrp="1"/>
          </p:cNvSpPr>
          <p:nvPr>
            <p:ph idx="1"/>
          </p:nvPr>
        </p:nvSpPr>
        <p:spPr>
          <a:xfrm>
            <a:off x="818712" y="1536192"/>
            <a:ext cx="10554574" cy="4675765"/>
          </a:xfrm>
          <a:effectLst/>
        </p:spPr>
        <p:txBody>
          <a:bodyPr anchor="t"/>
          <a:lstStyle>
            <a:lvl1pPr>
              <a:buClr>
                <a:srgbClr val="ED9D11"/>
              </a:buClr>
              <a:defRPr sz="2000"/>
            </a:lvl1pPr>
            <a:lvl2pPr>
              <a:buClr>
                <a:srgbClr val="ED9D11"/>
              </a:buClr>
              <a:defRPr sz="1800"/>
            </a:lvl2pPr>
            <a:lvl3pPr>
              <a:buClr>
                <a:srgbClr val="ED9D11"/>
              </a:buClr>
              <a:defRPr sz="1600"/>
            </a:lvl3pPr>
            <a:lvl4pPr>
              <a:buClr>
                <a:srgbClr val="ED9D11"/>
              </a:buClr>
              <a:defRPr sz="1400"/>
            </a:lvl4pPr>
            <a:lvl5pPr>
              <a:buClr>
                <a:srgbClr val="ED9D1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BDECE3C-9C6D-4328-B752-7D5D741D7801}"/>
              </a:ext>
            </a:extLst>
          </p:cNvPr>
          <p:cNvSpPr/>
          <p:nvPr userDrawn="1"/>
        </p:nvSpPr>
        <p:spPr>
          <a:xfrm>
            <a:off x="0" y="447188"/>
            <a:ext cx="561522" cy="536713"/>
          </a:xfrm>
          <a:prstGeom prst="rect">
            <a:avLst/>
          </a:prstGeom>
          <a:solidFill>
            <a:srgbClr val="C11F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4229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91513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53" r:id="rId25"/>
    <p:sldLayoutId id="214748376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25.sv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5.svg"/><Relationship Id="rId4" Type="http://schemas.openxmlformats.org/officeDocument/2006/relationships/image" Target="../media/image24.png"/></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6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5.sv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400" i="1" dirty="0">
                <a:solidFill>
                  <a:srgbClr val="E9EFF0"/>
                </a:solidFill>
                <a:latin typeface="Poppins Medium" pitchFamily="2" charset="77"/>
                <a:cs typeface="Poppins Medium" pitchFamily="2" charset="77"/>
              </a:rPr>
              <a:t>Module 9: Targets</a:t>
            </a:r>
            <a:endParaRPr lang="en-US"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99C68-7ED8-233F-8143-122A043A8B9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CDF4490-3C4F-C136-0055-4533110BBC29}"/>
              </a:ext>
            </a:extLst>
          </p:cNvPr>
          <p:cNvSpPr>
            <a:spLocks noGrp="1"/>
          </p:cNvSpPr>
          <p:nvPr>
            <p:ph type="title"/>
          </p:nvPr>
        </p:nvSpPr>
        <p:spPr/>
        <p:txBody>
          <a:bodyPr/>
          <a:lstStyle/>
          <a:p>
            <a:r>
              <a:rPr lang="en-US" dirty="0"/>
              <a:t>HIV prevalence</a:t>
            </a:r>
          </a:p>
        </p:txBody>
      </p:sp>
      <p:sp>
        <p:nvSpPr>
          <p:cNvPr id="4" name="Content Placeholder 1">
            <a:extLst>
              <a:ext uri="{FF2B5EF4-FFF2-40B4-BE49-F238E27FC236}">
                <a16:creationId xmlns:a16="http://schemas.microsoft.com/office/drawing/2014/main" id="{7CCA9EFE-AB4D-F0F8-5583-F043EF024174}"/>
              </a:ext>
            </a:extLst>
          </p:cNvPr>
          <p:cNvSpPr txBox="1">
            <a:spLocks/>
          </p:cNvSpPr>
          <p:nvPr/>
        </p:nvSpPr>
        <p:spPr>
          <a:xfrm>
            <a:off x="849086" y="1323578"/>
            <a:ext cx="4556291"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Needed to focus on HIV-negative individuals</a:t>
            </a:r>
          </a:p>
          <a:p>
            <a:pPr marL="0" indent="0">
              <a:buFont typeface="Wingdings" pitchFamily="2" charset="2"/>
              <a:buNone/>
            </a:pPr>
            <a:endParaRPr lang="en-US" sz="1000" dirty="0"/>
          </a:p>
          <a:p>
            <a:r>
              <a:rPr lang="en-US" sz="2400" dirty="0"/>
              <a:t>This will come from country-specific data (e.g., annual HIV estimates, surveys, key population size estimates)</a:t>
            </a:r>
          </a:p>
          <a:p>
            <a:pPr marL="0" indent="0">
              <a:buFont typeface="Wingdings" pitchFamily="2" charset="2"/>
              <a:buNone/>
            </a:pPr>
            <a:endParaRPr lang="en-US" sz="1000" dirty="0"/>
          </a:p>
          <a:p>
            <a:r>
              <a:rPr lang="en-US" sz="2400" dirty="0"/>
              <a:t>Default data are available from UNAIDS and other sources</a:t>
            </a:r>
          </a:p>
          <a:p>
            <a:pPr marL="0" indent="0">
              <a:buFont typeface="Wingdings" pitchFamily="2" charset="2"/>
              <a:buNone/>
            </a:pPr>
            <a:endParaRPr lang="en-US" sz="1000" dirty="0"/>
          </a:p>
          <a:p>
            <a:r>
              <a:rPr lang="en-US" sz="2400" dirty="0"/>
              <a:t>When data are available, you should overwrite the defaults with the latest estimates </a:t>
            </a:r>
          </a:p>
          <a:p>
            <a:endParaRPr lang="en-US" sz="2000" dirty="0"/>
          </a:p>
        </p:txBody>
      </p:sp>
      <p:pic>
        <p:nvPicPr>
          <p:cNvPr id="5" name="Picture 4">
            <a:extLst>
              <a:ext uri="{FF2B5EF4-FFF2-40B4-BE49-F238E27FC236}">
                <a16:creationId xmlns:a16="http://schemas.microsoft.com/office/drawing/2014/main" id="{C24FA599-9B83-B2CF-C421-68FADDCD36E0}"/>
              </a:ext>
            </a:extLst>
          </p:cNvPr>
          <p:cNvPicPr>
            <a:picLocks noChangeAspect="1"/>
          </p:cNvPicPr>
          <p:nvPr/>
        </p:nvPicPr>
        <p:blipFill>
          <a:blip r:embed="rId3"/>
          <a:stretch>
            <a:fillRect/>
          </a:stretch>
        </p:blipFill>
        <p:spPr>
          <a:xfrm>
            <a:off x="6016657" y="762456"/>
            <a:ext cx="5058719" cy="2895144"/>
          </a:xfrm>
          <a:prstGeom prst="rect">
            <a:avLst/>
          </a:prstGeom>
        </p:spPr>
      </p:pic>
      <p:pic>
        <p:nvPicPr>
          <p:cNvPr id="7" name="Picture 6">
            <a:extLst>
              <a:ext uri="{FF2B5EF4-FFF2-40B4-BE49-F238E27FC236}">
                <a16:creationId xmlns:a16="http://schemas.microsoft.com/office/drawing/2014/main" id="{5DD4AB4E-A4B9-89FF-74C4-514989358259}"/>
              </a:ext>
            </a:extLst>
          </p:cNvPr>
          <p:cNvPicPr>
            <a:picLocks noChangeAspect="1"/>
          </p:cNvPicPr>
          <p:nvPr/>
        </p:nvPicPr>
        <p:blipFill>
          <a:blip r:embed="rId4"/>
          <a:stretch>
            <a:fillRect/>
          </a:stretch>
        </p:blipFill>
        <p:spPr>
          <a:xfrm>
            <a:off x="6016656" y="3736890"/>
            <a:ext cx="5025667" cy="2165145"/>
          </a:xfrm>
          <a:prstGeom prst="rect">
            <a:avLst/>
          </a:prstGeom>
        </p:spPr>
      </p:pic>
    </p:spTree>
    <p:extLst>
      <p:ext uri="{BB962C8B-B14F-4D97-AF65-F5344CB8AC3E}">
        <p14:creationId xmlns:p14="http://schemas.microsoft.com/office/powerpoint/2010/main" val="2915815437"/>
      </p:ext>
    </p:extLst>
  </p:cSld>
  <p:clrMapOvr>
    <a:masterClrMapping/>
  </p:clrMapOvr>
  <mc:AlternateContent xmlns:mc="http://schemas.openxmlformats.org/markup-compatibility/2006" xmlns:p14="http://schemas.microsoft.com/office/powerpoint/2010/main">
    <mc:Choice Requires="p14">
      <p:transition spd="slow" p14:dur="2000" advTm="24719"/>
    </mc:Choice>
    <mc:Fallback xmlns="">
      <p:transition spd="slow" advTm="24719"/>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0518C-4E89-936C-BAFA-5718DAB3E89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361726-2B29-8735-C03C-58AAB68F7DB1}"/>
              </a:ext>
            </a:extLst>
          </p:cNvPr>
          <p:cNvSpPr>
            <a:spLocks noGrp="1"/>
          </p:cNvSpPr>
          <p:nvPr>
            <p:ph idx="1"/>
          </p:nvPr>
        </p:nvSpPr>
        <p:spPr>
          <a:xfrm>
            <a:off x="838200" y="1350336"/>
            <a:ext cx="5186680" cy="4826627"/>
          </a:xfrm>
        </p:spPr>
        <p:txBody>
          <a:bodyPr/>
          <a:lstStyle/>
          <a:p>
            <a:r>
              <a:rPr lang="en-US" sz="2200" dirty="0">
                <a:latin typeface="Calibri "/>
                <a:cs typeface="Poppins" panose="00000500000000000000" pitchFamily="2" charset="0"/>
              </a:rPr>
              <a:t>Means the percent of the priority population in need of </a:t>
            </a:r>
            <a:r>
              <a:rPr lang="en-US" sz="2200" dirty="0" err="1">
                <a:latin typeface="Calibri "/>
                <a:cs typeface="Poppins" panose="00000500000000000000" pitchFamily="2" charset="0"/>
              </a:rPr>
              <a:t>PrEP</a:t>
            </a:r>
            <a:r>
              <a:rPr lang="en-US" sz="2200" dirty="0">
                <a:latin typeface="Calibri "/>
                <a:cs typeface="Poppins" panose="00000500000000000000" pitchFamily="2" charset="0"/>
              </a:rPr>
              <a:t> based on their likelihood of exposure to HIV</a:t>
            </a:r>
            <a:endParaRPr lang="en-US" sz="2200" dirty="0"/>
          </a:p>
          <a:p>
            <a:endParaRPr lang="en-US" sz="500" dirty="0"/>
          </a:p>
          <a:p>
            <a:r>
              <a:rPr lang="en-US" sz="2200" dirty="0"/>
              <a:t>Can be challenging to assess for some populations</a:t>
            </a:r>
            <a:endParaRPr lang="en-US" sz="2200" dirty="0">
              <a:highlight>
                <a:srgbClr val="FFFF00"/>
              </a:highlight>
            </a:endParaRPr>
          </a:p>
          <a:p>
            <a:pPr marL="0" indent="0">
              <a:buNone/>
            </a:pPr>
            <a:endParaRPr lang="en-US" sz="500" dirty="0"/>
          </a:p>
          <a:p>
            <a:r>
              <a:rPr lang="en-US" sz="2200" dirty="0" err="1"/>
              <a:t>PrEP</a:t>
            </a:r>
            <a:r>
              <a:rPr lang="en-US" sz="2200" dirty="0"/>
              <a:t>-it defaults are based on survey data on STI symptoms and condom use for AGYW and pregnant and breastfeeding women</a:t>
            </a:r>
          </a:p>
          <a:p>
            <a:pPr marL="0" indent="0">
              <a:buNone/>
            </a:pPr>
            <a:endParaRPr lang="en-US" sz="500" dirty="0"/>
          </a:p>
          <a:p>
            <a:r>
              <a:rPr lang="en-US" sz="2200" dirty="0"/>
              <a:t>Forthcoming </a:t>
            </a:r>
            <a:r>
              <a:rPr lang="en-US" sz="2200" dirty="0" err="1"/>
              <a:t>PrEP</a:t>
            </a:r>
            <a:r>
              <a:rPr lang="en-US" sz="2200" dirty="0"/>
              <a:t>-it SHIPP was created to address the challenge of identifying the subset of each population in need of </a:t>
            </a:r>
            <a:r>
              <a:rPr lang="en-US" sz="2200" dirty="0" err="1"/>
              <a:t>PrEP</a:t>
            </a:r>
            <a:r>
              <a:rPr lang="en-US" sz="2200" dirty="0"/>
              <a:t> based on subnational incidence among the general population</a:t>
            </a:r>
          </a:p>
        </p:txBody>
      </p:sp>
      <p:sp>
        <p:nvSpPr>
          <p:cNvPr id="3" name="Title 2">
            <a:extLst>
              <a:ext uri="{FF2B5EF4-FFF2-40B4-BE49-F238E27FC236}">
                <a16:creationId xmlns:a16="http://schemas.microsoft.com/office/drawing/2014/main" id="{DA498D73-E2A2-5B56-EA53-0B908C362459}"/>
              </a:ext>
            </a:extLst>
          </p:cNvPr>
          <p:cNvSpPr>
            <a:spLocks noGrp="1"/>
          </p:cNvSpPr>
          <p:nvPr>
            <p:ph type="title"/>
          </p:nvPr>
        </p:nvSpPr>
        <p:spPr/>
        <p:txBody>
          <a:bodyPr/>
          <a:lstStyle/>
          <a:p>
            <a:r>
              <a:rPr lang="en-US" dirty="0"/>
              <a:t>Percent indicated for </a:t>
            </a:r>
            <a:r>
              <a:rPr lang="en-US" dirty="0" err="1"/>
              <a:t>PrEP</a:t>
            </a:r>
            <a:endParaRPr lang="en-US" dirty="0"/>
          </a:p>
        </p:txBody>
      </p:sp>
      <p:pic>
        <p:nvPicPr>
          <p:cNvPr id="5" name="Picture 4">
            <a:extLst>
              <a:ext uri="{FF2B5EF4-FFF2-40B4-BE49-F238E27FC236}">
                <a16:creationId xmlns:a16="http://schemas.microsoft.com/office/drawing/2014/main" id="{C557791E-2BD2-8010-F37E-C4E0C3ED822D}"/>
              </a:ext>
            </a:extLst>
          </p:cNvPr>
          <p:cNvPicPr>
            <a:picLocks noChangeAspect="1"/>
          </p:cNvPicPr>
          <p:nvPr/>
        </p:nvPicPr>
        <p:blipFill>
          <a:blip r:embed="rId3"/>
          <a:stretch>
            <a:fillRect/>
          </a:stretch>
        </p:blipFill>
        <p:spPr>
          <a:xfrm>
            <a:off x="6096000" y="1137344"/>
            <a:ext cx="4981837" cy="2430618"/>
          </a:xfrm>
          <a:prstGeom prst="rect">
            <a:avLst/>
          </a:prstGeom>
        </p:spPr>
      </p:pic>
    </p:spTree>
    <p:extLst>
      <p:ext uri="{BB962C8B-B14F-4D97-AF65-F5344CB8AC3E}">
        <p14:creationId xmlns:p14="http://schemas.microsoft.com/office/powerpoint/2010/main" val="2917516063"/>
      </p:ext>
    </p:extLst>
  </p:cSld>
  <p:clrMapOvr>
    <a:masterClrMapping/>
  </p:clrMapOvr>
  <mc:AlternateContent xmlns:mc="http://schemas.openxmlformats.org/markup-compatibility/2006" xmlns:p14="http://schemas.microsoft.com/office/powerpoint/2010/main">
    <mc:Choice Requires="p14">
      <p:transition spd="slow" p14:dur="2000" advTm="49000"/>
    </mc:Choice>
    <mc:Fallback xmlns="">
      <p:transition spd="slow" advTm="49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74F9B7-A7D8-A158-78FB-C4DC1C173680}"/>
              </a:ext>
            </a:extLst>
          </p:cNvPr>
          <p:cNvSpPr>
            <a:spLocks noGrp="1"/>
          </p:cNvSpPr>
          <p:nvPr>
            <p:ph idx="1"/>
          </p:nvPr>
        </p:nvSpPr>
        <p:spPr/>
        <p:txBody>
          <a:bodyPr/>
          <a:lstStyle/>
          <a:p>
            <a:r>
              <a:rPr lang="en-US" sz="2400" dirty="0"/>
              <a:t>For SDCs, </a:t>
            </a:r>
            <a:r>
              <a:rPr lang="en-US" sz="2400" dirty="0" err="1"/>
              <a:t>PrEP</a:t>
            </a:r>
            <a:r>
              <a:rPr lang="en-US" sz="2400" dirty="0"/>
              <a:t> is recommended for the HIV-negative partner in a </a:t>
            </a:r>
            <a:r>
              <a:rPr lang="en-US" sz="2400" dirty="0" err="1"/>
              <a:t>serodifferent</a:t>
            </a:r>
            <a:r>
              <a:rPr lang="en-US" sz="2400" dirty="0"/>
              <a:t> couple in which the HIV-positive partner is not yet virally suppressed</a:t>
            </a:r>
          </a:p>
          <a:p>
            <a:pPr marL="0" indent="0">
              <a:buNone/>
            </a:pPr>
            <a:endParaRPr lang="en-US" sz="500" dirty="0"/>
          </a:p>
          <a:p>
            <a:r>
              <a:rPr lang="en-US" sz="2400" dirty="0"/>
              <a:t>Population size represents the total SDCs, not just the ones that have been identified</a:t>
            </a:r>
          </a:p>
          <a:p>
            <a:endParaRPr lang="en-US" sz="500" dirty="0"/>
          </a:p>
          <a:p>
            <a:r>
              <a:rPr lang="en-US" sz="2400" dirty="0"/>
              <a:t>Population size is estimated by the adult population size</a:t>
            </a:r>
            <a:r>
              <a:rPr lang="en-US" sz="2400" b="1" dirty="0"/>
              <a:t> x </a:t>
            </a:r>
            <a:r>
              <a:rPr lang="en-US" sz="2400" dirty="0"/>
              <a:t>adult HIV prevalence </a:t>
            </a:r>
            <a:r>
              <a:rPr lang="en-US" sz="2400" b="1" dirty="0"/>
              <a:t>x</a:t>
            </a:r>
            <a:r>
              <a:rPr lang="en-US" sz="2400" dirty="0"/>
              <a:t> percent in union</a:t>
            </a:r>
          </a:p>
          <a:p>
            <a:pPr marL="0" indent="0">
              <a:buNone/>
            </a:pPr>
            <a:endParaRPr lang="en-US" sz="500" dirty="0"/>
          </a:p>
          <a:p>
            <a:r>
              <a:rPr lang="en-US" sz="2400" dirty="0"/>
              <a:t>HIV prevalence is always zero for SDCs because </a:t>
            </a:r>
            <a:r>
              <a:rPr lang="en-US" sz="2400" dirty="0" err="1"/>
              <a:t>PrEP</a:t>
            </a:r>
            <a:r>
              <a:rPr lang="en-US" sz="2400" dirty="0"/>
              <a:t> is provided, by definition, to the HIV-negative partner</a:t>
            </a:r>
          </a:p>
          <a:p>
            <a:endParaRPr lang="en-US" sz="500" dirty="0"/>
          </a:p>
          <a:p>
            <a:r>
              <a:rPr lang="en-US" sz="2400" dirty="0"/>
              <a:t>Percent indicated for </a:t>
            </a:r>
            <a:r>
              <a:rPr lang="en-US" sz="2400" dirty="0" err="1"/>
              <a:t>PrEP</a:t>
            </a:r>
            <a:r>
              <a:rPr lang="en-US" sz="2400" dirty="0"/>
              <a:t> should be the percent of HIV-positive adults who are not virally suppressed</a:t>
            </a:r>
          </a:p>
        </p:txBody>
      </p:sp>
      <p:sp>
        <p:nvSpPr>
          <p:cNvPr id="3" name="Title 2">
            <a:extLst>
              <a:ext uri="{FF2B5EF4-FFF2-40B4-BE49-F238E27FC236}">
                <a16:creationId xmlns:a16="http://schemas.microsoft.com/office/drawing/2014/main" id="{B3A3DBE3-341A-FB8B-26FF-D5D130A9E304}"/>
              </a:ext>
            </a:extLst>
          </p:cNvPr>
          <p:cNvSpPr>
            <a:spLocks noGrp="1"/>
          </p:cNvSpPr>
          <p:nvPr>
            <p:ph type="title"/>
          </p:nvPr>
        </p:nvSpPr>
        <p:spPr/>
        <p:txBody>
          <a:bodyPr/>
          <a:lstStyle/>
          <a:p>
            <a:r>
              <a:rPr lang="en-US" dirty="0"/>
              <a:t>Considerations for </a:t>
            </a:r>
            <a:r>
              <a:rPr lang="en-US" dirty="0" err="1"/>
              <a:t>serodifferent</a:t>
            </a:r>
            <a:r>
              <a:rPr lang="en-US" dirty="0"/>
              <a:t> couples</a:t>
            </a:r>
          </a:p>
        </p:txBody>
      </p:sp>
    </p:spTree>
    <p:extLst>
      <p:ext uri="{BB962C8B-B14F-4D97-AF65-F5344CB8AC3E}">
        <p14:creationId xmlns:p14="http://schemas.microsoft.com/office/powerpoint/2010/main" val="1203813995"/>
      </p:ext>
    </p:extLst>
  </p:cSld>
  <p:clrMapOvr>
    <a:masterClrMapping/>
  </p:clrMapOvr>
  <mc:AlternateContent xmlns:mc="http://schemas.openxmlformats.org/markup-compatibility/2006" xmlns:p14="http://schemas.microsoft.com/office/powerpoint/2010/main">
    <mc:Choice Requires="p14">
      <p:transition spd="slow" p14:dur="2000" advTm="59000"/>
    </mc:Choice>
    <mc:Fallback xmlns="">
      <p:transition spd="slow" advTm="59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C5049-2AFB-851C-D271-BCDFD9CE815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8661E2-E0B8-3709-9743-3E70521AC25B}"/>
              </a:ext>
            </a:extLst>
          </p:cNvPr>
          <p:cNvSpPr>
            <a:spLocks noGrp="1"/>
          </p:cNvSpPr>
          <p:nvPr>
            <p:ph idx="1"/>
          </p:nvPr>
        </p:nvSpPr>
        <p:spPr/>
        <p:txBody>
          <a:bodyPr/>
          <a:lstStyle/>
          <a:p>
            <a:r>
              <a:rPr lang="en-US" sz="2400" dirty="0"/>
              <a:t>It can be challenging to quantify key populations and usually there are specific exercises in each country designed to estimate the size and HIV prevalence of each key population</a:t>
            </a:r>
          </a:p>
          <a:p>
            <a:pPr marL="0" indent="0">
              <a:buNone/>
            </a:pPr>
            <a:endParaRPr lang="en-US" sz="2400" dirty="0"/>
          </a:p>
          <a:p>
            <a:r>
              <a:rPr lang="en-US" sz="2400" dirty="0"/>
              <a:t>If key populations cluster in geographic areas, you can still put 100% in the geographic areas for </a:t>
            </a:r>
            <a:r>
              <a:rPr lang="en-US" sz="2400" dirty="0" err="1"/>
              <a:t>PrEP</a:t>
            </a:r>
            <a:r>
              <a:rPr lang="en-US" sz="2400" dirty="0"/>
              <a:t> and later disaggregate to the regions that </a:t>
            </a:r>
            <a:r>
              <a:rPr lang="en-US" sz="2400" dirty="0" err="1"/>
              <a:t>PrEP</a:t>
            </a:r>
            <a:r>
              <a:rPr lang="en-US" sz="2400" dirty="0"/>
              <a:t> will be provided to those populations</a:t>
            </a:r>
          </a:p>
          <a:p>
            <a:pPr lvl="1"/>
            <a:r>
              <a:rPr lang="en-US" sz="2000" dirty="0"/>
              <a:t>In some cases, these populations may be mobile</a:t>
            </a:r>
          </a:p>
          <a:p>
            <a:pPr marL="457200" lvl="1" indent="0">
              <a:buNone/>
            </a:pPr>
            <a:endParaRPr lang="en-US" sz="2000" dirty="0"/>
          </a:p>
          <a:p>
            <a:r>
              <a:rPr lang="en-US" sz="2400" dirty="0"/>
              <a:t>Defaults for % indicated for </a:t>
            </a:r>
            <a:r>
              <a:rPr lang="en-US" sz="2400" dirty="0" err="1"/>
              <a:t>PrEP</a:t>
            </a:r>
            <a:r>
              <a:rPr lang="en-US" sz="2400" dirty="0"/>
              <a:t> for key populations are 100%  </a:t>
            </a:r>
          </a:p>
          <a:p>
            <a:pPr lvl="1"/>
            <a:r>
              <a:rPr lang="en-US" sz="2000" dirty="0"/>
              <a:t>For MSM, may change to the % that are sexually active and have at least one partner of unknown status</a:t>
            </a:r>
          </a:p>
          <a:p>
            <a:pPr lvl="1"/>
            <a:r>
              <a:rPr lang="en-US" sz="2000" dirty="0"/>
              <a:t>For FSW, in some cases you may change to the % that don’t consistently use condoms</a:t>
            </a:r>
          </a:p>
          <a:p>
            <a:pPr lvl="1"/>
            <a:r>
              <a:rPr lang="en-US" sz="2000" dirty="0"/>
              <a:t>For PWID, you could change to the % that shares injecting equipment</a:t>
            </a:r>
          </a:p>
          <a:p>
            <a:endParaRPr lang="en-US" sz="500" dirty="0"/>
          </a:p>
          <a:p>
            <a:endParaRPr lang="en-US" sz="500" dirty="0"/>
          </a:p>
        </p:txBody>
      </p:sp>
      <p:sp>
        <p:nvSpPr>
          <p:cNvPr id="3" name="Title 2">
            <a:extLst>
              <a:ext uri="{FF2B5EF4-FFF2-40B4-BE49-F238E27FC236}">
                <a16:creationId xmlns:a16="http://schemas.microsoft.com/office/drawing/2014/main" id="{8C9585DB-7C00-D41E-6C66-594568AA7295}"/>
              </a:ext>
            </a:extLst>
          </p:cNvPr>
          <p:cNvSpPr>
            <a:spLocks noGrp="1"/>
          </p:cNvSpPr>
          <p:nvPr>
            <p:ph type="title"/>
          </p:nvPr>
        </p:nvSpPr>
        <p:spPr/>
        <p:txBody>
          <a:bodyPr/>
          <a:lstStyle/>
          <a:p>
            <a:r>
              <a:rPr lang="en-US" dirty="0"/>
              <a:t>Considerations for key populations</a:t>
            </a:r>
          </a:p>
        </p:txBody>
      </p:sp>
    </p:spTree>
    <p:extLst>
      <p:ext uri="{BB962C8B-B14F-4D97-AF65-F5344CB8AC3E}">
        <p14:creationId xmlns:p14="http://schemas.microsoft.com/office/powerpoint/2010/main" val="2914282177"/>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6B756-8FA9-61F8-B1C0-7C6F61DBE56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DCD1F1-D531-4C6F-62D0-6EF874E16E7B}"/>
              </a:ext>
            </a:extLst>
          </p:cNvPr>
          <p:cNvSpPr>
            <a:spLocks noGrp="1"/>
          </p:cNvSpPr>
          <p:nvPr>
            <p:ph idx="1"/>
          </p:nvPr>
        </p:nvSpPr>
        <p:spPr/>
        <p:txBody>
          <a:bodyPr/>
          <a:lstStyle/>
          <a:p>
            <a:r>
              <a:rPr lang="en-US" sz="2400" dirty="0"/>
              <a:t>The starting population size is the entire population and available from census/survey data</a:t>
            </a:r>
            <a:endParaRPr lang="en-US" sz="500" dirty="0"/>
          </a:p>
          <a:p>
            <a:r>
              <a:rPr lang="en-US" sz="2400" dirty="0"/>
              <a:t>Since these populations are so large, in many countries </a:t>
            </a:r>
            <a:r>
              <a:rPr lang="en-US" sz="2400" dirty="0" err="1"/>
              <a:t>PrEP</a:t>
            </a:r>
            <a:r>
              <a:rPr lang="en-US" sz="2400" dirty="0"/>
              <a:t>-it users will want to identify the subnational areas where their HIV incidence is higher</a:t>
            </a:r>
          </a:p>
          <a:p>
            <a:pPr lvl="1"/>
            <a:r>
              <a:rPr lang="en-US" sz="2000" dirty="0"/>
              <a:t>These data are at the district level in Naomi and with behavioral categories in the SHIPP tool</a:t>
            </a:r>
          </a:p>
          <a:p>
            <a:pPr lvl="1"/>
            <a:r>
              <a:rPr lang="en-US" sz="2000" dirty="0"/>
              <a:t>This is one of the main reasons why </a:t>
            </a:r>
            <a:r>
              <a:rPr lang="en-US" sz="2000" dirty="0" err="1"/>
              <a:t>PrEP</a:t>
            </a:r>
            <a:r>
              <a:rPr lang="en-US" sz="2000" dirty="0"/>
              <a:t>-it SHIPP was developed</a:t>
            </a:r>
          </a:p>
          <a:p>
            <a:pPr marL="457200" lvl="1" indent="0">
              <a:buNone/>
            </a:pPr>
            <a:endParaRPr lang="en-US" sz="500" dirty="0"/>
          </a:p>
          <a:p>
            <a:r>
              <a:rPr lang="en-US" sz="2400" dirty="0"/>
              <a:t>For these populations, the % indicated for </a:t>
            </a:r>
            <a:r>
              <a:rPr lang="en-US" sz="2400" dirty="0" err="1"/>
              <a:t>PrEP</a:t>
            </a:r>
            <a:r>
              <a:rPr lang="en-US" sz="2400" dirty="0"/>
              <a:t> should be limited based on certain criteria</a:t>
            </a:r>
          </a:p>
          <a:p>
            <a:pPr lvl="1"/>
            <a:r>
              <a:rPr lang="en-US" sz="2000" dirty="0"/>
              <a:t>For AGYW, should limit to sexually active</a:t>
            </a:r>
          </a:p>
          <a:p>
            <a:pPr lvl="1"/>
            <a:r>
              <a:rPr lang="en-US" sz="2000" dirty="0"/>
              <a:t>In lower incidence areas, the % may limit to subset with multiple partners and/or STI symptoms</a:t>
            </a:r>
          </a:p>
          <a:p>
            <a:pPr lvl="1"/>
            <a:r>
              <a:rPr lang="en-US" sz="2000" dirty="0"/>
              <a:t>Default values show both STI symptoms and multiple partners with condomless sex estimates from national surveys</a:t>
            </a:r>
          </a:p>
          <a:p>
            <a:endParaRPr lang="en-US" sz="500" dirty="0"/>
          </a:p>
          <a:p>
            <a:endParaRPr lang="en-US" sz="500" dirty="0"/>
          </a:p>
        </p:txBody>
      </p:sp>
      <p:sp>
        <p:nvSpPr>
          <p:cNvPr id="3" name="Title 2">
            <a:extLst>
              <a:ext uri="{FF2B5EF4-FFF2-40B4-BE49-F238E27FC236}">
                <a16:creationId xmlns:a16="http://schemas.microsoft.com/office/drawing/2014/main" id="{B66AE254-5673-33C3-A249-430021E946F7}"/>
              </a:ext>
            </a:extLst>
          </p:cNvPr>
          <p:cNvSpPr>
            <a:spLocks noGrp="1"/>
          </p:cNvSpPr>
          <p:nvPr>
            <p:ph type="title"/>
          </p:nvPr>
        </p:nvSpPr>
        <p:spPr/>
        <p:txBody>
          <a:bodyPr>
            <a:normAutofit fontScale="90000"/>
          </a:bodyPr>
          <a:lstStyle/>
          <a:p>
            <a:r>
              <a:rPr lang="en-US" dirty="0"/>
              <a:t>Considerations for adolescent girls and young women (AGYW) and pregnant/breastfeeding populations</a:t>
            </a:r>
          </a:p>
        </p:txBody>
      </p:sp>
    </p:spTree>
    <p:extLst>
      <p:ext uri="{BB962C8B-B14F-4D97-AF65-F5344CB8AC3E}">
        <p14:creationId xmlns:p14="http://schemas.microsoft.com/office/powerpoint/2010/main" val="518474679"/>
      </p:ext>
    </p:extLst>
  </p:cSld>
  <p:clrMapOvr>
    <a:masterClrMapping/>
  </p:clrMapOvr>
  <mc:AlternateContent xmlns:mc="http://schemas.openxmlformats.org/markup-compatibility/2006" xmlns:p14="http://schemas.microsoft.com/office/powerpoint/2010/main">
    <mc:Choice Requires="p14">
      <p:transition spd="slow" p14:dur="2000" advTm="64000"/>
    </mc:Choice>
    <mc:Fallback xmlns="">
      <p:transition spd="slow" advTm="64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BA127C-0ADE-CF4F-76CD-82FA7F06544A}"/>
              </a:ext>
            </a:extLst>
          </p:cNvPr>
          <p:cNvSpPr>
            <a:spLocks noGrp="1"/>
          </p:cNvSpPr>
          <p:nvPr>
            <p:ph idx="1"/>
          </p:nvPr>
        </p:nvSpPr>
        <p:spPr>
          <a:xfrm>
            <a:off x="838199" y="1350336"/>
            <a:ext cx="10389243" cy="4826627"/>
          </a:xfrm>
        </p:spPr>
        <p:txBody>
          <a:bodyPr/>
          <a:lstStyle/>
          <a:p>
            <a:r>
              <a:rPr lang="en-US" sz="2400" dirty="0"/>
              <a:t>For each custom population, the country team will need to determine what the appropriate data sources are since there are no default data</a:t>
            </a:r>
          </a:p>
          <a:p>
            <a:pPr marL="0" indent="0">
              <a:buNone/>
            </a:pPr>
            <a:endParaRPr lang="en-US" sz="500" dirty="0"/>
          </a:p>
        </p:txBody>
      </p:sp>
      <p:sp>
        <p:nvSpPr>
          <p:cNvPr id="3" name="Title 2">
            <a:extLst>
              <a:ext uri="{FF2B5EF4-FFF2-40B4-BE49-F238E27FC236}">
                <a16:creationId xmlns:a16="http://schemas.microsoft.com/office/drawing/2014/main" id="{B65F4C1F-3F25-3269-B60B-D3922A69297C}"/>
              </a:ext>
            </a:extLst>
          </p:cNvPr>
          <p:cNvSpPr>
            <a:spLocks noGrp="1"/>
          </p:cNvSpPr>
          <p:nvPr>
            <p:ph type="title"/>
          </p:nvPr>
        </p:nvSpPr>
        <p:spPr/>
        <p:txBody>
          <a:bodyPr/>
          <a:lstStyle/>
          <a:p>
            <a:r>
              <a:rPr lang="en-US" dirty="0"/>
              <a:t>Custom populations</a:t>
            </a:r>
          </a:p>
        </p:txBody>
      </p:sp>
      <p:sp>
        <p:nvSpPr>
          <p:cNvPr id="4" name="TextBox 3">
            <a:extLst>
              <a:ext uri="{FF2B5EF4-FFF2-40B4-BE49-F238E27FC236}">
                <a16:creationId xmlns:a16="http://schemas.microsoft.com/office/drawing/2014/main" id="{BF2E8EF2-12CB-1827-97F0-FBB4662E606E}"/>
              </a:ext>
            </a:extLst>
          </p:cNvPr>
          <p:cNvSpPr txBox="1"/>
          <p:nvPr/>
        </p:nvSpPr>
        <p:spPr>
          <a:xfrm>
            <a:off x="658313" y="2228245"/>
            <a:ext cx="1973127" cy="369332"/>
          </a:xfrm>
          <a:prstGeom prst="rect">
            <a:avLst/>
          </a:prstGeom>
          <a:noFill/>
        </p:spPr>
        <p:txBody>
          <a:bodyPr wrap="square" rtlCol="0">
            <a:spAutoFit/>
          </a:bodyPr>
          <a:lstStyle/>
          <a:p>
            <a:r>
              <a:rPr lang="en-US" i="1" dirty="0"/>
              <a:t>Initial user view</a:t>
            </a:r>
          </a:p>
        </p:txBody>
      </p:sp>
      <p:sp>
        <p:nvSpPr>
          <p:cNvPr id="6" name="TextBox 5">
            <a:extLst>
              <a:ext uri="{FF2B5EF4-FFF2-40B4-BE49-F238E27FC236}">
                <a16:creationId xmlns:a16="http://schemas.microsoft.com/office/drawing/2014/main" id="{5B029682-065F-19F6-B5DD-1CD4B6EF8CF1}"/>
              </a:ext>
            </a:extLst>
          </p:cNvPr>
          <p:cNvSpPr txBox="1"/>
          <p:nvPr/>
        </p:nvSpPr>
        <p:spPr>
          <a:xfrm>
            <a:off x="658313" y="4501001"/>
            <a:ext cx="2745287" cy="369332"/>
          </a:xfrm>
          <a:prstGeom prst="rect">
            <a:avLst/>
          </a:prstGeom>
          <a:noFill/>
        </p:spPr>
        <p:txBody>
          <a:bodyPr wrap="square" rtlCol="0">
            <a:spAutoFit/>
          </a:bodyPr>
          <a:lstStyle/>
          <a:p>
            <a:r>
              <a:rPr lang="en-US" i="1" dirty="0"/>
              <a:t>Example with user inputs</a:t>
            </a:r>
          </a:p>
        </p:txBody>
      </p:sp>
      <p:pic>
        <p:nvPicPr>
          <p:cNvPr id="9" name="Picture 8">
            <a:extLst>
              <a:ext uri="{FF2B5EF4-FFF2-40B4-BE49-F238E27FC236}">
                <a16:creationId xmlns:a16="http://schemas.microsoft.com/office/drawing/2014/main" id="{4BDB3A53-8C2C-B053-2D64-56ED9E634E63}"/>
              </a:ext>
            </a:extLst>
          </p:cNvPr>
          <p:cNvPicPr>
            <a:picLocks noChangeAspect="1"/>
          </p:cNvPicPr>
          <p:nvPr/>
        </p:nvPicPr>
        <p:blipFill>
          <a:blip r:embed="rId3"/>
          <a:stretch>
            <a:fillRect/>
          </a:stretch>
        </p:blipFill>
        <p:spPr>
          <a:xfrm>
            <a:off x="838199" y="2629306"/>
            <a:ext cx="9675380" cy="1251814"/>
          </a:xfrm>
          <a:prstGeom prst="rect">
            <a:avLst/>
          </a:prstGeom>
        </p:spPr>
      </p:pic>
      <p:pic>
        <p:nvPicPr>
          <p:cNvPr id="11" name="Picture 10">
            <a:extLst>
              <a:ext uri="{FF2B5EF4-FFF2-40B4-BE49-F238E27FC236}">
                <a16:creationId xmlns:a16="http://schemas.microsoft.com/office/drawing/2014/main" id="{73072BEA-AEAC-0133-A02D-DD73AAE55D6D}"/>
              </a:ext>
            </a:extLst>
          </p:cNvPr>
          <p:cNvPicPr>
            <a:picLocks noChangeAspect="1"/>
          </p:cNvPicPr>
          <p:nvPr/>
        </p:nvPicPr>
        <p:blipFill>
          <a:blip r:embed="rId4"/>
          <a:stretch>
            <a:fillRect/>
          </a:stretch>
        </p:blipFill>
        <p:spPr>
          <a:xfrm>
            <a:off x="838199" y="4886713"/>
            <a:ext cx="9677401" cy="1251814"/>
          </a:xfrm>
          <a:prstGeom prst="rect">
            <a:avLst/>
          </a:prstGeom>
        </p:spPr>
      </p:pic>
    </p:spTree>
    <p:extLst>
      <p:ext uri="{BB962C8B-B14F-4D97-AF65-F5344CB8AC3E}">
        <p14:creationId xmlns:p14="http://schemas.microsoft.com/office/powerpoint/2010/main" val="3265157632"/>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0942F6-61C3-642B-8C09-2FC84B260724}"/>
              </a:ext>
            </a:extLst>
          </p:cNvPr>
          <p:cNvSpPr>
            <a:spLocks noGrp="1"/>
          </p:cNvSpPr>
          <p:nvPr>
            <p:ph idx="1"/>
          </p:nvPr>
        </p:nvSpPr>
        <p:spPr>
          <a:xfrm>
            <a:off x="811435" y="1333956"/>
            <a:ext cx="9677400" cy="4826627"/>
          </a:xfrm>
        </p:spPr>
        <p:txBody>
          <a:bodyPr/>
          <a:lstStyle/>
          <a:p>
            <a:r>
              <a:rPr lang="en-US" sz="2200" dirty="0">
                <a:latin typeface="Calibri "/>
                <a:cs typeface="Poppins" panose="00000500000000000000" pitchFamily="2" charset="0"/>
              </a:rPr>
              <a:t>Scale-up patterns are the rate at which </a:t>
            </a:r>
            <a:r>
              <a:rPr lang="en-US" sz="2200" dirty="0" err="1">
                <a:latin typeface="Calibri "/>
                <a:cs typeface="Poppins" panose="00000500000000000000" pitchFamily="2" charset="0"/>
              </a:rPr>
              <a:t>PrEP</a:t>
            </a:r>
            <a:r>
              <a:rPr lang="en-US" sz="2200" dirty="0">
                <a:latin typeface="Calibri "/>
                <a:cs typeface="Poppins" panose="00000500000000000000" pitchFamily="2" charset="0"/>
              </a:rPr>
              <a:t> initiations will roll out over the course of your target-setting period.</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First, set the number of scale-up patterns that you want to use. Only one pattern is required but more can be specified if the scale-up is expected to differ by priority population, method, or other dimension</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2200" dirty="0">
              <a:latin typeface="Calibri "/>
              <a:cs typeface="Poppins" panose="00000500000000000000" pitchFamily="2" charset="0"/>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AADB4AC8-67AE-A423-43DD-690600AC8E9F}"/>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Specify scale-up patterns</a:t>
            </a:r>
          </a:p>
        </p:txBody>
      </p:sp>
      <p:sp>
        <p:nvSpPr>
          <p:cNvPr id="6" name="Content Placeholder 2">
            <a:extLst>
              <a:ext uri="{FF2B5EF4-FFF2-40B4-BE49-F238E27FC236}">
                <a16:creationId xmlns:a16="http://schemas.microsoft.com/office/drawing/2014/main" id="{16FCB5D7-71FA-F312-4392-1B7D17526AD1}"/>
              </a:ext>
            </a:extLst>
          </p:cNvPr>
          <p:cNvSpPr txBox="1">
            <a:spLocks/>
          </p:cNvSpPr>
          <p:nvPr/>
        </p:nvSpPr>
        <p:spPr>
          <a:xfrm>
            <a:off x="811435" y="2734947"/>
            <a:ext cx="10569130" cy="4675765"/>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0" indent="0">
              <a:buNone/>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endParaRPr>
          </a:p>
        </p:txBody>
      </p:sp>
      <p:sp>
        <p:nvSpPr>
          <p:cNvPr id="9" name="Content Placeholder 2">
            <a:extLst>
              <a:ext uri="{FF2B5EF4-FFF2-40B4-BE49-F238E27FC236}">
                <a16:creationId xmlns:a16="http://schemas.microsoft.com/office/drawing/2014/main" id="{B81B2591-E79A-89C1-9AB9-C17D2430A7CE}"/>
              </a:ext>
            </a:extLst>
          </p:cNvPr>
          <p:cNvSpPr txBox="1">
            <a:spLocks/>
          </p:cNvSpPr>
          <p:nvPr/>
        </p:nvSpPr>
        <p:spPr>
          <a:xfrm>
            <a:off x="858249" y="3606705"/>
            <a:ext cx="2539386"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latin typeface="Calibri "/>
                <a:cs typeface="Poppins" panose="00000500000000000000" pitchFamily="2" charset="0"/>
              </a:rPr>
              <a:t>Use the (+) and the delete symbol to adjust to the number of scale-up patterns </a:t>
            </a:r>
          </a:p>
          <a:p>
            <a:pPr marL="0" indent="0">
              <a:buFont typeface="Wingdings" pitchFamily="2" charset="2"/>
              <a:buNone/>
            </a:pPr>
            <a:endParaRPr lang="en-US" sz="1000" dirty="0">
              <a:latin typeface="Calibri "/>
              <a:cs typeface="Poppins" panose="00000500000000000000" pitchFamily="2" charset="0"/>
            </a:endParaRPr>
          </a:p>
          <a:p>
            <a:endParaRPr lang="en-US" dirty="0">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9BBB1752-3CFC-5297-47A9-F78FD20DF1DD}"/>
              </a:ext>
            </a:extLst>
          </p:cNvPr>
          <p:cNvPicPr>
            <a:picLocks noChangeAspect="1"/>
          </p:cNvPicPr>
          <p:nvPr/>
        </p:nvPicPr>
        <p:blipFill>
          <a:blip r:embed="rId3"/>
          <a:stretch>
            <a:fillRect/>
          </a:stretch>
        </p:blipFill>
        <p:spPr>
          <a:xfrm>
            <a:off x="3616808" y="3606705"/>
            <a:ext cx="7276557" cy="2147324"/>
          </a:xfrm>
          <a:prstGeom prst="rect">
            <a:avLst/>
          </a:prstGeom>
        </p:spPr>
      </p:pic>
    </p:spTree>
    <p:extLst>
      <p:ext uri="{BB962C8B-B14F-4D97-AF65-F5344CB8AC3E}">
        <p14:creationId xmlns:p14="http://schemas.microsoft.com/office/powerpoint/2010/main" val="1795030869"/>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FA2093-64C4-1097-DC22-53920CABB4FE}"/>
              </a:ext>
            </a:extLst>
          </p:cNvPr>
          <p:cNvSpPr>
            <a:spLocks noGrp="1"/>
          </p:cNvSpPr>
          <p:nvPr>
            <p:ph idx="1"/>
          </p:nvPr>
        </p:nvSpPr>
        <p:spPr>
          <a:xfrm>
            <a:off x="838200" y="1560543"/>
            <a:ext cx="4868917" cy="4826627"/>
          </a:xfrm>
        </p:spPr>
        <p:txBody>
          <a:bodyPr/>
          <a:lstStyle/>
          <a:p>
            <a:pPr marL="0" indent="0">
              <a:buNone/>
            </a:pPr>
            <a:endParaRPr lang="en-US" sz="2400" dirty="0">
              <a:latin typeface="Calibri "/>
              <a:cs typeface="Poppins" panose="00000500000000000000" pitchFamily="2" charset="0"/>
            </a:endParaRPr>
          </a:p>
          <a:p>
            <a:pPr>
              <a:buFont typeface="Wingdings" panose="05000000000000000000" pitchFamily="2" charset="2"/>
              <a:buChar char="§"/>
            </a:pPr>
            <a:r>
              <a:rPr lang="en-US" sz="2400" b="1" dirty="0">
                <a:latin typeface="Calibri "/>
                <a:cs typeface="Poppins" panose="00000500000000000000" pitchFamily="2" charset="0"/>
              </a:rPr>
              <a:t>S-shaped</a:t>
            </a:r>
            <a:r>
              <a:rPr lang="en-US" sz="2400" dirty="0">
                <a:latin typeface="Calibri "/>
                <a:cs typeface="Poppins" panose="00000500000000000000" pitchFamily="2" charset="0"/>
              </a:rPr>
              <a:t> – assumes a gradual start in early months with steep increase before reaching eventual plateau of initiations </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b="1" dirty="0">
                <a:latin typeface="Calibri "/>
                <a:cs typeface="Poppins" panose="00000500000000000000" pitchFamily="2" charset="0"/>
              </a:rPr>
              <a:t>Linear </a:t>
            </a:r>
            <a:r>
              <a:rPr lang="en-US" sz="2400" dirty="0">
                <a:latin typeface="Calibri "/>
                <a:cs typeface="Poppins" panose="00000500000000000000" pitchFamily="2" charset="0"/>
              </a:rPr>
              <a:t>– assumes a steady increase in initiations each month</a:t>
            </a:r>
          </a:p>
          <a:p>
            <a:pPr marL="0" indent="0">
              <a:buNone/>
            </a:pPr>
            <a:endParaRPr lang="en-US" sz="500" dirty="0">
              <a:latin typeface="Calibri "/>
              <a:cs typeface="Poppins" panose="00000500000000000000" pitchFamily="2" charset="0"/>
            </a:endParaRPr>
          </a:p>
          <a:p>
            <a:r>
              <a:rPr lang="en-US" sz="2400" b="1" dirty="0">
                <a:latin typeface="Calibri "/>
                <a:cs typeface="Poppins" panose="00000500000000000000" pitchFamily="2" charset="0"/>
              </a:rPr>
              <a:t>Constant</a:t>
            </a:r>
            <a:r>
              <a:rPr lang="en-US" sz="2400" dirty="0">
                <a:latin typeface="Calibri "/>
                <a:cs typeface="Poppins" panose="00000500000000000000" pitchFamily="2" charset="0"/>
              </a:rPr>
              <a:t> – assumes the same number of initiations each month</a:t>
            </a:r>
          </a:p>
          <a:p>
            <a:pPr>
              <a:buFont typeface="Wingdings" panose="05000000000000000000" pitchFamily="2" charset="2"/>
              <a:buChar char="§"/>
            </a:pPr>
            <a:endParaRPr lang="en-US" sz="2400" dirty="0">
              <a:latin typeface="Calibri "/>
              <a:cs typeface="Poppins" panose="00000500000000000000" pitchFamily="2" charset="0"/>
            </a:endParaRPr>
          </a:p>
        </p:txBody>
      </p:sp>
      <p:sp>
        <p:nvSpPr>
          <p:cNvPr id="2" name="Title 1">
            <a:extLst>
              <a:ext uri="{FF2B5EF4-FFF2-40B4-BE49-F238E27FC236}">
                <a16:creationId xmlns:a16="http://schemas.microsoft.com/office/drawing/2014/main" id="{E96C24CC-0920-2699-BB2B-7252DC3FD37D}"/>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Scale-up pattern shapes </a:t>
            </a:r>
          </a:p>
        </p:txBody>
      </p:sp>
      <p:pic>
        <p:nvPicPr>
          <p:cNvPr id="5" name="Picture 4">
            <a:extLst>
              <a:ext uri="{FF2B5EF4-FFF2-40B4-BE49-F238E27FC236}">
                <a16:creationId xmlns:a16="http://schemas.microsoft.com/office/drawing/2014/main" id="{271D3B4E-6760-EC40-29D7-7EBC62C7E631}"/>
              </a:ext>
            </a:extLst>
          </p:cNvPr>
          <p:cNvPicPr>
            <a:picLocks noChangeAspect="1"/>
          </p:cNvPicPr>
          <p:nvPr/>
        </p:nvPicPr>
        <p:blipFill>
          <a:blip r:embed="rId3"/>
          <a:stretch>
            <a:fillRect/>
          </a:stretch>
        </p:blipFill>
        <p:spPr>
          <a:xfrm>
            <a:off x="6238312" y="1364809"/>
            <a:ext cx="4530257" cy="4128381"/>
          </a:xfrm>
          <a:prstGeom prst="rect">
            <a:avLst/>
          </a:prstGeom>
        </p:spPr>
      </p:pic>
    </p:spTree>
    <p:extLst>
      <p:ext uri="{BB962C8B-B14F-4D97-AF65-F5344CB8AC3E}">
        <p14:creationId xmlns:p14="http://schemas.microsoft.com/office/powerpoint/2010/main" val="1606565835"/>
      </p:ext>
    </p:extLst>
  </p:cSld>
  <p:clrMapOvr>
    <a:masterClrMapping/>
  </p:clrMapOvr>
  <mc:AlternateContent xmlns:mc="http://schemas.openxmlformats.org/markup-compatibility/2006" xmlns:p14="http://schemas.microsoft.com/office/powerpoint/2010/main">
    <mc:Choice Requires="p14">
      <p:transition spd="slow" p14:dur="2000" advTm="58000"/>
    </mc:Choice>
    <mc:Fallback xmlns="">
      <p:transition spd="slow" advTm="58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ACF2D8B-419A-F59E-490D-6C4DA1E8A3A8}"/>
              </a:ext>
            </a:extLst>
          </p:cNvPr>
          <p:cNvPicPr>
            <a:picLocks noGrp="1" noChangeAspect="1"/>
          </p:cNvPicPr>
          <p:nvPr>
            <p:ph idx="1"/>
          </p:nvPr>
        </p:nvPicPr>
        <p:blipFill>
          <a:blip r:embed="rId3"/>
          <a:stretch>
            <a:fillRect/>
          </a:stretch>
        </p:blipFill>
        <p:spPr>
          <a:xfrm>
            <a:off x="1484563" y="1980286"/>
            <a:ext cx="8342945" cy="2897427"/>
          </a:xfrm>
        </p:spPr>
      </p:pic>
      <p:sp>
        <p:nvSpPr>
          <p:cNvPr id="3" name="Title 2">
            <a:extLst>
              <a:ext uri="{FF2B5EF4-FFF2-40B4-BE49-F238E27FC236}">
                <a16:creationId xmlns:a16="http://schemas.microsoft.com/office/drawing/2014/main" id="{CB8E6C9A-C14A-E26B-B2DC-A571DE698B61}"/>
              </a:ext>
            </a:extLst>
          </p:cNvPr>
          <p:cNvSpPr>
            <a:spLocks noGrp="1"/>
          </p:cNvSpPr>
          <p:nvPr>
            <p:ph type="title"/>
          </p:nvPr>
        </p:nvSpPr>
        <p:spPr/>
        <p:txBody>
          <a:bodyPr/>
          <a:lstStyle/>
          <a:p>
            <a:r>
              <a:rPr lang="en-US" dirty="0"/>
              <a:t>S-Shaped curve</a:t>
            </a:r>
          </a:p>
        </p:txBody>
      </p:sp>
      <p:sp>
        <p:nvSpPr>
          <p:cNvPr id="6" name="TextBox 5">
            <a:extLst>
              <a:ext uri="{FF2B5EF4-FFF2-40B4-BE49-F238E27FC236}">
                <a16:creationId xmlns:a16="http://schemas.microsoft.com/office/drawing/2014/main" id="{090098AC-4BE3-5561-437D-DC4BA16E3EF9}"/>
              </a:ext>
            </a:extLst>
          </p:cNvPr>
          <p:cNvSpPr txBox="1"/>
          <p:nvPr/>
        </p:nvSpPr>
        <p:spPr>
          <a:xfrm>
            <a:off x="1050891" y="1333956"/>
            <a:ext cx="8778240" cy="646331"/>
          </a:xfrm>
          <a:prstGeom prst="rect">
            <a:avLst/>
          </a:prstGeom>
          <a:noFill/>
        </p:spPr>
        <p:txBody>
          <a:bodyPr wrap="square" rtlCol="0">
            <a:spAutoFit/>
          </a:bodyPr>
          <a:lstStyle/>
          <a:p>
            <a:pPr marL="285750" indent="-285750">
              <a:buFont typeface="Arial" panose="020B0604020202020204" pitchFamily="34" charset="0"/>
              <a:buChar char="•"/>
            </a:pPr>
            <a:r>
              <a:rPr lang="en-US" dirty="0"/>
              <a:t>Commonly used to represent scale-up trends for programs</a:t>
            </a:r>
          </a:p>
          <a:p>
            <a:pPr marL="285750" indent="-285750">
              <a:buFont typeface="Arial" panose="020B0604020202020204" pitchFamily="34" charset="0"/>
              <a:buChar char="•"/>
            </a:pPr>
            <a:endParaRPr lang="en-US" dirty="0"/>
          </a:p>
        </p:txBody>
      </p:sp>
      <p:cxnSp>
        <p:nvCxnSpPr>
          <p:cNvPr id="8" name="Straight Arrow Connector 7">
            <a:extLst>
              <a:ext uri="{FF2B5EF4-FFF2-40B4-BE49-F238E27FC236}">
                <a16:creationId xmlns:a16="http://schemas.microsoft.com/office/drawing/2014/main" id="{87291030-9E3A-0C53-F4D8-5CF58CAF7D0B}"/>
              </a:ext>
            </a:extLst>
          </p:cNvPr>
          <p:cNvCxnSpPr>
            <a:cxnSpLocks/>
          </p:cNvCxnSpPr>
          <p:nvPr/>
        </p:nvCxnSpPr>
        <p:spPr>
          <a:xfrm flipH="1" flipV="1">
            <a:off x="6056849" y="2851645"/>
            <a:ext cx="583981" cy="18575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64894860-3150-AFB7-7EFB-B5CF0C3644B9}"/>
              </a:ext>
            </a:extLst>
          </p:cNvPr>
          <p:cNvCxnSpPr>
            <a:cxnSpLocks/>
          </p:cNvCxnSpPr>
          <p:nvPr/>
        </p:nvCxnSpPr>
        <p:spPr>
          <a:xfrm flipH="1" flipV="1">
            <a:off x="4354830" y="4217670"/>
            <a:ext cx="2284377" cy="4914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84437F4-EA3D-DAF5-0B8D-A0D237C2371C}"/>
              </a:ext>
            </a:extLst>
          </p:cNvPr>
          <p:cNvSpPr txBox="1"/>
          <p:nvPr/>
        </p:nvSpPr>
        <p:spPr>
          <a:xfrm>
            <a:off x="6056849" y="4777324"/>
            <a:ext cx="2514314" cy="369332"/>
          </a:xfrm>
          <a:prstGeom prst="rect">
            <a:avLst/>
          </a:prstGeom>
          <a:noFill/>
        </p:spPr>
        <p:txBody>
          <a:bodyPr wrap="square" rtlCol="0">
            <a:spAutoFit/>
          </a:bodyPr>
          <a:lstStyle/>
          <a:p>
            <a:r>
              <a:rPr lang="en-US" i="1" dirty="0"/>
              <a:t>Rapid scale-up</a:t>
            </a:r>
          </a:p>
        </p:txBody>
      </p:sp>
      <p:cxnSp>
        <p:nvCxnSpPr>
          <p:cNvPr id="15" name="Straight Arrow Connector 14">
            <a:extLst>
              <a:ext uri="{FF2B5EF4-FFF2-40B4-BE49-F238E27FC236}">
                <a16:creationId xmlns:a16="http://schemas.microsoft.com/office/drawing/2014/main" id="{98D3F8C6-83E5-8B9E-4C87-93607F6837DB}"/>
              </a:ext>
            </a:extLst>
          </p:cNvPr>
          <p:cNvCxnSpPr>
            <a:cxnSpLocks/>
          </p:cNvCxnSpPr>
          <p:nvPr/>
        </p:nvCxnSpPr>
        <p:spPr>
          <a:xfrm flipH="1" flipV="1">
            <a:off x="1920240" y="4709159"/>
            <a:ext cx="2075483" cy="4374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18DC61B-394D-5624-7025-58D2FA5BEFB4}"/>
              </a:ext>
            </a:extLst>
          </p:cNvPr>
          <p:cNvCxnSpPr>
            <a:cxnSpLocks/>
          </p:cNvCxnSpPr>
          <p:nvPr/>
        </p:nvCxnSpPr>
        <p:spPr>
          <a:xfrm flipH="1" flipV="1">
            <a:off x="3862051" y="4463414"/>
            <a:ext cx="133672" cy="6832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93893A4-C799-28B0-0F23-8F050AF46FE1}"/>
              </a:ext>
            </a:extLst>
          </p:cNvPr>
          <p:cNvSpPr txBox="1"/>
          <p:nvPr/>
        </p:nvSpPr>
        <p:spPr>
          <a:xfrm>
            <a:off x="3306029" y="5207735"/>
            <a:ext cx="2514314" cy="369332"/>
          </a:xfrm>
          <a:prstGeom prst="rect">
            <a:avLst/>
          </a:prstGeom>
          <a:noFill/>
        </p:spPr>
        <p:txBody>
          <a:bodyPr wrap="square" rtlCol="0">
            <a:spAutoFit/>
          </a:bodyPr>
          <a:lstStyle/>
          <a:p>
            <a:r>
              <a:rPr lang="en-US" i="1" dirty="0"/>
              <a:t>Establishing program</a:t>
            </a:r>
          </a:p>
        </p:txBody>
      </p:sp>
      <p:sp>
        <p:nvSpPr>
          <p:cNvPr id="26" name="TextBox 25">
            <a:extLst>
              <a:ext uri="{FF2B5EF4-FFF2-40B4-BE49-F238E27FC236}">
                <a16:creationId xmlns:a16="http://schemas.microsoft.com/office/drawing/2014/main" id="{2297C296-C139-3F6D-B2ED-1F764C484679}"/>
              </a:ext>
            </a:extLst>
          </p:cNvPr>
          <p:cNvSpPr txBox="1"/>
          <p:nvPr/>
        </p:nvSpPr>
        <p:spPr>
          <a:xfrm>
            <a:off x="8129346" y="3109724"/>
            <a:ext cx="2514314" cy="369332"/>
          </a:xfrm>
          <a:prstGeom prst="rect">
            <a:avLst/>
          </a:prstGeom>
          <a:noFill/>
        </p:spPr>
        <p:txBody>
          <a:bodyPr wrap="square" rtlCol="0">
            <a:spAutoFit/>
          </a:bodyPr>
          <a:lstStyle/>
          <a:p>
            <a:r>
              <a:rPr lang="en-US" i="1" dirty="0"/>
              <a:t>Plateau</a:t>
            </a:r>
          </a:p>
        </p:txBody>
      </p:sp>
      <p:cxnSp>
        <p:nvCxnSpPr>
          <p:cNvPr id="27" name="Straight Arrow Connector 26">
            <a:extLst>
              <a:ext uri="{FF2B5EF4-FFF2-40B4-BE49-F238E27FC236}">
                <a16:creationId xmlns:a16="http://schemas.microsoft.com/office/drawing/2014/main" id="{C8668708-1E8F-7273-B606-88D878054DF7}"/>
              </a:ext>
            </a:extLst>
          </p:cNvPr>
          <p:cNvCxnSpPr>
            <a:cxnSpLocks/>
          </p:cNvCxnSpPr>
          <p:nvPr/>
        </p:nvCxnSpPr>
        <p:spPr>
          <a:xfrm flipV="1">
            <a:off x="8571163" y="2232888"/>
            <a:ext cx="474627" cy="7440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AE3B88B-47EF-12D1-C9FC-CD536BDB66E9}"/>
              </a:ext>
            </a:extLst>
          </p:cNvPr>
          <p:cNvCxnSpPr>
            <a:cxnSpLocks/>
          </p:cNvCxnSpPr>
          <p:nvPr/>
        </p:nvCxnSpPr>
        <p:spPr>
          <a:xfrm flipH="1" flipV="1">
            <a:off x="7284720" y="2306320"/>
            <a:ext cx="1284820" cy="6706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F1BE2BF7-F82E-8EB1-D033-2C61AC2F709B}"/>
              </a:ext>
            </a:extLst>
          </p:cNvPr>
          <p:cNvCxnSpPr/>
          <p:nvPr/>
        </p:nvCxnSpPr>
        <p:spPr>
          <a:xfrm>
            <a:off x="1584960" y="2082800"/>
            <a:ext cx="0" cy="3494267"/>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2AF7D40-33D2-8059-FB74-2BE7B9B977DC}"/>
              </a:ext>
            </a:extLst>
          </p:cNvPr>
          <p:cNvSpPr txBox="1"/>
          <p:nvPr/>
        </p:nvSpPr>
        <p:spPr>
          <a:xfrm rot="16200000">
            <a:off x="-609667" y="3271511"/>
            <a:ext cx="3799840" cy="369332"/>
          </a:xfrm>
          <a:prstGeom prst="rect">
            <a:avLst/>
          </a:prstGeom>
          <a:noFill/>
        </p:spPr>
        <p:txBody>
          <a:bodyPr wrap="square" rtlCol="0">
            <a:spAutoFit/>
          </a:bodyPr>
          <a:lstStyle/>
          <a:p>
            <a:r>
              <a:rPr lang="en-US" i="1" dirty="0"/>
              <a:t>Percent of targets initiating</a:t>
            </a:r>
          </a:p>
        </p:txBody>
      </p:sp>
    </p:spTree>
    <p:extLst>
      <p:ext uri="{BB962C8B-B14F-4D97-AF65-F5344CB8AC3E}">
        <p14:creationId xmlns:p14="http://schemas.microsoft.com/office/powerpoint/2010/main" val="750270506"/>
      </p:ext>
    </p:extLst>
  </p:cSld>
  <p:clrMapOvr>
    <a:masterClrMapping/>
  </p:clrMapOvr>
  <mc:AlternateContent xmlns:mc="http://schemas.openxmlformats.org/markup-compatibility/2006" xmlns:p14="http://schemas.microsoft.com/office/powerpoint/2010/main">
    <mc:Choice Requires="p14">
      <p:transition spd="slow" p14:dur="2000" advTm="38000"/>
    </mc:Choice>
    <mc:Fallback xmlns="">
      <p:transition spd="slow" advTm="38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2F5EF-2FCE-0CC6-FB98-F8DFA7DA37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E6E0D4A-34A2-F257-8B62-B757A72E98B0}"/>
              </a:ext>
            </a:extLst>
          </p:cNvPr>
          <p:cNvSpPr>
            <a:spLocks noGrp="1"/>
          </p:cNvSpPr>
          <p:nvPr>
            <p:ph type="title"/>
          </p:nvPr>
        </p:nvSpPr>
        <p:spPr/>
        <p:txBody>
          <a:bodyPr/>
          <a:lstStyle/>
          <a:p>
            <a:r>
              <a:rPr lang="en-US" dirty="0"/>
              <a:t>Midpoint</a:t>
            </a:r>
          </a:p>
        </p:txBody>
      </p:sp>
      <p:sp>
        <p:nvSpPr>
          <p:cNvPr id="6" name="TextBox 5">
            <a:extLst>
              <a:ext uri="{FF2B5EF4-FFF2-40B4-BE49-F238E27FC236}">
                <a16:creationId xmlns:a16="http://schemas.microsoft.com/office/drawing/2014/main" id="{6B9688C4-17B2-C1E1-4095-AB1E2A35E995}"/>
              </a:ext>
            </a:extLst>
          </p:cNvPr>
          <p:cNvSpPr txBox="1"/>
          <p:nvPr/>
        </p:nvSpPr>
        <p:spPr>
          <a:xfrm>
            <a:off x="284481" y="1228544"/>
            <a:ext cx="10668000" cy="1723549"/>
          </a:xfrm>
          <a:prstGeom prst="rect">
            <a:avLst/>
          </a:prstGeom>
          <a:noFill/>
        </p:spPr>
        <p:txBody>
          <a:bodyPr wrap="square" rtlCol="0">
            <a:spAutoFit/>
          </a:bodyPr>
          <a:lstStyle/>
          <a:p>
            <a:pPr marL="342900" indent="-342900">
              <a:lnSpc>
                <a:spcPct val="90000"/>
              </a:lnSpc>
              <a:spcBef>
                <a:spcPts val="1000"/>
              </a:spcBef>
              <a:buClr>
                <a:srgbClr val="E0A141"/>
              </a:buClr>
              <a:buFont typeface="Wingdings" panose="05000000000000000000" pitchFamily="2" charset="2"/>
              <a:buChar char="§"/>
            </a:pPr>
            <a:r>
              <a:rPr lang="en-US" sz="2000" dirty="0">
                <a:solidFill>
                  <a:srgbClr val="635F59"/>
                </a:solidFill>
                <a:latin typeface="Calibri "/>
                <a:ea typeface="Roboto" panose="02000000000000000000" pitchFamily="2" charset="0"/>
                <a:cs typeface="Poppins" panose="00000500000000000000" pitchFamily="2" charset="0"/>
              </a:rPr>
              <a:t>Represents the number of months from the beginning of the target-setting period when </a:t>
            </a:r>
            <a:r>
              <a:rPr lang="en-US" sz="2000" dirty="0" err="1">
                <a:solidFill>
                  <a:srgbClr val="635F59"/>
                </a:solidFill>
                <a:latin typeface="Calibri "/>
                <a:ea typeface="Roboto" panose="02000000000000000000" pitchFamily="2" charset="0"/>
                <a:cs typeface="Poppins" panose="00000500000000000000" pitchFamily="2" charset="0"/>
              </a:rPr>
              <a:t>PrEP</a:t>
            </a:r>
            <a:r>
              <a:rPr lang="en-US" sz="2000" dirty="0">
                <a:solidFill>
                  <a:srgbClr val="635F59"/>
                </a:solidFill>
                <a:latin typeface="Calibri "/>
                <a:ea typeface="Roboto" panose="02000000000000000000" pitchFamily="2" charset="0"/>
                <a:cs typeface="Poppins" panose="00000500000000000000" pitchFamily="2" charset="0"/>
              </a:rPr>
              <a:t> initiations are scaling up most rapidly</a:t>
            </a:r>
          </a:p>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pPr marL="342900" indent="-342900">
              <a:lnSpc>
                <a:spcPct val="90000"/>
              </a:lnSpc>
              <a:spcBef>
                <a:spcPts val="1000"/>
              </a:spcBef>
              <a:buClr>
                <a:srgbClr val="E0A141"/>
              </a:buClr>
              <a:buFont typeface="Wingdings" panose="05000000000000000000" pitchFamily="2" charset="2"/>
              <a:buChar char="§"/>
            </a:pPr>
            <a:r>
              <a:rPr lang="en-US" sz="2000" dirty="0">
                <a:solidFill>
                  <a:srgbClr val="635F59"/>
                </a:solidFill>
                <a:latin typeface="Calibri "/>
                <a:ea typeface="Roboto" panose="02000000000000000000" pitchFamily="2" charset="0"/>
                <a:cs typeface="Poppins" panose="00000500000000000000" pitchFamily="2" charset="0"/>
              </a:rPr>
              <a:t>This can be zero or even negative if your program has already reached this point</a:t>
            </a:r>
          </a:p>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endParaRPr lang="en-US" dirty="0"/>
          </a:p>
        </p:txBody>
      </p:sp>
      <p:sp>
        <p:nvSpPr>
          <p:cNvPr id="5" name="TextBox 4">
            <a:extLst>
              <a:ext uri="{FF2B5EF4-FFF2-40B4-BE49-F238E27FC236}">
                <a16:creationId xmlns:a16="http://schemas.microsoft.com/office/drawing/2014/main" id="{8E87CCE0-69EE-89B4-192E-6DBA7AA72C04}"/>
              </a:ext>
            </a:extLst>
          </p:cNvPr>
          <p:cNvSpPr txBox="1"/>
          <p:nvPr/>
        </p:nvSpPr>
        <p:spPr>
          <a:xfrm>
            <a:off x="284481" y="2591591"/>
            <a:ext cx="3698239" cy="3108543"/>
          </a:xfrm>
          <a:prstGeom prst="rect">
            <a:avLst/>
          </a:prstGeom>
          <a:noFill/>
        </p:spPr>
        <p:txBody>
          <a:bodyPr wrap="square" rtlCol="0">
            <a:spAutoFit/>
          </a:bodyPr>
          <a:lstStyle/>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pPr marL="342900" indent="-342900">
              <a:lnSpc>
                <a:spcPct val="90000"/>
              </a:lnSpc>
              <a:spcBef>
                <a:spcPts val="1000"/>
              </a:spcBef>
              <a:buClr>
                <a:srgbClr val="E0A141"/>
              </a:buClr>
              <a:buFont typeface="Wingdings" panose="05000000000000000000" pitchFamily="2" charset="2"/>
              <a:buChar char="§"/>
            </a:pPr>
            <a:r>
              <a:rPr lang="en-US" sz="2000" dirty="0">
                <a:solidFill>
                  <a:srgbClr val="635F59"/>
                </a:solidFill>
                <a:latin typeface="Calibri "/>
                <a:ea typeface="Roboto" panose="02000000000000000000" pitchFamily="2" charset="0"/>
                <a:cs typeface="Poppins" panose="00000500000000000000" pitchFamily="2" charset="0"/>
              </a:rPr>
              <a:t>On graphs, the y axis shows the </a:t>
            </a:r>
            <a:r>
              <a:rPr lang="en-US" sz="2000" i="1" dirty="0">
                <a:solidFill>
                  <a:srgbClr val="635F59"/>
                </a:solidFill>
                <a:latin typeface="Calibri "/>
                <a:ea typeface="Roboto" panose="02000000000000000000" pitchFamily="2" charset="0"/>
                <a:cs typeface="Poppins" panose="00000500000000000000" pitchFamily="2" charset="0"/>
              </a:rPr>
              <a:t>proportion</a:t>
            </a:r>
            <a:r>
              <a:rPr lang="en-US" sz="2000" dirty="0">
                <a:solidFill>
                  <a:srgbClr val="635F59"/>
                </a:solidFill>
                <a:latin typeface="Calibri "/>
                <a:ea typeface="Roboto" panose="02000000000000000000" pitchFamily="2" charset="0"/>
                <a:cs typeface="Poppins" panose="00000500000000000000" pitchFamily="2" charset="0"/>
              </a:rPr>
              <a:t> of the total target initiations that initiates in each month</a:t>
            </a:r>
          </a:p>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pPr marL="342900" indent="-342900">
              <a:lnSpc>
                <a:spcPct val="90000"/>
              </a:lnSpc>
              <a:spcBef>
                <a:spcPts val="1000"/>
              </a:spcBef>
              <a:buClr>
                <a:srgbClr val="E0A141"/>
              </a:buClr>
              <a:buFont typeface="Wingdings" panose="05000000000000000000" pitchFamily="2" charset="2"/>
              <a:buChar char="§"/>
            </a:pPr>
            <a:r>
              <a:rPr lang="en-US" sz="2000" dirty="0">
                <a:solidFill>
                  <a:srgbClr val="635F59"/>
                </a:solidFill>
                <a:latin typeface="Calibri "/>
                <a:ea typeface="Roboto" panose="02000000000000000000" pitchFamily="2" charset="0"/>
                <a:cs typeface="Poppins" panose="00000500000000000000" pitchFamily="2" charset="0"/>
              </a:rPr>
              <a:t>A higher line does not mean a greater </a:t>
            </a:r>
            <a:r>
              <a:rPr lang="en-US" sz="2000" i="1" dirty="0">
                <a:solidFill>
                  <a:srgbClr val="635F59"/>
                </a:solidFill>
                <a:latin typeface="Calibri "/>
                <a:ea typeface="Roboto" panose="02000000000000000000" pitchFamily="2" charset="0"/>
                <a:cs typeface="Poppins" panose="00000500000000000000" pitchFamily="2" charset="0"/>
              </a:rPr>
              <a:t>number</a:t>
            </a:r>
            <a:r>
              <a:rPr lang="en-US" sz="2000" dirty="0">
                <a:solidFill>
                  <a:srgbClr val="635F59"/>
                </a:solidFill>
                <a:latin typeface="Calibri "/>
                <a:ea typeface="Roboto" panose="02000000000000000000" pitchFamily="2" charset="0"/>
                <a:cs typeface="Poppins" panose="00000500000000000000" pitchFamily="2" charset="0"/>
              </a:rPr>
              <a:t> of initiations because the trend is applied to the total target number for each population and method</a:t>
            </a:r>
            <a:endParaRPr lang="en-US" dirty="0"/>
          </a:p>
        </p:txBody>
      </p:sp>
      <p:pic>
        <p:nvPicPr>
          <p:cNvPr id="13" name="Picture 12">
            <a:extLst>
              <a:ext uri="{FF2B5EF4-FFF2-40B4-BE49-F238E27FC236}">
                <a16:creationId xmlns:a16="http://schemas.microsoft.com/office/drawing/2014/main" id="{D3F50F9B-C3A6-1787-86EE-2891911E74B9}"/>
              </a:ext>
            </a:extLst>
          </p:cNvPr>
          <p:cNvPicPr>
            <a:picLocks noChangeAspect="1"/>
          </p:cNvPicPr>
          <p:nvPr/>
        </p:nvPicPr>
        <p:blipFill>
          <a:blip r:embed="rId3"/>
          <a:stretch>
            <a:fillRect/>
          </a:stretch>
        </p:blipFill>
        <p:spPr>
          <a:xfrm>
            <a:off x="4560430" y="2550508"/>
            <a:ext cx="6239650" cy="3839784"/>
          </a:xfrm>
          <a:prstGeom prst="rect">
            <a:avLst/>
          </a:prstGeom>
        </p:spPr>
      </p:pic>
      <p:pic>
        <p:nvPicPr>
          <p:cNvPr id="15" name="Picture 14">
            <a:extLst>
              <a:ext uri="{FF2B5EF4-FFF2-40B4-BE49-F238E27FC236}">
                <a16:creationId xmlns:a16="http://schemas.microsoft.com/office/drawing/2014/main" id="{46E211CF-B309-6369-FBED-56CC404E4B6C}"/>
              </a:ext>
            </a:extLst>
          </p:cNvPr>
          <p:cNvPicPr>
            <a:picLocks noChangeAspect="1"/>
          </p:cNvPicPr>
          <p:nvPr/>
        </p:nvPicPr>
        <p:blipFill>
          <a:blip r:embed="rId4"/>
          <a:stretch>
            <a:fillRect/>
          </a:stretch>
        </p:blipFill>
        <p:spPr>
          <a:xfrm>
            <a:off x="5480018" y="2830173"/>
            <a:ext cx="1449102" cy="896352"/>
          </a:xfrm>
          <a:prstGeom prst="rect">
            <a:avLst/>
          </a:prstGeom>
        </p:spPr>
      </p:pic>
      <p:sp>
        <p:nvSpPr>
          <p:cNvPr id="9" name="Oval 8">
            <a:extLst>
              <a:ext uri="{FF2B5EF4-FFF2-40B4-BE49-F238E27FC236}">
                <a16:creationId xmlns:a16="http://schemas.microsoft.com/office/drawing/2014/main" id="{A66395B9-39E1-806D-5280-71CFCE89189B}"/>
              </a:ext>
            </a:extLst>
          </p:cNvPr>
          <p:cNvSpPr/>
          <p:nvPr/>
        </p:nvSpPr>
        <p:spPr>
          <a:xfrm>
            <a:off x="5276818" y="4964280"/>
            <a:ext cx="203200" cy="203992"/>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DE17E6-A2C1-3B16-159D-B3B6DE9DF306}"/>
              </a:ext>
            </a:extLst>
          </p:cNvPr>
          <p:cNvSpPr/>
          <p:nvPr/>
        </p:nvSpPr>
        <p:spPr>
          <a:xfrm>
            <a:off x="7326770" y="4760288"/>
            <a:ext cx="203200" cy="203992"/>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4FCFBFE-B211-BD13-2634-133D1D29F1CD}"/>
              </a:ext>
            </a:extLst>
          </p:cNvPr>
          <p:cNvSpPr/>
          <p:nvPr/>
        </p:nvSpPr>
        <p:spPr>
          <a:xfrm>
            <a:off x="9509760" y="3887685"/>
            <a:ext cx="203200" cy="203992"/>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E683940-6BA6-D2EA-A315-F28F1FFF7092}"/>
              </a:ext>
            </a:extLst>
          </p:cNvPr>
          <p:cNvSpPr txBox="1"/>
          <p:nvPr/>
        </p:nvSpPr>
        <p:spPr>
          <a:xfrm>
            <a:off x="8036560" y="2952093"/>
            <a:ext cx="1198880" cy="369332"/>
          </a:xfrm>
          <a:prstGeom prst="rect">
            <a:avLst/>
          </a:prstGeom>
          <a:noFill/>
        </p:spPr>
        <p:txBody>
          <a:bodyPr wrap="square" rtlCol="0">
            <a:spAutoFit/>
          </a:bodyPr>
          <a:lstStyle/>
          <a:p>
            <a:r>
              <a:rPr lang="en-US" i="1" dirty="0">
                <a:solidFill>
                  <a:schemeClr val="accent2"/>
                </a:solidFill>
              </a:rPr>
              <a:t>Midpoints</a:t>
            </a:r>
          </a:p>
        </p:txBody>
      </p:sp>
      <p:cxnSp>
        <p:nvCxnSpPr>
          <p:cNvPr id="7" name="Straight Arrow Connector 6">
            <a:extLst>
              <a:ext uri="{FF2B5EF4-FFF2-40B4-BE49-F238E27FC236}">
                <a16:creationId xmlns:a16="http://schemas.microsoft.com/office/drawing/2014/main" id="{B1914280-72C6-A940-09A4-F2A9D9A506CD}"/>
              </a:ext>
            </a:extLst>
          </p:cNvPr>
          <p:cNvCxnSpPr>
            <a:cxnSpLocks/>
          </p:cNvCxnSpPr>
          <p:nvPr/>
        </p:nvCxnSpPr>
        <p:spPr>
          <a:xfrm>
            <a:off x="8601742" y="3353678"/>
            <a:ext cx="883920" cy="494767"/>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9C8D1009-073B-DAC9-6046-88A122D79AAC}"/>
              </a:ext>
            </a:extLst>
          </p:cNvPr>
          <p:cNvCxnSpPr>
            <a:cxnSpLocks/>
          </p:cNvCxnSpPr>
          <p:nvPr/>
        </p:nvCxnSpPr>
        <p:spPr>
          <a:xfrm flipH="1">
            <a:off x="7467600" y="3353678"/>
            <a:ext cx="1134142" cy="140661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C321AC9-3943-4170-5C73-7FE5AC62D871}"/>
              </a:ext>
            </a:extLst>
          </p:cNvPr>
          <p:cNvCxnSpPr>
            <a:cxnSpLocks/>
          </p:cNvCxnSpPr>
          <p:nvPr/>
        </p:nvCxnSpPr>
        <p:spPr>
          <a:xfrm flipH="1">
            <a:off x="5480018" y="3353677"/>
            <a:ext cx="3130583" cy="1610603"/>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2613196"/>
      </p:ext>
    </p:extLst>
  </p:cSld>
  <p:clrMapOvr>
    <a:masterClrMapping/>
  </p:clrMapOvr>
  <mc:AlternateContent xmlns:mc="http://schemas.openxmlformats.org/markup-compatibility/2006" xmlns:p14="http://schemas.microsoft.com/office/powerpoint/2010/main">
    <mc:Choice Requires="p14">
      <p:transition spd="slow" p14:dur="2000" advTm="41000"/>
    </mc:Choice>
    <mc:Fallback xmlns="">
      <p:transition spd="slow" advTm="41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30385" y="1187234"/>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760256"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E49ABC59-941D-3BE9-9AE0-F12D5EE093B8}"/>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7000"/>
    </mc:Choice>
    <mc:Fallback xmlns="">
      <p:transition spd="slow" advTm="27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FF5A7-E2F6-4BAE-708B-9D510110481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3EFEAA-4F4A-CF5C-FACF-329A8704620D}"/>
              </a:ext>
            </a:extLst>
          </p:cNvPr>
          <p:cNvSpPr>
            <a:spLocks noGrp="1"/>
          </p:cNvSpPr>
          <p:nvPr>
            <p:ph idx="1"/>
          </p:nvPr>
        </p:nvSpPr>
        <p:spPr>
          <a:xfrm>
            <a:off x="264898" y="1502903"/>
            <a:ext cx="3897200" cy="4826627"/>
          </a:xfrm>
        </p:spPr>
        <p:txBody>
          <a:bodyPr/>
          <a:lstStyle/>
          <a:p>
            <a:r>
              <a:rPr lang="en-US" sz="2000" dirty="0">
                <a:latin typeface="Calibri "/>
                <a:cs typeface="Poppins" panose="00000500000000000000" pitchFamily="2" charset="0"/>
              </a:rPr>
              <a:t>This parameter controls how steep the rapid scale-up portion of the curve is and when the curve starts to flatten or plateau</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Specify the speed of scale-up between 0 and 1 where it best represents your expectations for program scale-up</a:t>
            </a:r>
          </a:p>
          <a:p>
            <a:pPr marL="0" indent="0">
              <a:buNone/>
            </a:pPr>
            <a:endParaRPr lang="en-US" sz="20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Adjust the speed of scale-up so that the rapid scale-up portion of the curve covers the appropriate months where your program is increasing</a:t>
            </a:r>
          </a:p>
          <a:p>
            <a:pPr marL="0" indent="0">
              <a:buNone/>
            </a:pPr>
            <a:endParaRPr lang="en-US" sz="1000" dirty="0">
              <a:latin typeface="Calibri "/>
              <a:cs typeface="Poppins" panose="00000500000000000000" pitchFamily="2" charset="0"/>
            </a:endParaRP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2200" dirty="0">
              <a:latin typeface="Calibri "/>
              <a:cs typeface="Poppins" panose="00000500000000000000" pitchFamily="2" charset="0"/>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33114CE5-9730-D780-1FA3-C63BE2C3DA63}"/>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Specify the scale-up speed</a:t>
            </a:r>
          </a:p>
        </p:txBody>
      </p:sp>
      <p:sp>
        <p:nvSpPr>
          <p:cNvPr id="6" name="Content Placeholder 2">
            <a:extLst>
              <a:ext uri="{FF2B5EF4-FFF2-40B4-BE49-F238E27FC236}">
                <a16:creationId xmlns:a16="http://schemas.microsoft.com/office/drawing/2014/main" id="{B903F00E-8EF5-B27D-6111-742C832A7589}"/>
              </a:ext>
            </a:extLst>
          </p:cNvPr>
          <p:cNvSpPr txBox="1">
            <a:spLocks/>
          </p:cNvSpPr>
          <p:nvPr/>
        </p:nvSpPr>
        <p:spPr>
          <a:xfrm>
            <a:off x="811435" y="2734947"/>
            <a:ext cx="4620692" cy="4675765"/>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7C1078E6-41C5-7F9F-EAC3-4B53DF957EE3}"/>
              </a:ext>
            </a:extLst>
          </p:cNvPr>
          <p:cNvPicPr>
            <a:picLocks noChangeAspect="1"/>
          </p:cNvPicPr>
          <p:nvPr/>
        </p:nvPicPr>
        <p:blipFill>
          <a:blip r:embed="rId3"/>
          <a:stretch>
            <a:fillRect/>
          </a:stretch>
        </p:blipFill>
        <p:spPr>
          <a:xfrm>
            <a:off x="4384818" y="1333956"/>
            <a:ext cx="7972259" cy="4995574"/>
          </a:xfrm>
          <a:prstGeom prst="rect">
            <a:avLst/>
          </a:prstGeom>
        </p:spPr>
      </p:pic>
      <p:pic>
        <p:nvPicPr>
          <p:cNvPr id="10" name="Picture 9">
            <a:extLst>
              <a:ext uri="{FF2B5EF4-FFF2-40B4-BE49-F238E27FC236}">
                <a16:creationId xmlns:a16="http://schemas.microsoft.com/office/drawing/2014/main" id="{0995AA0B-4ACE-95F3-0E43-49116B51F57B}"/>
              </a:ext>
            </a:extLst>
          </p:cNvPr>
          <p:cNvPicPr>
            <a:picLocks noChangeAspect="1"/>
          </p:cNvPicPr>
          <p:nvPr/>
        </p:nvPicPr>
        <p:blipFill>
          <a:blip r:embed="rId4"/>
          <a:stretch>
            <a:fillRect/>
          </a:stretch>
        </p:blipFill>
        <p:spPr>
          <a:xfrm>
            <a:off x="10992742" y="4594958"/>
            <a:ext cx="1306500" cy="792240"/>
          </a:xfrm>
          <a:prstGeom prst="rect">
            <a:avLst/>
          </a:prstGeom>
        </p:spPr>
      </p:pic>
      <p:cxnSp>
        <p:nvCxnSpPr>
          <p:cNvPr id="13" name="Straight Arrow Connector 12">
            <a:extLst>
              <a:ext uri="{FF2B5EF4-FFF2-40B4-BE49-F238E27FC236}">
                <a16:creationId xmlns:a16="http://schemas.microsoft.com/office/drawing/2014/main" id="{31FBAB61-7265-44CD-08B3-4258524413D7}"/>
              </a:ext>
            </a:extLst>
          </p:cNvPr>
          <p:cNvCxnSpPr>
            <a:cxnSpLocks/>
          </p:cNvCxnSpPr>
          <p:nvPr/>
        </p:nvCxnSpPr>
        <p:spPr>
          <a:xfrm>
            <a:off x="7716504" y="3005242"/>
            <a:ext cx="1199585" cy="1492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E4A647A-B256-231E-6EB6-319B959BBFA6}"/>
              </a:ext>
            </a:extLst>
          </p:cNvPr>
          <p:cNvCxnSpPr>
            <a:cxnSpLocks/>
          </p:cNvCxnSpPr>
          <p:nvPr/>
        </p:nvCxnSpPr>
        <p:spPr>
          <a:xfrm flipH="1">
            <a:off x="7538720" y="3005242"/>
            <a:ext cx="177784" cy="14700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B942EF2-5A6D-509A-5E5B-0FBCDE60BC7B}"/>
              </a:ext>
            </a:extLst>
          </p:cNvPr>
          <p:cNvSpPr txBox="1"/>
          <p:nvPr/>
        </p:nvSpPr>
        <p:spPr>
          <a:xfrm>
            <a:off x="6870987" y="2679774"/>
            <a:ext cx="2514314" cy="369332"/>
          </a:xfrm>
          <a:prstGeom prst="rect">
            <a:avLst/>
          </a:prstGeom>
          <a:noFill/>
        </p:spPr>
        <p:txBody>
          <a:bodyPr wrap="square" rtlCol="0">
            <a:spAutoFit/>
          </a:bodyPr>
          <a:lstStyle/>
          <a:p>
            <a:r>
              <a:rPr lang="en-US" i="1" dirty="0"/>
              <a:t>Rapid scale-up</a:t>
            </a:r>
          </a:p>
        </p:txBody>
      </p:sp>
      <p:cxnSp>
        <p:nvCxnSpPr>
          <p:cNvPr id="16" name="Straight Arrow Connector 15">
            <a:extLst>
              <a:ext uri="{FF2B5EF4-FFF2-40B4-BE49-F238E27FC236}">
                <a16:creationId xmlns:a16="http://schemas.microsoft.com/office/drawing/2014/main" id="{C01D1D11-DA89-EE1E-613F-7B5FD04A0462}"/>
              </a:ext>
            </a:extLst>
          </p:cNvPr>
          <p:cNvCxnSpPr>
            <a:cxnSpLocks/>
          </p:cNvCxnSpPr>
          <p:nvPr/>
        </p:nvCxnSpPr>
        <p:spPr>
          <a:xfrm flipH="1">
            <a:off x="5350395" y="4281064"/>
            <a:ext cx="902741" cy="9411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44CE21E-4445-E33B-E9A4-4B36A730189B}"/>
              </a:ext>
            </a:extLst>
          </p:cNvPr>
          <p:cNvCxnSpPr>
            <a:cxnSpLocks/>
          </p:cNvCxnSpPr>
          <p:nvPr/>
        </p:nvCxnSpPr>
        <p:spPr>
          <a:xfrm>
            <a:off x="6268691" y="4265431"/>
            <a:ext cx="817094" cy="591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CC7491AF-2240-DD4D-7002-501A8A4D0C79}"/>
              </a:ext>
            </a:extLst>
          </p:cNvPr>
          <p:cNvSpPr txBox="1"/>
          <p:nvPr/>
        </p:nvSpPr>
        <p:spPr>
          <a:xfrm>
            <a:off x="4829831" y="3899658"/>
            <a:ext cx="2514314" cy="369332"/>
          </a:xfrm>
          <a:prstGeom prst="rect">
            <a:avLst/>
          </a:prstGeom>
          <a:noFill/>
        </p:spPr>
        <p:txBody>
          <a:bodyPr wrap="square" rtlCol="0">
            <a:spAutoFit/>
          </a:bodyPr>
          <a:lstStyle/>
          <a:p>
            <a:r>
              <a:rPr lang="en-US" i="1" dirty="0"/>
              <a:t>Establishing program</a:t>
            </a:r>
          </a:p>
        </p:txBody>
      </p:sp>
      <p:sp>
        <p:nvSpPr>
          <p:cNvPr id="19" name="TextBox 18">
            <a:extLst>
              <a:ext uri="{FF2B5EF4-FFF2-40B4-BE49-F238E27FC236}">
                <a16:creationId xmlns:a16="http://schemas.microsoft.com/office/drawing/2014/main" id="{431D48A1-AA7C-4C34-C78F-C30ED205CDA8}"/>
              </a:ext>
            </a:extLst>
          </p:cNvPr>
          <p:cNvSpPr txBox="1"/>
          <p:nvPr/>
        </p:nvSpPr>
        <p:spPr>
          <a:xfrm>
            <a:off x="10515600" y="1438573"/>
            <a:ext cx="2514314" cy="369332"/>
          </a:xfrm>
          <a:prstGeom prst="rect">
            <a:avLst/>
          </a:prstGeom>
          <a:noFill/>
        </p:spPr>
        <p:txBody>
          <a:bodyPr wrap="square" rtlCol="0">
            <a:spAutoFit/>
          </a:bodyPr>
          <a:lstStyle/>
          <a:p>
            <a:r>
              <a:rPr lang="en-US" i="1" dirty="0"/>
              <a:t>Plateau</a:t>
            </a:r>
          </a:p>
        </p:txBody>
      </p:sp>
      <p:cxnSp>
        <p:nvCxnSpPr>
          <p:cNvPr id="20" name="Straight Arrow Connector 19">
            <a:extLst>
              <a:ext uri="{FF2B5EF4-FFF2-40B4-BE49-F238E27FC236}">
                <a16:creationId xmlns:a16="http://schemas.microsoft.com/office/drawing/2014/main" id="{B0F0DFF3-35A7-5A60-4D43-B788CBA68316}"/>
              </a:ext>
            </a:extLst>
          </p:cNvPr>
          <p:cNvCxnSpPr>
            <a:cxnSpLocks/>
          </p:cNvCxnSpPr>
          <p:nvPr/>
        </p:nvCxnSpPr>
        <p:spPr>
          <a:xfrm>
            <a:off x="10998761" y="1788160"/>
            <a:ext cx="1193239" cy="5791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9E819E7-4533-D806-EBC2-1343B3C05D28}"/>
              </a:ext>
            </a:extLst>
          </p:cNvPr>
          <p:cNvCxnSpPr>
            <a:cxnSpLocks/>
          </p:cNvCxnSpPr>
          <p:nvPr/>
        </p:nvCxnSpPr>
        <p:spPr>
          <a:xfrm flipH="1">
            <a:off x="10627360" y="1788160"/>
            <a:ext cx="371401" cy="5390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824133"/>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287BF1-167E-2DA9-0AEE-66897CB34FC0}"/>
              </a:ext>
            </a:extLst>
          </p:cNvPr>
          <p:cNvPicPr>
            <a:picLocks noChangeAspect="1"/>
          </p:cNvPicPr>
          <p:nvPr/>
        </p:nvPicPr>
        <p:blipFill>
          <a:blip r:embed="rId3"/>
          <a:stretch>
            <a:fillRect/>
          </a:stretch>
        </p:blipFill>
        <p:spPr>
          <a:xfrm>
            <a:off x="4745322" y="2062590"/>
            <a:ext cx="6314564" cy="4436812"/>
          </a:xfrm>
          <a:prstGeom prst="rect">
            <a:avLst/>
          </a:prstGeom>
        </p:spPr>
      </p:pic>
      <p:pic>
        <p:nvPicPr>
          <p:cNvPr id="6" name="Picture 5">
            <a:extLst>
              <a:ext uri="{FF2B5EF4-FFF2-40B4-BE49-F238E27FC236}">
                <a16:creationId xmlns:a16="http://schemas.microsoft.com/office/drawing/2014/main" id="{B9C75E19-F0A1-8DAB-0AE9-19791A7BB5ED}"/>
              </a:ext>
            </a:extLst>
          </p:cNvPr>
          <p:cNvPicPr>
            <a:picLocks noChangeAspect="1"/>
          </p:cNvPicPr>
          <p:nvPr/>
        </p:nvPicPr>
        <p:blipFill>
          <a:blip r:embed="rId4"/>
          <a:stretch>
            <a:fillRect/>
          </a:stretch>
        </p:blipFill>
        <p:spPr>
          <a:xfrm>
            <a:off x="5300862" y="237110"/>
            <a:ext cx="5797186" cy="1977770"/>
          </a:xfrm>
          <a:prstGeom prst="rect">
            <a:avLst/>
          </a:prstGeom>
        </p:spPr>
      </p:pic>
      <p:pic>
        <p:nvPicPr>
          <p:cNvPr id="11" name="Picture 10">
            <a:extLst>
              <a:ext uri="{FF2B5EF4-FFF2-40B4-BE49-F238E27FC236}">
                <a16:creationId xmlns:a16="http://schemas.microsoft.com/office/drawing/2014/main" id="{293446E3-CF8D-3162-9AE2-0DB8E20DE796}"/>
              </a:ext>
            </a:extLst>
          </p:cNvPr>
          <p:cNvPicPr>
            <a:picLocks noChangeAspect="1"/>
          </p:cNvPicPr>
          <p:nvPr/>
        </p:nvPicPr>
        <p:blipFill>
          <a:blip r:embed="rId5"/>
          <a:stretch>
            <a:fillRect/>
          </a:stretch>
        </p:blipFill>
        <p:spPr>
          <a:xfrm>
            <a:off x="8523472" y="5029193"/>
            <a:ext cx="2252758" cy="497847"/>
          </a:xfrm>
          <a:prstGeom prst="rect">
            <a:avLst/>
          </a:prstGeom>
        </p:spPr>
      </p:pic>
      <p:sp>
        <p:nvSpPr>
          <p:cNvPr id="14" name="Title 1">
            <a:extLst>
              <a:ext uri="{FF2B5EF4-FFF2-40B4-BE49-F238E27FC236}">
                <a16:creationId xmlns:a16="http://schemas.microsoft.com/office/drawing/2014/main" id="{274E6A45-218F-1321-EED1-5DF79E32C1F3}"/>
              </a:ext>
            </a:extLst>
          </p:cNvPr>
          <p:cNvSpPr>
            <a:spLocks noGrp="1"/>
          </p:cNvSpPr>
          <p:nvPr>
            <p:ph type="title"/>
          </p:nvPr>
        </p:nvSpPr>
        <p:spPr>
          <a:xfrm>
            <a:off x="0" y="190956"/>
            <a:ext cx="10515600" cy="1143000"/>
          </a:xfrm>
        </p:spPr>
        <p:txBody>
          <a:bodyPr/>
          <a:lstStyle/>
          <a:p>
            <a:r>
              <a:rPr lang="en-US" dirty="0">
                <a:latin typeface="Poppins SemiBold" panose="00000700000000000000" pitchFamily="2" charset="0"/>
                <a:cs typeface="Poppins SemiBold" panose="00000700000000000000" pitchFamily="2" charset="0"/>
              </a:rPr>
              <a:t>Example</a:t>
            </a:r>
          </a:p>
        </p:txBody>
      </p:sp>
      <p:sp>
        <p:nvSpPr>
          <p:cNvPr id="15" name="TextBox 14">
            <a:extLst>
              <a:ext uri="{FF2B5EF4-FFF2-40B4-BE49-F238E27FC236}">
                <a16:creationId xmlns:a16="http://schemas.microsoft.com/office/drawing/2014/main" id="{4C39C2D0-8B46-9407-9E6A-2982F7B7DC7B}"/>
              </a:ext>
            </a:extLst>
          </p:cNvPr>
          <p:cNvSpPr txBox="1"/>
          <p:nvPr/>
        </p:nvSpPr>
        <p:spPr>
          <a:xfrm>
            <a:off x="464635" y="1108231"/>
            <a:ext cx="3698239" cy="5293757"/>
          </a:xfrm>
          <a:prstGeom prst="rect">
            <a:avLst/>
          </a:prstGeom>
          <a:noFill/>
        </p:spPr>
        <p:txBody>
          <a:bodyPr wrap="square" rtlCol="0">
            <a:spAutoFit/>
          </a:bodyPr>
          <a:lstStyle/>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pPr marL="457200" indent="-457200">
              <a:lnSpc>
                <a:spcPct val="90000"/>
              </a:lnSpc>
              <a:spcBef>
                <a:spcPts val="1000"/>
              </a:spcBef>
              <a:buClr>
                <a:srgbClr val="E0A141"/>
              </a:buClr>
              <a:buFont typeface="+mj-lt"/>
              <a:buAutoNum type="arabicPeriod"/>
            </a:pPr>
            <a:r>
              <a:rPr lang="en-US" sz="2000" dirty="0">
                <a:solidFill>
                  <a:srgbClr val="635F59"/>
                </a:solidFill>
                <a:latin typeface="Calibri "/>
                <a:ea typeface="Roboto" panose="02000000000000000000" pitchFamily="2" charset="0"/>
                <a:cs typeface="Poppins" panose="00000500000000000000" pitchFamily="2" charset="0"/>
              </a:rPr>
              <a:t>Constant trend for a mature program that is already scaled up and initiating a relatively constant rate each month</a:t>
            </a:r>
          </a:p>
          <a:p>
            <a:pPr marL="457200" indent="-457200">
              <a:lnSpc>
                <a:spcPct val="90000"/>
              </a:lnSpc>
              <a:spcBef>
                <a:spcPts val="1000"/>
              </a:spcBef>
              <a:buClr>
                <a:srgbClr val="E0A141"/>
              </a:buClr>
              <a:buFont typeface="+mj-lt"/>
              <a:buAutoNum type="arabicPeriod"/>
            </a:pPr>
            <a:endParaRPr lang="en-US" sz="500" dirty="0">
              <a:solidFill>
                <a:srgbClr val="635F59"/>
              </a:solidFill>
              <a:latin typeface="Calibri "/>
              <a:ea typeface="Roboto" panose="02000000000000000000" pitchFamily="2" charset="0"/>
              <a:cs typeface="Poppins" panose="00000500000000000000" pitchFamily="2" charset="0"/>
            </a:endParaRPr>
          </a:p>
          <a:p>
            <a:pPr marL="457200" indent="-457200">
              <a:lnSpc>
                <a:spcPct val="90000"/>
              </a:lnSpc>
              <a:spcBef>
                <a:spcPts val="1000"/>
              </a:spcBef>
              <a:buClr>
                <a:srgbClr val="E0A141"/>
              </a:buClr>
              <a:buFont typeface="+mj-lt"/>
              <a:buAutoNum type="arabicPeriod"/>
            </a:pPr>
            <a:r>
              <a:rPr lang="en-US" sz="2000" dirty="0">
                <a:solidFill>
                  <a:srgbClr val="635F59"/>
                </a:solidFill>
                <a:latin typeface="Calibri "/>
                <a:ea typeface="Roboto" panose="02000000000000000000" pitchFamily="2" charset="0"/>
                <a:cs typeface="Poppins" panose="00000500000000000000" pitchFamily="2" charset="0"/>
              </a:rPr>
              <a:t>S-shaped for a continuing program that is reaching rapid scale-up at the beginning of the target-setting period</a:t>
            </a:r>
          </a:p>
          <a:p>
            <a:pPr marL="457200" indent="-457200">
              <a:lnSpc>
                <a:spcPct val="90000"/>
              </a:lnSpc>
              <a:spcBef>
                <a:spcPts val="1000"/>
              </a:spcBef>
              <a:buClr>
                <a:srgbClr val="E0A141"/>
              </a:buClr>
              <a:buFont typeface="+mj-lt"/>
              <a:buAutoNum type="arabicPeriod"/>
            </a:pPr>
            <a:endParaRPr lang="en-US" sz="500" dirty="0">
              <a:solidFill>
                <a:srgbClr val="635F59"/>
              </a:solidFill>
              <a:latin typeface="Calibri "/>
              <a:ea typeface="Roboto" panose="02000000000000000000" pitchFamily="2" charset="0"/>
              <a:cs typeface="Poppins" panose="00000500000000000000" pitchFamily="2" charset="0"/>
            </a:endParaRPr>
          </a:p>
          <a:p>
            <a:pPr marL="457200" indent="-457200">
              <a:lnSpc>
                <a:spcPct val="90000"/>
              </a:lnSpc>
              <a:spcBef>
                <a:spcPts val="1000"/>
              </a:spcBef>
              <a:buClr>
                <a:srgbClr val="E0A141"/>
              </a:buClr>
              <a:buFont typeface="+mj-lt"/>
              <a:buAutoNum type="arabicPeriod"/>
            </a:pPr>
            <a:r>
              <a:rPr lang="en-US" sz="2000" dirty="0">
                <a:solidFill>
                  <a:srgbClr val="635F59"/>
                </a:solidFill>
                <a:latin typeface="Calibri "/>
                <a:ea typeface="Roboto" panose="02000000000000000000" pitchFamily="2" charset="0"/>
                <a:cs typeface="Poppins" panose="00000500000000000000" pitchFamily="2" charset="0"/>
              </a:rPr>
              <a:t>S-shaped for a new program that is expected to reach rapid scale-up 14 months into the program</a:t>
            </a:r>
          </a:p>
          <a:p>
            <a:pPr>
              <a:lnSpc>
                <a:spcPct val="90000"/>
              </a:lnSpc>
              <a:spcBef>
                <a:spcPts val="1000"/>
              </a:spcBef>
              <a:buClr>
                <a:srgbClr val="E0A141"/>
              </a:buClr>
            </a:pPr>
            <a:endParaRPr lang="en-US" sz="500" dirty="0">
              <a:solidFill>
                <a:srgbClr val="635F59"/>
              </a:solidFill>
              <a:latin typeface="Calibri "/>
              <a:ea typeface="Roboto" panose="02000000000000000000" pitchFamily="2" charset="0"/>
              <a:cs typeface="Poppins" panose="00000500000000000000" pitchFamily="2" charset="0"/>
            </a:endParaRP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373829130"/>
      </p:ext>
    </p:extLst>
  </p:cSld>
  <p:clrMapOvr>
    <a:masterClrMapping/>
  </p:clrMapOvr>
  <mc:AlternateContent xmlns:mc="http://schemas.openxmlformats.org/markup-compatibility/2006" xmlns:p14="http://schemas.microsoft.com/office/powerpoint/2010/main">
    <mc:Choice Requires="p14">
      <p:transition spd="slow" p14:dur="2000" advTm="55000"/>
    </mc:Choice>
    <mc:Fallback xmlns="">
      <p:transition spd="slow" advTm="55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7A84F1-1B43-7BD7-2668-9FB264C44F02}"/>
              </a:ext>
            </a:extLst>
          </p:cNvPr>
          <p:cNvSpPr>
            <a:spLocks noGrp="1"/>
          </p:cNvSpPr>
          <p:nvPr>
            <p:ph type="title"/>
          </p:nvPr>
        </p:nvSpPr>
        <p:spPr/>
        <p:txBody>
          <a:bodyPr/>
          <a:lstStyle/>
          <a:p>
            <a:r>
              <a:rPr lang="en-US" dirty="0"/>
              <a:t>Assign scale-up trend </a:t>
            </a:r>
          </a:p>
        </p:txBody>
      </p:sp>
      <p:sp>
        <p:nvSpPr>
          <p:cNvPr id="6" name="Content Placeholder 2">
            <a:extLst>
              <a:ext uri="{FF2B5EF4-FFF2-40B4-BE49-F238E27FC236}">
                <a16:creationId xmlns:a16="http://schemas.microsoft.com/office/drawing/2014/main" id="{DB41F03F-93DE-7DBA-1C06-08DD4B12F7CA}"/>
              </a:ext>
            </a:extLst>
          </p:cNvPr>
          <p:cNvSpPr txBox="1">
            <a:spLocks/>
          </p:cNvSpPr>
          <p:nvPr/>
        </p:nvSpPr>
        <p:spPr>
          <a:xfrm>
            <a:off x="811435" y="1333956"/>
            <a:ext cx="9834765" cy="1143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000" dirty="0">
              <a:latin typeface="Calibri "/>
              <a:cs typeface="Poppins" panose="00000500000000000000" pitchFamily="2" charset="0"/>
            </a:endParaRPr>
          </a:p>
          <a:p>
            <a:r>
              <a:rPr lang="en-US" sz="2400" dirty="0">
                <a:latin typeface="Calibri "/>
                <a:cs typeface="Poppins" panose="00000500000000000000" pitchFamily="2" charset="0"/>
              </a:rPr>
              <a:t>Select one of the scale-up trends for each priority population and method combination using the dropdown lists.</a:t>
            </a:r>
          </a:p>
          <a:p>
            <a:pPr marL="0" indent="0">
              <a:buNone/>
            </a:pPr>
            <a:endParaRPr lang="en-US" sz="2200" dirty="0">
              <a:latin typeface="Calibri "/>
              <a:cs typeface="Poppins" panose="00000500000000000000" pitchFamily="2" charset="0"/>
            </a:endParaRPr>
          </a:p>
          <a:p>
            <a:pPr marL="0" indent="0">
              <a:buFont typeface="Wingdings" pitchFamily="2" charset="2"/>
              <a:buNone/>
            </a:pPr>
            <a:endParaRPr lang="en-US" sz="1000" dirty="0">
              <a:latin typeface="Calibri "/>
              <a:cs typeface="Poppins" panose="00000500000000000000" pitchFamily="2" charset="0"/>
            </a:endParaRPr>
          </a:p>
          <a:p>
            <a:pPr marL="0" indent="0">
              <a:buFont typeface="Wingdings" pitchFamily="2" charset="2"/>
              <a:buNone/>
            </a:pPr>
            <a:endParaRPr lang="en-US" sz="1000" dirty="0">
              <a:latin typeface="Calibri "/>
              <a:cs typeface="Poppins" panose="00000500000000000000" pitchFamily="2" charset="0"/>
            </a:endParaRPr>
          </a:p>
          <a:p>
            <a:endParaRPr lang="en-US" sz="2200" dirty="0">
              <a:latin typeface="Calibri "/>
              <a:cs typeface="Poppins" panose="00000500000000000000" pitchFamily="2" charset="0"/>
            </a:endParaRPr>
          </a:p>
          <a:p>
            <a:endParaRPr lang="en-US" dirty="0">
              <a:latin typeface="Poppins" panose="00000500000000000000" pitchFamily="2" charset="0"/>
              <a:cs typeface="Poppins" panose="00000500000000000000" pitchFamily="2" charset="0"/>
            </a:endParaRPr>
          </a:p>
        </p:txBody>
      </p:sp>
      <p:pic>
        <p:nvPicPr>
          <p:cNvPr id="4" name="Picture 3">
            <a:extLst>
              <a:ext uri="{FF2B5EF4-FFF2-40B4-BE49-F238E27FC236}">
                <a16:creationId xmlns:a16="http://schemas.microsoft.com/office/drawing/2014/main" id="{8DBD3363-6727-118A-0341-EFD420563FDB}"/>
              </a:ext>
            </a:extLst>
          </p:cNvPr>
          <p:cNvPicPr>
            <a:picLocks noChangeAspect="1"/>
          </p:cNvPicPr>
          <p:nvPr/>
        </p:nvPicPr>
        <p:blipFill>
          <a:blip r:embed="rId3"/>
          <a:stretch>
            <a:fillRect/>
          </a:stretch>
        </p:blipFill>
        <p:spPr>
          <a:xfrm>
            <a:off x="369347" y="2702545"/>
            <a:ext cx="10754694" cy="1452910"/>
          </a:xfrm>
          <a:prstGeom prst="rect">
            <a:avLst/>
          </a:prstGeom>
        </p:spPr>
      </p:pic>
    </p:spTree>
    <p:extLst>
      <p:ext uri="{BB962C8B-B14F-4D97-AF65-F5344CB8AC3E}">
        <p14:creationId xmlns:p14="http://schemas.microsoft.com/office/powerpoint/2010/main" val="2936990176"/>
      </p:ext>
    </p:extLst>
  </p:cSld>
  <p:clrMapOvr>
    <a:masterClrMapping/>
  </p:clrMapOvr>
  <mc:AlternateContent xmlns:mc="http://schemas.openxmlformats.org/markup-compatibility/2006" xmlns:p14="http://schemas.microsoft.com/office/powerpoint/2010/main">
    <mc:Choice Requires="p14">
      <p:transition spd="slow" p14:dur="2000" advTm="21000"/>
    </mc:Choice>
    <mc:Fallback xmlns="">
      <p:transition spd="slow" advTm="21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A5B32C-4495-789A-811D-32CA99ADA12E}"/>
              </a:ext>
            </a:extLst>
          </p:cNvPr>
          <p:cNvSpPr>
            <a:spLocks noGrp="1"/>
          </p:cNvSpPr>
          <p:nvPr>
            <p:ph idx="1"/>
          </p:nvPr>
        </p:nvSpPr>
        <p:spPr/>
        <p:txBody>
          <a:bodyPr/>
          <a:lstStyle/>
          <a:p>
            <a:r>
              <a:rPr lang="en-US" sz="2200" dirty="0"/>
              <a:t>When multiple methods of </a:t>
            </a:r>
            <a:r>
              <a:rPr lang="en-US" sz="2200" dirty="0" err="1"/>
              <a:t>PrEP</a:t>
            </a:r>
            <a:r>
              <a:rPr lang="en-US" sz="2200" dirty="0"/>
              <a:t> are being used, you need to specify the method mix – or the expected proportion of each priority population using each method by the end of the target-setting period</a:t>
            </a:r>
          </a:p>
          <a:p>
            <a:pPr marL="0" indent="0">
              <a:buNone/>
            </a:pPr>
            <a:endParaRPr lang="en-US" sz="1000" dirty="0"/>
          </a:p>
          <a:p>
            <a:r>
              <a:rPr lang="en-US" sz="2200" dirty="0"/>
              <a:t>The total method mix must add to 100%</a:t>
            </a:r>
          </a:p>
          <a:p>
            <a:pPr marL="0" indent="0">
              <a:buNone/>
            </a:pPr>
            <a:endParaRPr lang="en-US" sz="1000" dirty="0"/>
          </a:p>
          <a:p>
            <a:r>
              <a:rPr lang="en-US" sz="2200" dirty="0"/>
              <a:t>If a priority population is not eligible for a specific method, the value for that method/population will be zero</a:t>
            </a:r>
          </a:p>
        </p:txBody>
      </p:sp>
      <p:sp>
        <p:nvSpPr>
          <p:cNvPr id="3" name="Title 2">
            <a:extLst>
              <a:ext uri="{FF2B5EF4-FFF2-40B4-BE49-F238E27FC236}">
                <a16:creationId xmlns:a16="http://schemas.microsoft.com/office/drawing/2014/main" id="{64903166-67FE-D958-8591-F84C76C615F9}"/>
              </a:ext>
            </a:extLst>
          </p:cNvPr>
          <p:cNvSpPr>
            <a:spLocks noGrp="1"/>
          </p:cNvSpPr>
          <p:nvPr>
            <p:ph type="title"/>
          </p:nvPr>
        </p:nvSpPr>
        <p:spPr/>
        <p:txBody>
          <a:bodyPr/>
          <a:lstStyle/>
          <a:p>
            <a:r>
              <a:rPr lang="en-US" dirty="0"/>
              <a:t>Method mix</a:t>
            </a:r>
          </a:p>
        </p:txBody>
      </p:sp>
      <p:pic>
        <p:nvPicPr>
          <p:cNvPr id="5" name="Picture 4">
            <a:extLst>
              <a:ext uri="{FF2B5EF4-FFF2-40B4-BE49-F238E27FC236}">
                <a16:creationId xmlns:a16="http://schemas.microsoft.com/office/drawing/2014/main" id="{8D6FCBA1-3A02-8E9B-A801-DF4EB4E21CED}"/>
              </a:ext>
            </a:extLst>
          </p:cNvPr>
          <p:cNvPicPr>
            <a:picLocks noChangeAspect="1"/>
          </p:cNvPicPr>
          <p:nvPr/>
        </p:nvPicPr>
        <p:blipFill>
          <a:blip r:embed="rId3"/>
          <a:stretch>
            <a:fillRect/>
          </a:stretch>
        </p:blipFill>
        <p:spPr>
          <a:xfrm>
            <a:off x="728072" y="4661701"/>
            <a:ext cx="9897656" cy="1531642"/>
          </a:xfrm>
          <a:prstGeom prst="rect">
            <a:avLst/>
          </a:prstGeom>
        </p:spPr>
      </p:pic>
    </p:spTree>
    <p:extLst>
      <p:ext uri="{BB962C8B-B14F-4D97-AF65-F5344CB8AC3E}">
        <p14:creationId xmlns:p14="http://schemas.microsoft.com/office/powerpoint/2010/main" val="3713202155"/>
      </p:ext>
    </p:extLst>
  </p:cSld>
  <p:clrMapOvr>
    <a:masterClrMapping/>
  </p:clrMapOvr>
  <mc:AlternateContent xmlns:mc="http://schemas.openxmlformats.org/markup-compatibility/2006" xmlns:p14="http://schemas.microsoft.com/office/powerpoint/2010/main">
    <mc:Choice Requires="p14">
      <p:transition spd="slow" p14:dur="2000" advTm="71000"/>
    </mc:Choice>
    <mc:Fallback xmlns="">
      <p:transition spd="slow" advTm="71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6140B-9FDC-0532-2AFC-1F01B7B2F92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53F0DF-8D25-B971-4620-B514844E2F66}"/>
              </a:ext>
            </a:extLst>
          </p:cNvPr>
          <p:cNvSpPr>
            <a:spLocks noGrp="1"/>
          </p:cNvSpPr>
          <p:nvPr>
            <p:ph idx="1"/>
          </p:nvPr>
        </p:nvSpPr>
        <p:spPr/>
        <p:txBody>
          <a:bodyPr/>
          <a:lstStyle/>
          <a:p>
            <a:r>
              <a:rPr lang="en-US" sz="2400" dirty="0"/>
              <a:t>With the prior steps in place, you are now ready to set targets</a:t>
            </a:r>
          </a:p>
          <a:p>
            <a:pPr marL="0" indent="0">
              <a:buNone/>
            </a:pPr>
            <a:endParaRPr lang="en-US" sz="2000" dirty="0"/>
          </a:p>
          <a:p>
            <a:endParaRPr lang="en-US" sz="2400" dirty="0"/>
          </a:p>
        </p:txBody>
      </p:sp>
      <p:sp>
        <p:nvSpPr>
          <p:cNvPr id="3" name="Title 2">
            <a:extLst>
              <a:ext uri="{FF2B5EF4-FFF2-40B4-BE49-F238E27FC236}">
                <a16:creationId xmlns:a16="http://schemas.microsoft.com/office/drawing/2014/main" id="{96EB2CBF-BA8F-5939-2072-45301C4DDA94}"/>
              </a:ext>
            </a:extLst>
          </p:cNvPr>
          <p:cNvSpPr>
            <a:spLocks noGrp="1"/>
          </p:cNvSpPr>
          <p:nvPr>
            <p:ph type="title"/>
          </p:nvPr>
        </p:nvSpPr>
        <p:spPr/>
        <p:txBody>
          <a:bodyPr/>
          <a:lstStyle/>
          <a:p>
            <a:r>
              <a:rPr lang="en-US" dirty="0"/>
              <a:t>Set targets</a:t>
            </a:r>
          </a:p>
        </p:txBody>
      </p:sp>
      <p:pic>
        <p:nvPicPr>
          <p:cNvPr id="7" name="Picture 6">
            <a:extLst>
              <a:ext uri="{FF2B5EF4-FFF2-40B4-BE49-F238E27FC236}">
                <a16:creationId xmlns:a16="http://schemas.microsoft.com/office/drawing/2014/main" id="{804F8DD8-2FC1-62FB-9602-BFC45C1E8968}"/>
              </a:ext>
            </a:extLst>
          </p:cNvPr>
          <p:cNvPicPr>
            <a:picLocks noChangeAspect="1"/>
          </p:cNvPicPr>
          <p:nvPr/>
        </p:nvPicPr>
        <p:blipFill>
          <a:blip r:embed="rId3"/>
          <a:stretch>
            <a:fillRect/>
          </a:stretch>
        </p:blipFill>
        <p:spPr>
          <a:xfrm>
            <a:off x="293296" y="2182723"/>
            <a:ext cx="10767208" cy="3423420"/>
          </a:xfrm>
          <a:prstGeom prst="rect">
            <a:avLst/>
          </a:prstGeom>
        </p:spPr>
      </p:pic>
      <p:sp>
        <p:nvSpPr>
          <p:cNvPr id="8" name="Oval 7">
            <a:extLst>
              <a:ext uri="{FF2B5EF4-FFF2-40B4-BE49-F238E27FC236}">
                <a16:creationId xmlns:a16="http://schemas.microsoft.com/office/drawing/2014/main" id="{8552189A-4077-F2D1-D0C5-93FA174AF90B}"/>
              </a:ext>
            </a:extLst>
          </p:cNvPr>
          <p:cNvSpPr/>
          <p:nvPr/>
        </p:nvSpPr>
        <p:spPr>
          <a:xfrm>
            <a:off x="8603652" y="2676529"/>
            <a:ext cx="2184400" cy="1087120"/>
          </a:xfrm>
          <a:prstGeom prst="ellipse">
            <a:avLst/>
          </a:prstGeom>
          <a:solidFill>
            <a:srgbClr val="FFC000">
              <a:alpha val="4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4089879"/>
      </p:ext>
    </p:extLst>
  </p:cSld>
  <p:clrMapOvr>
    <a:masterClrMapping/>
  </p:clrMapOvr>
  <mc:AlternateContent xmlns:mc="http://schemas.openxmlformats.org/markup-compatibility/2006" xmlns:p14="http://schemas.microsoft.com/office/powerpoint/2010/main">
    <mc:Choice Requires="p14">
      <p:transition spd="slow" p14:dur="2000" advTm="22000"/>
    </mc:Choice>
    <mc:Fallback xmlns="">
      <p:transition spd="slow" advTm="22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7B70B1-127F-A317-16E9-7A7E988669F5}"/>
              </a:ext>
            </a:extLst>
          </p:cNvPr>
          <p:cNvSpPr>
            <a:spLocks noGrp="1"/>
          </p:cNvSpPr>
          <p:nvPr>
            <p:ph idx="1"/>
          </p:nvPr>
        </p:nvSpPr>
        <p:spPr>
          <a:xfrm>
            <a:off x="683963" y="1212771"/>
            <a:ext cx="9987753" cy="4826627"/>
          </a:xfrm>
        </p:spPr>
        <p:txBody>
          <a:bodyPr>
            <a:normAutofit/>
          </a:bodyPr>
          <a:lstStyle/>
          <a:p>
            <a:pPr>
              <a:spcAft>
                <a:spcPts val="1800"/>
              </a:spcAft>
              <a:buFont typeface="Wingdings" panose="05000000000000000000" pitchFamily="2" charset="2"/>
              <a:buChar char="§"/>
            </a:pPr>
            <a:r>
              <a:rPr lang="en-US" sz="2400" dirty="0">
                <a:latin typeface="+mn-lt"/>
                <a:cs typeface="Poppins" panose="00000500000000000000" pitchFamily="2" charset="0"/>
              </a:rPr>
              <a:t>Three options given in the dropdown list:</a:t>
            </a: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Coverage</a:t>
            </a:r>
            <a:r>
              <a:rPr lang="en-US" sz="2200" dirty="0">
                <a:latin typeface="+mn-lt"/>
                <a:cs typeface="Poppins" panose="00000500000000000000" pitchFamily="2" charset="0"/>
              </a:rPr>
              <a:t> – set targets based on the percent of potential users in each priority population who will be </a:t>
            </a:r>
            <a:r>
              <a:rPr lang="en-US" sz="2200" b="1" i="1" dirty="0">
                <a:latin typeface="+mn-lt"/>
                <a:cs typeface="Poppins" panose="00000500000000000000" pitchFamily="2" charset="0"/>
              </a:rPr>
              <a:t>actively taking PrEP </a:t>
            </a:r>
            <a:r>
              <a:rPr lang="en-US" sz="2200" dirty="0">
                <a:latin typeface="+mn-lt"/>
                <a:cs typeface="Poppins" panose="00000500000000000000" pitchFamily="2" charset="0"/>
              </a:rPr>
              <a:t>at the end of the target-setting period (e.g., 25%)</a:t>
            </a:r>
          </a:p>
          <a:p>
            <a:pPr marL="914400" lvl="2" indent="0">
              <a:spcAft>
                <a:spcPts val="1800"/>
              </a:spcAft>
              <a:buNone/>
            </a:pPr>
            <a:r>
              <a:rPr lang="en-US" i="1" dirty="0">
                <a:solidFill>
                  <a:schemeClr val="accent2"/>
                </a:solidFill>
                <a:latin typeface="+mn-lt"/>
                <a:cs typeface="Poppins" panose="00000500000000000000" pitchFamily="2" charset="0"/>
              </a:rPr>
              <a:t>Note that coverage in this case is </a:t>
            </a:r>
            <a:r>
              <a:rPr lang="en-US" b="1" i="1" dirty="0">
                <a:solidFill>
                  <a:schemeClr val="accent2"/>
                </a:solidFill>
                <a:latin typeface="+mn-lt"/>
                <a:cs typeface="Poppins" panose="00000500000000000000" pitchFamily="2" charset="0"/>
              </a:rPr>
              <a:t>NOT</a:t>
            </a:r>
            <a:r>
              <a:rPr lang="en-US" i="1" dirty="0">
                <a:solidFill>
                  <a:schemeClr val="accent2"/>
                </a:solidFill>
                <a:latin typeface="+mn-lt"/>
                <a:cs typeface="Poppins" panose="00000500000000000000" pitchFamily="2" charset="0"/>
              </a:rPr>
              <a:t> defined as the percentage of the population who has ever initiated </a:t>
            </a:r>
            <a:r>
              <a:rPr lang="en-US" i="1" dirty="0" err="1">
                <a:solidFill>
                  <a:schemeClr val="accent2"/>
                </a:solidFill>
                <a:latin typeface="+mn-lt"/>
                <a:cs typeface="Poppins" panose="00000500000000000000" pitchFamily="2" charset="0"/>
              </a:rPr>
              <a:t>PrEP</a:t>
            </a:r>
            <a:endParaRPr lang="en-US" i="1" dirty="0">
              <a:solidFill>
                <a:schemeClr val="accent2"/>
              </a:solidFill>
              <a:latin typeface="+mn-lt"/>
              <a:cs typeface="Poppins" panose="00000500000000000000" pitchFamily="2" charset="0"/>
            </a:endParaRP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Coverage with constraints </a:t>
            </a:r>
            <a:r>
              <a:rPr lang="en-US" sz="2200" dirty="0">
                <a:latin typeface="+mn-lt"/>
                <a:cs typeface="Poppins" panose="00000500000000000000" pitchFamily="2" charset="0"/>
              </a:rPr>
              <a:t>– constrain coverage-based targets by total cost and/or quantities of each product available</a:t>
            </a:r>
          </a:p>
          <a:p>
            <a:pPr marL="914400" lvl="1" indent="-457200">
              <a:spcAft>
                <a:spcPts val="1800"/>
              </a:spcAft>
              <a:buFont typeface="+mj-lt"/>
              <a:buAutoNum type="arabicPeriod"/>
            </a:pPr>
            <a:r>
              <a:rPr lang="en-US" sz="2200" b="1" dirty="0">
                <a:solidFill>
                  <a:schemeClr val="accent2"/>
                </a:solidFill>
                <a:latin typeface="+mn-lt"/>
                <a:cs typeface="Poppins" panose="00000500000000000000" pitchFamily="2" charset="0"/>
              </a:rPr>
              <a:t>Manual </a:t>
            </a:r>
            <a:r>
              <a:rPr lang="en-US" sz="2200" dirty="0">
                <a:latin typeface="+mn-lt"/>
                <a:cs typeface="Poppins" panose="00000500000000000000" pitchFamily="2" charset="0"/>
              </a:rPr>
              <a:t>– enter the target number of initiations (including reinitiations) by method for each priority population</a:t>
            </a:r>
          </a:p>
        </p:txBody>
      </p:sp>
      <p:sp>
        <p:nvSpPr>
          <p:cNvPr id="2" name="Title 1">
            <a:extLst>
              <a:ext uri="{FF2B5EF4-FFF2-40B4-BE49-F238E27FC236}">
                <a16:creationId xmlns:a16="http://schemas.microsoft.com/office/drawing/2014/main" id="{68D027FD-5440-D185-9849-BF91EFA4A78B}"/>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Target-setting options</a:t>
            </a:r>
          </a:p>
        </p:txBody>
      </p:sp>
      <p:sp>
        <p:nvSpPr>
          <p:cNvPr id="6" name="Rectangle 5">
            <a:extLst>
              <a:ext uri="{FF2B5EF4-FFF2-40B4-BE49-F238E27FC236}">
                <a16:creationId xmlns:a16="http://schemas.microsoft.com/office/drawing/2014/main" id="{176CF869-14AA-AC18-ACE3-622606E6ACE9}"/>
              </a:ext>
            </a:extLst>
          </p:cNvPr>
          <p:cNvSpPr/>
          <p:nvPr/>
        </p:nvSpPr>
        <p:spPr>
          <a:xfrm>
            <a:off x="1234440" y="2939545"/>
            <a:ext cx="9144000" cy="747131"/>
          </a:xfrm>
          <a:prstGeom prst="rect">
            <a:avLst/>
          </a:prstGeom>
          <a:noFill/>
          <a:ln w="63500">
            <a:solidFill>
              <a:srgbClr val="36888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8626032"/>
      </p:ext>
    </p:extLst>
  </p:cSld>
  <p:clrMapOvr>
    <a:masterClrMapping/>
  </p:clrMapOvr>
  <mc:AlternateContent xmlns:mc="http://schemas.openxmlformats.org/markup-compatibility/2006" xmlns:p14="http://schemas.microsoft.com/office/powerpoint/2010/main">
    <mc:Choice Requires="p14">
      <p:transition spd="slow" p14:dur="2000" advTm="81000"/>
    </mc:Choice>
    <mc:Fallback xmlns="">
      <p:transition spd="slow" advTm="81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C658E7-B9DE-28B7-8986-4EB3CAE05912}"/>
              </a:ext>
            </a:extLst>
          </p:cNvPr>
          <p:cNvSpPr>
            <a:spLocks noGrp="1"/>
          </p:cNvSpPr>
          <p:nvPr>
            <p:ph type="title"/>
          </p:nvPr>
        </p:nvSpPr>
        <p:spPr>
          <a:xfrm>
            <a:off x="-160479" y="190956"/>
            <a:ext cx="10515600" cy="1143000"/>
          </a:xfrm>
        </p:spPr>
        <p:txBody>
          <a:bodyPr/>
          <a:lstStyle/>
          <a:p>
            <a:r>
              <a:rPr lang="en-US" dirty="0"/>
              <a:t>Coverage calculations in </a:t>
            </a:r>
            <a:r>
              <a:rPr lang="en-US" dirty="0" err="1"/>
              <a:t>PrEP</a:t>
            </a:r>
            <a:r>
              <a:rPr lang="en-US" dirty="0"/>
              <a:t>-it</a:t>
            </a:r>
          </a:p>
        </p:txBody>
      </p:sp>
      <p:sp>
        <p:nvSpPr>
          <p:cNvPr id="2" name="Content Placeholder 2">
            <a:extLst>
              <a:ext uri="{FF2B5EF4-FFF2-40B4-BE49-F238E27FC236}">
                <a16:creationId xmlns:a16="http://schemas.microsoft.com/office/drawing/2014/main" id="{B7ADC194-E670-34FE-700C-468E7B722322}"/>
              </a:ext>
            </a:extLst>
          </p:cNvPr>
          <p:cNvSpPr txBox="1">
            <a:spLocks/>
          </p:cNvSpPr>
          <p:nvPr/>
        </p:nvSpPr>
        <p:spPr>
          <a:xfrm>
            <a:off x="622311" y="1360818"/>
            <a:ext cx="6003007" cy="5497182"/>
          </a:xfrm>
          <a:prstGeom prst="rect">
            <a:avLst/>
          </a:prstGeom>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Coverage in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-it is conceptualized as the % of potential users that are actively using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at any given time</a:t>
            </a:r>
          </a:p>
          <a:p>
            <a:pPr marL="0" marR="0" lvl="0" indent="0" algn="l" defTabSz="914400" rtl="0" eaLnBrk="1" fontAlgn="auto" latinLnBrk="0" hangingPunct="1">
              <a:lnSpc>
                <a:spcPct val="90000"/>
              </a:lnSpc>
              <a:spcBef>
                <a:spcPts val="1200"/>
              </a:spcBef>
              <a:spcAft>
                <a:spcPts val="0"/>
              </a:spcAft>
              <a:buClr>
                <a:srgbClr val="E0A141"/>
              </a:buClr>
              <a:buSzTx/>
              <a:buNone/>
              <a:tabLst/>
              <a:defRPr/>
            </a:pPr>
            <a:endParaRPr kumimoji="0" lang="en-US" sz="11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lang="en-US" sz="2400" dirty="0">
                <a:latin typeface="Calibri "/>
                <a:cs typeface="Poppins" panose="00000500000000000000" pitchFamily="2" charset="0"/>
              </a:rPr>
              <a:t>Coverage is a function of:</a:t>
            </a:r>
          </a:p>
          <a:p>
            <a:pPr lvl="1">
              <a:spcBef>
                <a:spcPts val="1200"/>
              </a:spcBef>
              <a:buFont typeface="Wingdings" pitchFamily="2" charset="2"/>
              <a:buChar char="§"/>
            </a:pPr>
            <a:r>
              <a:rPr kumimoji="0" lang="en-US" sz="2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The size of the specified population</a:t>
            </a:r>
          </a:p>
          <a:p>
            <a:pPr lvl="1">
              <a:spcBef>
                <a:spcPts val="1200"/>
              </a:spcBef>
              <a:buFont typeface="Wingdings" pitchFamily="2" charset="2"/>
              <a:buChar char="§"/>
            </a:pPr>
            <a:r>
              <a:rPr lang="en-US" sz="2000" dirty="0">
                <a:latin typeface="Calibri "/>
                <a:cs typeface="Poppins" panose="00000500000000000000" pitchFamily="2" charset="0"/>
              </a:rPr>
              <a:t>The rate of initiations (those starting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for the first time)</a:t>
            </a:r>
          </a:p>
          <a:p>
            <a:pPr lvl="1">
              <a:spcBef>
                <a:spcPts val="1200"/>
              </a:spcBef>
              <a:buFont typeface="Wingdings" pitchFamily="2" charset="2"/>
              <a:buChar char="§"/>
            </a:pPr>
            <a:r>
              <a:rPr kumimoji="0" lang="en-US" sz="2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The rate of people stopping or pausing </a:t>
            </a:r>
            <a:r>
              <a:rPr kumimoji="0" lang="en-US" sz="20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visits</a:t>
            </a:r>
          </a:p>
          <a:p>
            <a:pPr lvl="1">
              <a:spcBef>
                <a:spcPts val="1200"/>
              </a:spcBef>
              <a:buFont typeface="Wingdings" pitchFamily="2" charset="2"/>
              <a:buChar char="§"/>
            </a:pPr>
            <a:r>
              <a:rPr lang="en-US" sz="2000" dirty="0">
                <a:latin typeface="Calibri "/>
                <a:cs typeface="Poppins" panose="00000500000000000000" pitchFamily="2" charset="0"/>
              </a:rPr>
              <a:t>The rate of reinitiations (those restarting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after a break)</a:t>
            </a:r>
          </a:p>
          <a:p>
            <a:pPr lvl="1">
              <a:spcBef>
                <a:spcPts val="1200"/>
              </a:spcBef>
              <a:buFont typeface="Wingdings" pitchFamily="2" charset="2"/>
              <a:buChar char="§"/>
            </a:pPr>
            <a:endParaRPr lang="en-US" sz="1100" dirty="0">
              <a:latin typeface="Calibri "/>
              <a:cs typeface="Poppins" panose="00000500000000000000" pitchFamily="2" charset="0"/>
            </a:endParaRPr>
          </a:p>
          <a:p>
            <a:pPr>
              <a:spcBef>
                <a:spcPts val="1200"/>
              </a:spcBef>
            </a:pP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Initiations, discontinuations, and reinitiations can all vary by population and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method</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1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28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000"/>
              </a:spcBef>
              <a:spcAft>
                <a:spcPts val="0"/>
              </a:spcAft>
              <a:buClr>
                <a:srgbClr val="E0A141"/>
              </a:buClr>
              <a:buSzTx/>
              <a:buFont typeface="Wingdings" pitchFamily="2" charset="2"/>
              <a:buChar char="§"/>
              <a:tabLst/>
              <a:defRPr/>
            </a:pPr>
            <a:endParaRPr kumimoji="0" lang="en-US" sz="2800" b="0" i="0" u="none" strike="noStrike" kern="1200" cap="none" spc="0" normalizeH="0" baseline="0" noProof="0" dirty="0">
              <a:ln>
                <a:noFill/>
              </a:ln>
              <a:solidFill>
                <a:srgbClr val="635F59"/>
              </a:solidFill>
              <a:effectLst/>
              <a:uLnTx/>
              <a:uFillTx/>
              <a:latin typeface="Calibri" panose="020F0502020204030204" pitchFamily="34" charset="0"/>
              <a:ea typeface="Roboto" panose="02000000000000000000" pitchFamily="2" charset="0"/>
              <a:cs typeface="Calibri" panose="020F0502020204030204" pitchFamily="34" charset="0"/>
            </a:endParaRPr>
          </a:p>
        </p:txBody>
      </p:sp>
      <p:sp>
        <p:nvSpPr>
          <p:cNvPr id="8" name="Freeform: Shape 7">
            <a:extLst>
              <a:ext uri="{FF2B5EF4-FFF2-40B4-BE49-F238E27FC236}">
                <a16:creationId xmlns:a16="http://schemas.microsoft.com/office/drawing/2014/main" id="{944AE495-4C7B-A17D-09D3-075B2810F8BA}"/>
              </a:ext>
            </a:extLst>
          </p:cNvPr>
          <p:cNvSpPr/>
          <p:nvPr/>
        </p:nvSpPr>
        <p:spPr>
          <a:xfrm>
            <a:off x="8805810" y="1854478"/>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2241B306-24EC-3F5A-4717-A480561CBDF6}"/>
              </a:ext>
            </a:extLst>
          </p:cNvPr>
          <p:cNvSpPr txBox="1"/>
          <p:nvPr/>
        </p:nvSpPr>
        <p:spPr>
          <a:xfrm>
            <a:off x="6910465" y="2362676"/>
            <a:ext cx="301752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initiations</a:t>
            </a:r>
          </a:p>
        </p:txBody>
      </p:sp>
      <p:grpSp>
        <p:nvGrpSpPr>
          <p:cNvPr id="18" name="Group 17">
            <a:extLst>
              <a:ext uri="{FF2B5EF4-FFF2-40B4-BE49-F238E27FC236}">
                <a16:creationId xmlns:a16="http://schemas.microsoft.com/office/drawing/2014/main" id="{812AFAB5-7A44-503E-B4CE-CD3BA5C4C50B}"/>
              </a:ext>
            </a:extLst>
          </p:cNvPr>
          <p:cNvGrpSpPr/>
          <p:nvPr/>
        </p:nvGrpSpPr>
        <p:grpSpPr>
          <a:xfrm>
            <a:off x="6794932" y="-94670"/>
            <a:ext cx="4380979" cy="8057575"/>
            <a:chOff x="6294341" y="-269011"/>
            <a:chExt cx="4380979" cy="8057575"/>
          </a:xfrm>
        </p:grpSpPr>
        <p:grpSp>
          <p:nvGrpSpPr>
            <p:cNvPr id="17" name="Group 16">
              <a:extLst>
                <a:ext uri="{FF2B5EF4-FFF2-40B4-BE49-F238E27FC236}">
                  <a16:creationId xmlns:a16="http://schemas.microsoft.com/office/drawing/2014/main" id="{25EEE354-B779-074B-7409-1BDA0BF47B86}"/>
                </a:ext>
              </a:extLst>
            </p:cNvPr>
            <p:cNvGrpSpPr/>
            <p:nvPr/>
          </p:nvGrpSpPr>
          <p:grpSpPr>
            <a:xfrm>
              <a:off x="6294341" y="-269011"/>
              <a:ext cx="4380979" cy="8057575"/>
              <a:chOff x="6294341" y="-269011"/>
              <a:chExt cx="4380979" cy="8057575"/>
            </a:xfrm>
          </p:grpSpPr>
          <p:pic>
            <p:nvPicPr>
              <p:cNvPr id="7" name="Picture 6">
                <a:extLst>
                  <a:ext uri="{FF2B5EF4-FFF2-40B4-BE49-F238E27FC236}">
                    <a16:creationId xmlns:a16="http://schemas.microsoft.com/office/drawing/2014/main" id="{3BA83251-2219-F800-21CE-4E87EC52AD83}"/>
                  </a:ext>
                </a:extLst>
              </p:cNvPr>
              <p:cNvPicPr>
                <a:picLocks noChangeAspect="1"/>
              </p:cNvPicPr>
              <p:nvPr/>
            </p:nvPicPr>
            <p:blipFill>
              <a:blip r:embed="rId3"/>
              <a:stretch>
                <a:fillRect/>
              </a:stretch>
            </p:blipFill>
            <p:spPr>
              <a:xfrm>
                <a:off x="6695021" y="2693085"/>
                <a:ext cx="3182224" cy="3173761"/>
              </a:xfrm>
              <a:prstGeom prst="rect">
                <a:avLst/>
              </a:prstGeom>
            </p:spPr>
          </p:pic>
          <p:sp>
            <p:nvSpPr>
              <p:cNvPr id="10" name="Freeform: Shape 9">
                <a:extLst>
                  <a:ext uri="{FF2B5EF4-FFF2-40B4-BE49-F238E27FC236}">
                    <a16:creationId xmlns:a16="http://schemas.microsoft.com/office/drawing/2014/main" id="{A2BBD73B-47B9-7A2D-C8EF-5144CF59C1B2}"/>
                  </a:ext>
                </a:extLst>
              </p:cNvPr>
              <p:cNvSpPr/>
              <p:nvPr/>
            </p:nvSpPr>
            <p:spPr>
              <a:xfrm>
                <a:off x="9854530" y="3597052"/>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pic>
            <p:nvPicPr>
              <p:cNvPr id="14" name="Graphic 13" descr="Paint with solid fill">
                <a:extLst>
                  <a:ext uri="{FF2B5EF4-FFF2-40B4-BE49-F238E27FC236}">
                    <a16:creationId xmlns:a16="http://schemas.microsoft.com/office/drawing/2014/main" id="{E34B39C2-4D1A-B2D7-57E9-D9E1140BF1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764655">
                <a:off x="6294341" y="-269011"/>
                <a:ext cx="2589394" cy="2589394"/>
              </a:xfrm>
              <a:prstGeom prst="rect">
                <a:avLst/>
              </a:prstGeom>
            </p:spPr>
          </p:pic>
          <p:sp>
            <p:nvSpPr>
              <p:cNvPr id="15" name="Freeform: Shape 14">
                <a:extLst>
                  <a:ext uri="{FF2B5EF4-FFF2-40B4-BE49-F238E27FC236}">
                    <a16:creationId xmlns:a16="http://schemas.microsoft.com/office/drawing/2014/main" id="{9B35DA84-8797-4998-044C-77DF8E1AA1AD}"/>
                  </a:ext>
                </a:extLst>
              </p:cNvPr>
              <p:cNvSpPr/>
              <p:nvPr/>
            </p:nvSpPr>
            <p:spPr>
              <a:xfrm>
                <a:off x="8769978" y="2517766"/>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E25D7A12-3A60-DC4D-B03F-0F73D08A3284}"/>
                  </a:ext>
                </a:extLst>
              </p:cNvPr>
              <p:cNvSpPr txBox="1"/>
              <p:nvPr/>
            </p:nvSpPr>
            <p:spPr>
              <a:xfrm rot="5400000">
                <a:off x="8051957" y="5165200"/>
                <a:ext cx="48158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reinitiations</a:t>
                </a:r>
              </a:p>
            </p:txBody>
          </p:sp>
        </p:grpSp>
        <p:sp>
          <p:nvSpPr>
            <p:cNvPr id="9" name="Arrow: Curved Up 8">
              <a:extLst>
                <a:ext uri="{FF2B5EF4-FFF2-40B4-BE49-F238E27FC236}">
                  <a16:creationId xmlns:a16="http://schemas.microsoft.com/office/drawing/2014/main" id="{21FD8026-7BB2-1906-E0DE-244CA5CDA49E}"/>
                </a:ext>
              </a:extLst>
            </p:cNvPr>
            <p:cNvSpPr/>
            <p:nvPr/>
          </p:nvSpPr>
          <p:spPr>
            <a:xfrm rot="16034917">
              <a:off x="8191537" y="3069988"/>
              <a:ext cx="2931043" cy="1189935"/>
            </a:xfrm>
            <a:prstGeom prst="curvedUpArrow">
              <a:avLst>
                <a:gd name="adj1" fmla="val 25000"/>
                <a:gd name="adj2" fmla="val 59735"/>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grpSp>
      <p:sp>
        <p:nvSpPr>
          <p:cNvPr id="11" name="Freeform: Shape 10">
            <a:extLst>
              <a:ext uri="{FF2B5EF4-FFF2-40B4-BE49-F238E27FC236}">
                <a16:creationId xmlns:a16="http://schemas.microsoft.com/office/drawing/2014/main" id="{ABC0B359-9791-A070-BC34-6B575D235AB8}"/>
              </a:ext>
            </a:extLst>
          </p:cNvPr>
          <p:cNvSpPr/>
          <p:nvPr/>
        </p:nvSpPr>
        <p:spPr>
          <a:xfrm>
            <a:off x="8768823" y="2483859"/>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141868"/>
      </p:ext>
    </p:extLst>
  </p:cSld>
  <p:clrMapOvr>
    <a:masterClrMapping/>
  </p:clrMapOvr>
  <mc:AlternateContent xmlns:mc="http://schemas.openxmlformats.org/markup-compatibility/2006" xmlns:p14="http://schemas.microsoft.com/office/powerpoint/2010/main">
    <mc:Choice Requires="p14">
      <p:transition spd="slow" p14:dur="2000" advTm="66000"/>
    </mc:Choice>
    <mc:Fallback xmlns="">
      <p:transition spd="slow" advTm="66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7B70B1-127F-A317-16E9-7A7E988669F5}"/>
              </a:ext>
            </a:extLst>
          </p:cNvPr>
          <p:cNvSpPr>
            <a:spLocks noGrp="1"/>
          </p:cNvSpPr>
          <p:nvPr>
            <p:ph idx="1"/>
          </p:nvPr>
        </p:nvSpPr>
        <p:spPr/>
        <p:txBody>
          <a:bodyPr>
            <a:normAutofit/>
          </a:bodyPr>
          <a:lstStyle/>
          <a:p>
            <a:pPr>
              <a:spcAft>
                <a:spcPts val="1800"/>
              </a:spcAft>
            </a:pPr>
            <a:r>
              <a:rPr lang="en-US" sz="2400" dirty="0">
                <a:latin typeface="+mn-lt"/>
                <a:cs typeface="Poppins" panose="00000500000000000000" pitchFamily="2" charset="0"/>
              </a:rPr>
              <a:t>Enter the percent of the eligible </a:t>
            </a:r>
            <a:r>
              <a:rPr lang="en-US" sz="2400" dirty="0" err="1">
                <a:latin typeface="+mn-lt"/>
                <a:cs typeface="Poppins" panose="00000500000000000000" pitchFamily="2" charset="0"/>
              </a:rPr>
              <a:t>PrEP</a:t>
            </a:r>
            <a:r>
              <a:rPr lang="en-US" sz="2400" dirty="0">
                <a:latin typeface="+mn-lt"/>
                <a:cs typeface="Poppins" panose="00000500000000000000" pitchFamily="2" charset="0"/>
              </a:rPr>
              <a:t> recipients in each priority population that you want to be actively taking </a:t>
            </a:r>
            <a:r>
              <a:rPr lang="en-US" sz="2400" dirty="0" err="1">
                <a:latin typeface="+mn-lt"/>
                <a:cs typeface="Poppins" panose="00000500000000000000" pitchFamily="2" charset="0"/>
              </a:rPr>
              <a:t>PrEP</a:t>
            </a:r>
            <a:r>
              <a:rPr lang="en-US" sz="2400" dirty="0">
                <a:latin typeface="+mn-lt"/>
                <a:cs typeface="Poppins" panose="00000500000000000000" pitchFamily="2" charset="0"/>
              </a:rPr>
              <a:t> at the end of the target setting period</a:t>
            </a:r>
          </a:p>
          <a:p>
            <a:pPr>
              <a:spcAft>
                <a:spcPts val="1800"/>
              </a:spcAft>
            </a:pPr>
            <a:r>
              <a:rPr lang="en-US" sz="2400" dirty="0">
                <a:latin typeface="+mn-lt"/>
                <a:cs typeface="Poppins" panose="00000500000000000000" pitchFamily="2" charset="0"/>
              </a:rPr>
              <a:t>Numbers should be related to expected uptake among eligible clients. However, the percentage entered should be realistic given that PrEP clients typically discontinue PrEP within a year; 100% or near 100% is generally not feasible given usual continuation rates</a:t>
            </a:r>
          </a:p>
        </p:txBody>
      </p:sp>
      <p:sp>
        <p:nvSpPr>
          <p:cNvPr id="2" name="Title 1">
            <a:extLst>
              <a:ext uri="{FF2B5EF4-FFF2-40B4-BE49-F238E27FC236}">
                <a16:creationId xmlns:a16="http://schemas.microsoft.com/office/drawing/2014/main" id="{68D027FD-5440-D185-9849-BF91EFA4A78B}"/>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Setting targets by coverage</a:t>
            </a:r>
          </a:p>
        </p:txBody>
      </p:sp>
      <p:sp>
        <p:nvSpPr>
          <p:cNvPr id="9" name="Content Placeholder 2">
            <a:extLst>
              <a:ext uri="{FF2B5EF4-FFF2-40B4-BE49-F238E27FC236}">
                <a16:creationId xmlns:a16="http://schemas.microsoft.com/office/drawing/2014/main" id="{8FB4FEEB-18F5-AF6C-3699-F12590F71B72}"/>
              </a:ext>
            </a:extLst>
          </p:cNvPr>
          <p:cNvSpPr txBox="1">
            <a:spLocks/>
          </p:cNvSpPr>
          <p:nvPr/>
        </p:nvSpPr>
        <p:spPr>
          <a:xfrm>
            <a:off x="838200" y="4258723"/>
            <a:ext cx="3693160" cy="2077391"/>
          </a:xfrm>
          <a:prstGeom prst="rect">
            <a:avLst/>
          </a:prstGeom>
          <a:effectLst/>
        </p:spPr>
        <p:txBody>
          <a:bodyPr vert="horz" lIns="91440" tIns="45720" rIns="91440" bIns="45720" rtlCol="0" anchor="t">
            <a:no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marL="228600" indent="-228600" defTabSz="914400">
              <a:lnSpc>
                <a:spcPct val="90000"/>
              </a:lnSpc>
              <a:spcBef>
                <a:spcPts val="1000"/>
              </a:spcBef>
              <a:spcAft>
                <a:spcPts val="1800"/>
              </a:spcAft>
              <a:buClr>
                <a:srgbClr val="E0A141"/>
              </a:buClr>
              <a:buFont typeface="Wingdings" pitchFamily="2" charset="2"/>
              <a:buChar char="§"/>
            </a:pPr>
            <a:r>
              <a:rPr lang="en-US" sz="2400" dirty="0" err="1">
                <a:solidFill>
                  <a:srgbClr val="635F59"/>
                </a:solidFill>
                <a:ea typeface="Roboto" panose="02000000000000000000" pitchFamily="2" charset="0"/>
                <a:cs typeface="Poppins" panose="00000500000000000000" pitchFamily="2" charset="0"/>
              </a:rPr>
              <a:t>PrEP</a:t>
            </a:r>
            <a:r>
              <a:rPr lang="en-US" sz="2400" dirty="0">
                <a:solidFill>
                  <a:srgbClr val="635F59"/>
                </a:solidFill>
                <a:ea typeface="Roboto" panose="02000000000000000000" pitchFamily="2" charset="0"/>
                <a:cs typeface="Poppins" panose="00000500000000000000" pitchFamily="2" charset="0"/>
              </a:rPr>
              <a:t>-it now automatically distributes the coverage across methods based on the previously defined method mix</a:t>
            </a:r>
          </a:p>
        </p:txBody>
      </p:sp>
      <p:pic>
        <p:nvPicPr>
          <p:cNvPr id="12" name="Audio 11">
            <a:hlinkClick r:id="" action="ppaction://media"/>
            <a:extLst>
              <a:ext uri="{FF2B5EF4-FFF2-40B4-BE49-F238E27FC236}">
                <a16:creationId xmlns:a16="http://schemas.microsoft.com/office/drawing/2014/main" id="{0627B965-B1DE-8D35-A834-6D909437150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pic>
        <p:nvPicPr>
          <p:cNvPr id="8" name="Picture 7">
            <a:extLst>
              <a:ext uri="{FF2B5EF4-FFF2-40B4-BE49-F238E27FC236}">
                <a16:creationId xmlns:a16="http://schemas.microsoft.com/office/drawing/2014/main" id="{B2AD0D01-325F-8868-8B2F-70AAFF6B0FE5}"/>
              </a:ext>
            </a:extLst>
          </p:cNvPr>
          <p:cNvPicPr>
            <a:picLocks noChangeAspect="1"/>
          </p:cNvPicPr>
          <p:nvPr/>
        </p:nvPicPr>
        <p:blipFill>
          <a:blip r:embed="rId6"/>
          <a:stretch>
            <a:fillRect/>
          </a:stretch>
        </p:blipFill>
        <p:spPr>
          <a:xfrm>
            <a:off x="4738861" y="4258723"/>
            <a:ext cx="7272987" cy="2263997"/>
          </a:xfrm>
          <a:prstGeom prst="rect">
            <a:avLst/>
          </a:prstGeom>
        </p:spPr>
      </p:pic>
    </p:spTree>
    <p:extLst>
      <p:ext uri="{BB962C8B-B14F-4D97-AF65-F5344CB8AC3E}">
        <p14:creationId xmlns:p14="http://schemas.microsoft.com/office/powerpoint/2010/main" val="2378129761"/>
      </p:ext>
    </p:extLst>
  </p:cSld>
  <p:clrMapOvr>
    <a:masterClrMapping/>
  </p:clrMapOvr>
  <mc:AlternateContent xmlns:mc="http://schemas.openxmlformats.org/markup-compatibility/2006" xmlns:p14="http://schemas.microsoft.com/office/powerpoint/2010/main">
    <mc:Choice Requires="p14">
      <p:transition spd="slow" p14:dur="2000" advTm="62000"/>
    </mc:Choice>
    <mc:Fallback xmlns="">
      <p:transition spd="slow" advTm="6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69DFF54-8204-9A08-8A40-F65C7D765994}"/>
              </a:ext>
            </a:extLst>
          </p:cNvPr>
          <p:cNvSpPr>
            <a:spLocks noGrp="1"/>
          </p:cNvSpPr>
          <p:nvPr>
            <p:ph idx="1"/>
          </p:nvPr>
        </p:nvSpPr>
        <p:spPr/>
        <p:txBody>
          <a:bodyPr/>
          <a:lstStyle/>
          <a:p>
            <a:pPr>
              <a:buFont typeface="Wingdings" panose="05000000000000000000" pitchFamily="2" charset="2"/>
              <a:buChar char="§"/>
            </a:pPr>
            <a:r>
              <a:rPr lang="en-US" sz="2400">
                <a:latin typeface="Calibri "/>
                <a:cs typeface="Poppins" panose="00000500000000000000" pitchFamily="2" charset="0"/>
              </a:rPr>
              <a:t>Depending on your inputs, the target results may exceed the available funds or the ARV supply</a:t>
            </a:r>
          </a:p>
          <a:p>
            <a:pPr marL="0" indent="0">
              <a:buNone/>
            </a:pPr>
            <a:endParaRPr lang="en-US" sz="500">
              <a:latin typeface="Calibri "/>
              <a:cs typeface="Poppins" panose="00000500000000000000" pitchFamily="2" charset="0"/>
            </a:endParaRPr>
          </a:p>
          <a:p>
            <a:pPr>
              <a:buFont typeface="Wingdings" panose="05000000000000000000" pitchFamily="2" charset="2"/>
              <a:buChar char="§"/>
            </a:pPr>
            <a:r>
              <a:rPr lang="en-US" sz="2400">
                <a:latin typeface="Calibri "/>
                <a:cs typeface="Poppins" panose="00000500000000000000" pitchFamily="2" charset="0"/>
              </a:rPr>
              <a:t>Can select the “Coverage with constraints” option and enter maximum values in terms of U.S. dollars or the quantity of PrEP product available</a:t>
            </a:r>
          </a:p>
          <a:p>
            <a:pPr>
              <a:buFont typeface="Wingdings" panose="05000000000000000000" pitchFamily="2" charset="2"/>
              <a:buChar char="§"/>
            </a:pPr>
            <a:endParaRPr lang="en-US" sz="500" dirty="0">
              <a:latin typeface="Calibri "/>
              <a:cs typeface="Poppins" panose="00000500000000000000" pitchFamily="2" charset="0"/>
            </a:endParaRPr>
          </a:p>
        </p:txBody>
      </p:sp>
      <p:sp>
        <p:nvSpPr>
          <p:cNvPr id="2" name="Title 1">
            <a:extLst>
              <a:ext uri="{FF2B5EF4-FFF2-40B4-BE49-F238E27FC236}">
                <a16:creationId xmlns:a16="http://schemas.microsoft.com/office/drawing/2014/main" id="{B4569C8D-6F78-1447-92E2-82AE971F9092}"/>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Adding constraints</a:t>
            </a:r>
            <a:endParaRPr lang="en-US" dirty="0">
              <a:latin typeface="Poppins SemiBold" panose="00000700000000000000" pitchFamily="2" charset="0"/>
              <a:cs typeface="Poppins SemiBold" panose="00000700000000000000" pitchFamily="2" charset="0"/>
            </a:endParaRPr>
          </a:p>
        </p:txBody>
      </p:sp>
      <p:pic>
        <p:nvPicPr>
          <p:cNvPr id="5" name="Picture 4">
            <a:extLst>
              <a:ext uri="{FF2B5EF4-FFF2-40B4-BE49-F238E27FC236}">
                <a16:creationId xmlns:a16="http://schemas.microsoft.com/office/drawing/2014/main" id="{1658C4CA-8FB7-B7CE-39E2-68888D050634}"/>
              </a:ext>
            </a:extLst>
          </p:cNvPr>
          <p:cNvPicPr>
            <a:picLocks noChangeAspect="1"/>
          </p:cNvPicPr>
          <p:nvPr/>
        </p:nvPicPr>
        <p:blipFill>
          <a:blip r:embed="rId3"/>
          <a:stretch>
            <a:fillRect/>
          </a:stretch>
        </p:blipFill>
        <p:spPr>
          <a:xfrm>
            <a:off x="972028" y="3557230"/>
            <a:ext cx="9697252" cy="2401609"/>
          </a:xfrm>
          <a:prstGeom prst="rect">
            <a:avLst/>
          </a:prstGeom>
        </p:spPr>
      </p:pic>
    </p:spTree>
    <p:extLst>
      <p:ext uri="{BB962C8B-B14F-4D97-AF65-F5344CB8AC3E}">
        <p14:creationId xmlns:p14="http://schemas.microsoft.com/office/powerpoint/2010/main" val="3466171650"/>
      </p:ext>
    </p:extLst>
  </p:cSld>
  <p:clrMapOvr>
    <a:masterClrMapping/>
  </p:clrMapOvr>
  <mc:AlternateContent xmlns:mc="http://schemas.openxmlformats.org/markup-compatibility/2006" xmlns:p14="http://schemas.microsoft.com/office/powerpoint/2010/main">
    <mc:Choice Requires="p14">
      <p:transition spd="slow" p14:dur="2000" advTm="33000"/>
    </mc:Choice>
    <mc:Fallback xmlns="">
      <p:transition spd="slow" advTm="3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0E7F3-5F83-A477-291A-C0C4EFF910B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345DB9-E2AD-29A5-E191-D83407A5BAA2}"/>
              </a:ext>
            </a:extLst>
          </p:cNvPr>
          <p:cNvSpPr>
            <a:spLocks noGrp="1"/>
          </p:cNvSpPr>
          <p:nvPr>
            <p:ph idx="1"/>
          </p:nvPr>
        </p:nvSpPr>
        <p:spPr>
          <a:xfrm>
            <a:off x="838200" y="1536675"/>
            <a:ext cx="9677400" cy="2927024"/>
          </a:xfrm>
        </p:spPr>
        <p:txBody>
          <a:bodyPr/>
          <a:lstStyle/>
          <a:p>
            <a:r>
              <a:rPr lang="en-US" sz="2400" dirty="0">
                <a:latin typeface="Calibri "/>
                <a:cs typeface="Poppins" panose="00000500000000000000" pitchFamily="2" charset="0"/>
              </a:rPr>
              <a:t>Click on the </a:t>
            </a:r>
            <a:r>
              <a:rPr lang="en-US" sz="2400" b="1" i="1" dirty="0">
                <a:latin typeface="Calibri "/>
                <a:cs typeface="Poppins" panose="00000500000000000000" pitchFamily="2" charset="0"/>
              </a:rPr>
              <a:t>Calculate targets </a:t>
            </a:r>
            <a:r>
              <a:rPr lang="en-US" sz="2400" dirty="0">
                <a:latin typeface="Calibri "/>
                <a:cs typeface="Poppins" panose="00000500000000000000" pitchFamily="2" charset="0"/>
              </a:rPr>
              <a:t>button and the target results will adjust to reflect these limitations</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The proposed coverage percentages can be compared to the actual coverage that can be achieved under the constraints</a:t>
            </a:r>
          </a:p>
          <a:p>
            <a:pPr marL="0" indent="0">
              <a:buNone/>
            </a:pPr>
            <a:endParaRPr lang="en-US" sz="500" dirty="0">
              <a:latin typeface="Calibri "/>
              <a:cs typeface="Poppins" panose="00000500000000000000" pitchFamily="2" charset="0"/>
            </a:endParaRPr>
          </a:p>
        </p:txBody>
      </p:sp>
      <p:sp>
        <p:nvSpPr>
          <p:cNvPr id="2" name="Title 1">
            <a:extLst>
              <a:ext uri="{FF2B5EF4-FFF2-40B4-BE49-F238E27FC236}">
                <a16:creationId xmlns:a16="http://schemas.microsoft.com/office/drawing/2014/main" id="{C01CBCE6-BAC4-DAC5-6E07-0E78E4912119}"/>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Reviewing constraints</a:t>
            </a:r>
          </a:p>
        </p:txBody>
      </p:sp>
      <p:pic>
        <p:nvPicPr>
          <p:cNvPr id="8" name="Picture 7">
            <a:extLst>
              <a:ext uri="{FF2B5EF4-FFF2-40B4-BE49-F238E27FC236}">
                <a16:creationId xmlns:a16="http://schemas.microsoft.com/office/drawing/2014/main" id="{0CA3B230-00A5-55B0-04C6-CC21E7C77456}"/>
              </a:ext>
            </a:extLst>
          </p:cNvPr>
          <p:cNvPicPr>
            <a:picLocks noChangeAspect="1"/>
          </p:cNvPicPr>
          <p:nvPr/>
        </p:nvPicPr>
        <p:blipFill>
          <a:blip r:embed="rId3"/>
          <a:stretch>
            <a:fillRect/>
          </a:stretch>
        </p:blipFill>
        <p:spPr>
          <a:xfrm>
            <a:off x="238913" y="3768962"/>
            <a:ext cx="11921076" cy="2351329"/>
          </a:xfrm>
          <a:prstGeom prst="rect">
            <a:avLst/>
          </a:prstGeom>
        </p:spPr>
      </p:pic>
      <p:sp>
        <p:nvSpPr>
          <p:cNvPr id="6" name="Rectangle: Rounded Corners 5">
            <a:extLst>
              <a:ext uri="{FF2B5EF4-FFF2-40B4-BE49-F238E27FC236}">
                <a16:creationId xmlns:a16="http://schemas.microsoft.com/office/drawing/2014/main" id="{2DD37EDC-CE19-67F4-31B9-409FBE169E48}"/>
              </a:ext>
            </a:extLst>
          </p:cNvPr>
          <p:cNvSpPr/>
          <p:nvPr/>
        </p:nvSpPr>
        <p:spPr>
          <a:xfrm>
            <a:off x="7549922" y="4383249"/>
            <a:ext cx="883035" cy="1737042"/>
          </a:xfrm>
          <a:prstGeom prst="roundRect">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A1B19A69-14BD-1B42-9416-F19EFB5D6548}"/>
              </a:ext>
            </a:extLst>
          </p:cNvPr>
          <p:cNvSpPr/>
          <p:nvPr/>
        </p:nvSpPr>
        <p:spPr>
          <a:xfrm>
            <a:off x="11276310" y="4378649"/>
            <a:ext cx="883034" cy="1741641"/>
          </a:xfrm>
          <a:prstGeom prst="roundRect">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9192935"/>
      </p:ext>
    </p:extLst>
  </p:cSld>
  <p:clrMapOvr>
    <a:masterClrMapping/>
  </p:clrMapOvr>
  <mc:AlternateContent xmlns:mc="http://schemas.openxmlformats.org/markup-compatibility/2006" xmlns:p14="http://schemas.microsoft.com/office/powerpoint/2010/main">
    <mc:Choice Requires="p14">
      <p:transition spd="slow" p14:dur="2000" advTm="31000"/>
    </mc:Choice>
    <mc:Fallback xmlns="">
      <p:transition spd="slow" advTm="31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55388-6AA9-24DD-7042-878F6A7EFC76}"/>
              </a:ext>
            </a:extLst>
          </p:cNvPr>
          <p:cNvSpPr>
            <a:spLocks noGrp="1"/>
          </p:cNvSpPr>
          <p:nvPr>
            <p:ph idx="1"/>
          </p:nvPr>
        </p:nvSpPr>
        <p:spPr>
          <a:xfrm>
            <a:off x="838201" y="1350336"/>
            <a:ext cx="5775959" cy="4826627"/>
          </a:xfrm>
        </p:spPr>
        <p:txBody>
          <a:bodyPr>
            <a:noAutofit/>
          </a:bodyPr>
          <a:lstStyle/>
          <a:p>
            <a:pPr>
              <a:buFont typeface="Wingdings" panose="05000000000000000000" pitchFamily="2" charset="2"/>
              <a:buChar char="§"/>
            </a:pPr>
            <a:r>
              <a:rPr lang="en-US" dirty="0">
                <a:latin typeface="Calibri "/>
                <a:cs typeface="Poppins" panose="00000500000000000000" pitchFamily="2" charset="0"/>
              </a:rPr>
              <a:t>When setting targets, PrEP-it accounts for several factors of a PrEP program, including:</a:t>
            </a:r>
          </a:p>
          <a:p>
            <a:pPr marL="0" indent="0">
              <a:buNone/>
            </a:pPr>
            <a:endParaRPr lang="en-US" sz="1000" dirty="0">
              <a:latin typeface="Calibri "/>
              <a:cs typeface="Poppins" panose="00000500000000000000" pitchFamily="2" charset="0"/>
            </a:endParaRPr>
          </a:p>
          <a:p>
            <a:pPr lvl="1">
              <a:buFont typeface="Wingdings" panose="05000000000000000000" pitchFamily="2" charset="2"/>
              <a:buChar char="§"/>
            </a:pPr>
            <a:r>
              <a:rPr lang="en-US" dirty="0">
                <a:latin typeface="Calibri "/>
                <a:cs typeface="Poppins" panose="00000500000000000000" pitchFamily="2" charset="0"/>
              </a:rPr>
              <a:t>The number of potential PrEP users in each priority population</a:t>
            </a:r>
          </a:p>
          <a:p>
            <a:pPr marL="457200" lvl="1" indent="0">
              <a:buNone/>
            </a:pPr>
            <a:endParaRPr lang="en-US" sz="500" dirty="0">
              <a:latin typeface="Calibri "/>
              <a:cs typeface="Poppins" panose="00000500000000000000" pitchFamily="2" charset="0"/>
            </a:endParaRPr>
          </a:p>
          <a:p>
            <a:pPr lvl="1">
              <a:buFont typeface="Wingdings" panose="05000000000000000000" pitchFamily="2" charset="2"/>
              <a:buChar char="§"/>
            </a:pPr>
            <a:r>
              <a:rPr lang="en-US" dirty="0">
                <a:latin typeface="Calibri "/>
                <a:cs typeface="Poppins" panose="00000500000000000000" pitchFamily="2" charset="0"/>
              </a:rPr>
              <a:t>PrEP continuation and reinitiation </a:t>
            </a:r>
          </a:p>
          <a:p>
            <a:pPr marL="457200" lvl="1" indent="0">
              <a:buNone/>
            </a:pPr>
            <a:endParaRPr lang="en-US" sz="500" dirty="0">
              <a:latin typeface="Calibri "/>
              <a:cs typeface="Poppins" panose="00000500000000000000" pitchFamily="2" charset="0"/>
            </a:endParaRPr>
          </a:p>
          <a:p>
            <a:pPr lvl="1">
              <a:buFont typeface="Wingdings" panose="05000000000000000000" pitchFamily="2" charset="2"/>
              <a:buChar char="§"/>
            </a:pPr>
            <a:r>
              <a:rPr lang="en-US" dirty="0">
                <a:latin typeface="Calibri "/>
                <a:cs typeface="Poppins" panose="00000500000000000000" pitchFamily="2" charset="0"/>
              </a:rPr>
              <a:t>Initiation scale-up trends </a:t>
            </a:r>
          </a:p>
          <a:p>
            <a:pPr marL="457200" lvl="1" indent="0">
              <a:buNone/>
            </a:pPr>
            <a:endParaRPr lang="en-US" sz="500" dirty="0">
              <a:latin typeface="Calibri "/>
              <a:cs typeface="Poppins" panose="00000500000000000000" pitchFamily="2" charset="0"/>
            </a:endParaRPr>
          </a:p>
          <a:p>
            <a:pPr lvl="1">
              <a:buFont typeface="Wingdings" panose="05000000000000000000" pitchFamily="2" charset="2"/>
              <a:buChar char="§"/>
            </a:pPr>
            <a:r>
              <a:rPr lang="en-US" dirty="0">
                <a:latin typeface="Calibri "/>
                <a:cs typeface="Poppins" panose="00000500000000000000" pitchFamily="2" charset="0"/>
              </a:rPr>
              <a:t>Timing of introduction of new methods</a:t>
            </a:r>
          </a:p>
          <a:p>
            <a:pPr marL="457200" lvl="1" indent="0">
              <a:buNone/>
            </a:pPr>
            <a:endParaRPr lang="en-US" sz="500" dirty="0">
              <a:latin typeface="Calibri "/>
              <a:cs typeface="Poppins" panose="00000500000000000000" pitchFamily="2" charset="0"/>
            </a:endParaRPr>
          </a:p>
          <a:p>
            <a:pPr lvl="1">
              <a:buFont typeface="Wingdings" panose="05000000000000000000" pitchFamily="2" charset="2"/>
              <a:buChar char="§"/>
            </a:pPr>
            <a:r>
              <a:rPr lang="en-US" dirty="0">
                <a:latin typeface="Calibri "/>
                <a:cs typeface="Poppins" panose="00000500000000000000" pitchFamily="2" charset="0"/>
              </a:rPr>
              <a:t>Desired coverage levels and financial and/or commodity constraints</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sym typeface="Wingdings" panose="05000000000000000000" pitchFamily="2" charset="2"/>
            </a:endParaRPr>
          </a:p>
          <a:p>
            <a:pPr marL="0" indent="0">
              <a:buNone/>
            </a:pPr>
            <a:endParaRPr lang="en-US" sz="2200"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B6B65C1C-9597-5D7C-9551-412DF4A75C9E}"/>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Target setting in </a:t>
            </a:r>
            <a:r>
              <a:rPr lang="en-US" err="1">
                <a:latin typeface="Poppins SemiBold" panose="00000700000000000000" pitchFamily="2" charset="0"/>
                <a:cs typeface="Poppins SemiBold" panose="00000700000000000000" pitchFamily="2" charset="0"/>
              </a:rPr>
              <a:t>PrEP</a:t>
            </a:r>
            <a:r>
              <a:rPr lang="en-US">
                <a:latin typeface="Poppins SemiBold" panose="00000700000000000000" pitchFamily="2" charset="0"/>
                <a:cs typeface="Poppins SemiBold" panose="00000700000000000000" pitchFamily="2" charset="0"/>
              </a:rPr>
              <a:t>-it</a:t>
            </a:r>
          </a:p>
        </p:txBody>
      </p:sp>
      <p:grpSp>
        <p:nvGrpSpPr>
          <p:cNvPr id="4" name="Group 3">
            <a:extLst>
              <a:ext uri="{FF2B5EF4-FFF2-40B4-BE49-F238E27FC236}">
                <a16:creationId xmlns:a16="http://schemas.microsoft.com/office/drawing/2014/main" id="{B0E2F2B5-E8F5-8DA6-E0B1-83B68B48BD1F}"/>
              </a:ext>
            </a:extLst>
          </p:cNvPr>
          <p:cNvGrpSpPr/>
          <p:nvPr/>
        </p:nvGrpSpPr>
        <p:grpSpPr>
          <a:xfrm>
            <a:off x="6794932" y="-94670"/>
            <a:ext cx="4380979" cy="8057575"/>
            <a:chOff x="6294341" y="-269011"/>
            <a:chExt cx="4380979" cy="8057575"/>
          </a:xfrm>
        </p:grpSpPr>
        <p:grpSp>
          <p:nvGrpSpPr>
            <p:cNvPr id="5" name="Group 4">
              <a:extLst>
                <a:ext uri="{FF2B5EF4-FFF2-40B4-BE49-F238E27FC236}">
                  <a16:creationId xmlns:a16="http://schemas.microsoft.com/office/drawing/2014/main" id="{8DAAF119-7C42-87A9-699E-F064AFA51325}"/>
                </a:ext>
              </a:extLst>
            </p:cNvPr>
            <p:cNvGrpSpPr/>
            <p:nvPr/>
          </p:nvGrpSpPr>
          <p:grpSpPr>
            <a:xfrm>
              <a:off x="6294341" y="-269011"/>
              <a:ext cx="4380979" cy="8057575"/>
              <a:chOff x="6294341" y="-269011"/>
              <a:chExt cx="4380979" cy="8057575"/>
            </a:xfrm>
          </p:grpSpPr>
          <p:pic>
            <p:nvPicPr>
              <p:cNvPr id="7" name="Picture 6">
                <a:extLst>
                  <a:ext uri="{FF2B5EF4-FFF2-40B4-BE49-F238E27FC236}">
                    <a16:creationId xmlns:a16="http://schemas.microsoft.com/office/drawing/2014/main" id="{C35F2D75-FA75-ADF9-0DE8-7A11B22E8BAF}"/>
                  </a:ext>
                </a:extLst>
              </p:cNvPr>
              <p:cNvPicPr>
                <a:picLocks noChangeAspect="1"/>
              </p:cNvPicPr>
              <p:nvPr/>
            </p:nvPicPr>
            <p:blipFill>
              <a:blip r:embed="rId3"/>
              <a:stretch>
                <a:fillRect/>
              </a:stretch>
            </p:blipFill>
            <p:spPr>
              <a:xfrm>
                <a:off x="6695021" y="2693085"/>
                <a:ext cx="3182224" cy="3173761"/>
              </a:xfrm>
              <a:prstGeom prst="rect">
                <a:avLst/>
              </a:prstGeom>
            </p:spPr>
          </p:pic>
          <p:sp>
            <p:nvSpPr>
              <p:cNvPr id="8" name="Freeform: Shape 7">
                <a:extLst>
                  <a:ext uri="{FF2B5EF4-FFF2-40B4-BE49-F238E27FC236}">
                    <a16:creationId xmlns:a16="http://schemas.microsoft.com/office/drawing/2014/main" id="{679B180D-0339-D2D5-EE25-E0D5453375DE}"/>
                  </a:ext>
                </a:extLst>
              </p:cNvPr>
              <p:cNvSpPr/>
              <p:nvPr/>
            </p:nvSpPr>
            <p:spPr>
              <a:xfrm>
                <a:off x="9854530" y="3597052"/>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pic>
            <p:nvPicPr>
              <p:cNvPr id="9" name="Graphic 8" descr="Paint with solid fill">
                <a:extLst>
                  <a:ext uri="{FF2B5EF4-FFF2-40B4-BE49-F238E27FC236}">
                    <a16:creationId xmlns:a16="http://schemas.microsoft.com/office/drawing/2014/main" id="{8AC8733F-4DD5-4047-E584-D8F7963F30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764655">
                <a:off x="6294341" y="-269011"/>
                <a:ext cx="2589394" cy="2589394"/>
              </a:xfrm>
              <a:prstGeom prst="rect">
                <a:avLst/>
              </a:prstGeom>
            </p:spPr>
          </p:pic>
          <p:sp>
            <p:nvSpPr>
              <p:cNvPr id="10" name="Freeform: Shape 9">
                <a:extLst>
                  <a:ext uri="{FF2B5EF4-FFF2-40B4-BE49-F238E27FC236}">
                    <a16:creationId xmlns:a16="http://schemas.microsoft.com/office/drawing/2014/main" id="{C56B84B6-7077-109F-6242-1AAC67067957}"/>
                  </a:ext>
                </a:extLst>
              </p:cNvPr>
              <p:cNvSpPr/>
              <p:nvPr/>
            </p:nvSpPr>
            <p:spPr>
              <a:xfrm>
                <a:off x="8769978" y="2517766"/>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29051F2-1B4E-D55C-90CA-7101095E0587}"/>
                  </a:ext>
                </a:extLst>
              </p:cNvPr>
              <p:cNvSpPr txBox="1"/>
              <p:nvPr/>
            </p:nvSpPr>
            <p:spPr>
              <a:xfrm rot="5400000">
                <a:off x="8051957" y="5165200"/>
                <a:ext cx="48158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reinitiations</a:t>
                </a:r>
              </a:p>
            </p:txBody>
          </p:sp>
        </p:grpSp>
        <p:sp>
          <p:nvSpPr>
            <p:cNvPr id="6" name="Arrow: Curved Up 5">
              <a:extLst>
                <a:ext uri="{FF2B5EF4-FFF2-40B4-BE49-F238E27FC236}">
                  <a16:creationId xmlns:a16="http://schemas.microsoft.com/office/drawing/2014/main" id="{B27359BC-056D-EEDD-F0DE-E5E07058B1C3}"/>
                </a:ext>
              </a:extLst>
            </p:cNvPr>
            <p:cNvSpPr/>
            <p:nvPr/>
          </p:nvSpPr>
          <p:spPr>
            <a:xfrm rot="16034917">
              <a:off x="8191537" y="3069988"/>
              <a:ext cx="2931043" cy="1189935"/>
            </a:xfrm>
            <a:prstGeom prst="curvedUpArrow">
              <a:avLst>
                <a:gd name="adj1" fmla="val 25000"/>
                <a:gd name="adj2" fmla="val 59735"/>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grpSp>
      <p:sp>
        <p:nvSpPr>
          <p:cNvPr id="12" name="TextBox 11">
            <a:extLst>
              <a:ext uri="{FF2B5EF4-FFF2-40B4-BE49-F238E27FC236}">
                <a16:creationId xmlns:a16="http://schemas.microsoft.com/office/drawing/2014/main" id="{86FFB22B-FABA-C02C-D6AA-A047B625CC33}"/>
              </a:ext>
            </a:extLst>
          </p:cNvPr>
          <p:cNvSpPr txBox="1"/>
          <p:nvPr/>
        </p:nvSpPr>
        <p:spPr>
          <a:xfrm>
            <a:off x="6910465" y="2362676"/>
            <a:ext cx="301752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initiations</a:t>
            </a:r>
          </a:p>
        </p:txBody>
      </p:sp>
      <p:sp>
        <p:nvSpPr>
          <p:cNvPr id="13" name="Freeform: Shape 12">
            <a:extLst>
              <a:ext uri="{FF2B5EF4-FFF2-40B4-BE49-F238E27FC236}">
                <a16:creationId xmlns:a16="http://schemas.microsoft.com/office/drawing/2014/main" id="{A77219B7-7CAD-8C33-E568-F63A6882061B}"/>
              </a:ext>
            </a:extLst>
          </p:cNvPr>
          <p:cNvSpPr/>
          <p:nvPr/>
        </p:nvSpPr>
        <p:spPr>
          <a:xfrm>
            <a:off x="9123294" y="1821873"/>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C0AD85F3-509F-B22B-B342-45202C715720}"/>
              </a:ext>
            </a:extLst>
          </p:cNvPr>
          <p:cNvSpPr/>
          <p:nvPr/>
        </p:nvSpPr>
        <p:spPr>
          <a:xfrm>
            <a:off x="8925353" y="2256208"/>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1505559"/>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7B5FB62-F4AA-F33B-98C1-A1AB8F79F430}"/>
              </a:ext>
            </a:extLst>
          </p:cNvPr>
          <p:cNvPicPr>
            <a:picLocks noGrp="1" noChangeAspect="1"/>
          </p:cNvPicPr>
          <p:nvPr>
            <p:ph idx="1"/>
          </p:nvPr>
        </p:nvPicPr>
        <p:blipFill>
          <a:blip r:embed="rId3"/>
          <a:stretch>
            <a:fillRect/>
          </a:stretch>
        </p:blipFill>
        <p:spPr>
          <a:xfrm>
            <a:off x="4654014" y="554380"/>
            <a:ext cx="6511470" cy="2252395"/>
          </a:xfrm>
        </p:spPr>
      </p:pic>
      <p:sp>
        <p:nvSpPr>
          <p:cNvPr id="3" name="Title 2">
            <a:extLst>
              <a:ext uri="{FF2B5EF4-FFF2-40B4-BE49-F238E27FC236}">
                <a16:creationId xmlns:a16="http://schemas.microsoft.com/office/drawing/2014/main" id="{3A551560-6F0B-5167-BBAE-E98CF6E53642}"/>
              </a:ext>
            </a:extLst>
          </p:cNvPr>
          <p:cNvSpPr>
            <a:spLocks noGrp="1"/>
          </p:cNvSpPr>
          <p:nvPr>
            <p:ph type="title"/>
          </p:nvPr>
        </p:nvSpPr>
        <p:spPr/>
        <p:txBody>
          <a:bodyPr/>
          <a:lstStyle/>
          <a:p>
            <a:r>
              <a:rPr lang="en-US" dirty="0"/>
              <a:t>Manual entry</a:t>
            </a:r>
          </a:p>
        </p:txBody>
      </p:sp>
      <p:pic>
        <p:nvPicPr>
          <p:cNvPr id="7" name="Picture 6">
            <a:extLst>
              <a:ext uri="{FF2B5EF4-FFF2-40B4-BE49-F238E27FC236}">
                <a16:creationId xmlns:a16="http://schemas.microsoft.com/office/drawing/2014/main" id="{5484E136-418C-9B97-E5E0-6F4CD730C1A2}"/>
              </a:ext>
            </a:extLst>
          </p:cNvPr>
          <p:cNvPicPr>
            <a:picLocks noChangeAspect="1"/>
          </p:cNvPicPr>
          <p:nvPr/>
        </p:nvPicPr>
        <p:blipFill>
          <a:blip r:embed="rId4"/>
          <a:stretch>
            <a:fillRect/>
          </a:stretch>
        </p:blipFill>
        <p:spPr>
          <a:xfrm>
            <a:off x="4654014" y="4011149"/>
            <a:ext cx="5763206" cy="2508446"/>
          </a:xfrm>
          <a:prstGeom prst="rect">
            <a:avLst/>
          </a:prstGeom>
        </p:spPr>
      </p:pic>
      <p:cxnSp>
        <p:nvCxnSpPr>
          <p:cNvPr id="9" name="Straight Arrow Connector 8">
            <a:extLst>
              <a:ext uri="{FF2B5EF4-FFF2-40B4-BE49-F238E27FC236}">
                <a16:creationId xmlns:a16="http://schemas.microsoft.com/office/drawing/2014/main" id="{9E493321-3BAD-C6F0-2E10-415B38CDB89E}"/>
              </a:ext>
            </a:extLst>
          </p:cNvPr>
          <p:cNvCxnSpPr>
            <a:cxnSpLocks/>
          </p:cNvCxnSpPr>
          <p:nvPr/>
        </p:nvCxnSpPr>
        <p:spPr>
          <a:xfrm>
            <a:off x="7423643" y="2925449"/>
            <a:ext cx="0" cy="838200"/>
          </a:xfrm>
          <a:prstGeom prst="straightConnector1">
            <a:avLst/>
          </a:prstGeom>
          <a:ln w="952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FFB5D114-8C82-AA9D-6837-FBB96267FDC7}"/>
              </a:ext>
            </a:extLst>
          </p:cNvPr>
          <p:cNvSpPr txBox="1">
            <a:spLocks/>
          </p:cNvSpPr>
          <p:nvPr/>
        </p:nvSpPr>
        <p:spPr>
          <a:xfrm>
            <a:off x="838200" y="1350336"/>
            <a:ext cx="3151904"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libri "/>
                <a:cs typeface="Poppins" panose="00000500000000000000" pitchFamily="2" charset="0"/>
              </a:rPr>
              <a:t>Useful if targets have already been estimated and want to link to the other modules (e.g., cost, impact, disaggregate)</a:t>
            </a:r>
          </a:p>
          <a:p>
            <a:pPr marL="0" indent="0">
              <a:buFont typeface="Wingdings" pitchFamily="2" charset="2"/>
              <a:buNone/>
            </a:pPr>
            <a:endParaRPr lang="en-US" sz="500" dirty="0">
              <a:latin typeface="Calibri "/>
              <a:cs typeface="Poppins" panose="00000500000000000000" pitchFamily="2" charset="0"/>
            </a:endParaRPr>
          </a:p>
          <a:p>
            <a:r>
              <a:rPr lang="en-US" sz="2400" dirty="0">
                <a:latin typeface="Calibri "/>
                <a:cs typeface="Poppins" panose="00000500000000000000" pitchFamily="2" charset="0"/>
              </a:rPr>
              <a:t>Enter target numbers of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initiations (</a:t>
            </a:r>
            <a:r>
              <a:rPr lang="en-US" sz="2400" dirty="0" err="1">
                <a:latin typeface="Calibri "/>
                <a:cs typeface="Poppins" panose="00000500000000000000" pitchFamily="2" charset="0"/>
              </a:rPr>
              <a:t>PrEP_NEW</a:t>
            </a:r>
            <a:r>
              <a:rPr lang="en-US" sz="2400" dirty="0">
                <a:latin typeface="Calibri "/>
                <a:cs typeface="Poppins" panose="00000500000000000000" pitchFamily="2" charset="0"/>
              </a:rPr>
              <a:t>) in the provided table</a:t>
            </a:r>
          </a:p>
          <a:p>
            <a:endParaRPr lang="en-US" sz="1000" dirty="0">
              <a:latin typeface="Calibri "/>
              <a:cs typeface="Poppins" panose="00000500000000000000" pitchFamily="2" charset="0"/>
            </a:endParaRPr>
          </a:p>
          <a:p>
            <a:r>
              <a:rPr lang="en-US" sz="2400" dirty="0">
                <a:latin typeface="Calibri "/>
                <a:cs typeface="Poppins" panose="00000500000000000000" pitchFamily="2" charset="0"/>
              </a:rPr>
              <a:t>Once completed  - click </a:t>
            </a:r>
            <a:r>
              <a:rPr lang="en-US" sz="2400" b="1" i="1" dirty="0">
                <a:latin typeface="Calibri "/>
                <a:cs typeface="Poppins" panose="00000500000000000000" pitchFamily="2" charset="0"/>
              </a:rPr>
              <a:t>Next</a:t>
            </a:r>
            <a:r>
              <a:rPr lang="en-US" sz="2400" i="1" dirty="0">
                <a:latin typeface="Calibri "/>
                <a:cs typeface="Poppins" panose="00000500000000000000" pitchFamily="2" charset="0"/>
              </a:rPr>
              <a:t> </a:t>
            </a:r>
            <a:r>
              <a:rPr lang="en-US" sz="2400" dirty="0">
                <a:latin typeface="Calibri "/>
                <a:cs typeface="Poppins" panose="00000500000000000000" pitchFamily="2" charset="0"/>
              </a:rPr>
              <a:t>to advance to the target results</a:t>
            </a:r>
          </a:p>
          <a:p>
            <a:endParaRPr lang="en-US" sz="500" dirty="0">
              <a:latin typeface="Calibri "/>
              <a:cs typeface="Poppins" panose="00000500000000000000" pitchFamily="2" charset="0"/>
            </a:endParaRPr>
          </a:p>
        </p:txBody>
      </p:sp>
    </p:spTree>
    <p:extLst>
      <p:ext uri="{BB962C8B-B14F-4D97-AF65-F5344CB8AC3E}">
        <p14:creationId xmlns:p14="http://schemas.microsoft.com/office/powerpoint/2010/main" val="1336652959"/>
      </p:ext>
    </p:extLst>
  </p:cSld>
  <p:clrMapOvr>
    <a:masterClrMapping/>
  </p:clrMapOvr>
  <mc:AlternateContent xmlns:mc="http://schemas.openxmlformats.org/markup-compatibility/2006" xmlns:p14="http://schemas.microsoft.com/office/powerpoint/2010/main">
    <mc:Choice Requires="p14">
      <p:transition spd="slow" p14:dur="2000" advTm="36000"/>
    </mc:Choice>
    <mc:Fallback xmlns="">
      <p:transition spd="slow" advTm="36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0319-2C38-2108-A395-1219F387B7D8}"/>
              </a:ext>
            </a:extLst>
          </p:cNvPr>
          <p:cNvSpPr>
            <a:spLocks noGrp="1"/>
          </p:cNvSpPr>
          <p:nvPr>
            <p:ph idx="1"/>
          </p:nvPr>
        </p:nvSpPr>
        <p:spPr>
          <a:xfrm>
            <a:off x="838200" y="1143507"/>
            <a:ext cx="9677400" cy="4826627"/>
          </a:xfrm>
        </p:spPr>
        <p:txBody>
          <a:bodyPr>
            <a:normAutofit/>
          </a:bodyPr>
          <a:lstStyle/>
          <a:p>
            <a:pPr>
              <a:buFont typeface="Wingdings" panose="05000000000000000000" pitchFamily="2" charset="2"/>
              <a:buChar char="§"/>
            </a:pPr>
            <a:r>
              <a:rPr lang="en-US" sz="2200" dirty="0">
                <a:latin typeface="Calibri "/>
                <a:cs typeface="Poppins" panose="00000500000000000000" pitchFamily="2" charset="0"/>
              </a:rPr>
              <a:t>When reviewing results, you can look at entire time period or a subset of the time period by adjusting the </a:t>
            </a:r>
            <a:r>
              <a:rPr lang="en-US" sz="2200" b="1" i="1" dirty="0">
                <a:latin typeface="Calibri "/>
                <a:cs typeface="Poppins" panose="00000500000000000000" pitchFamily="2" charset="0"/>
              </a:rPr>
              <a:t>Set date range </a:t>
            </a:r>
            <a:r>
              <a:rPr lang="en-US" sz="2200" dirty="0">
                <a:latin typeface="Calibri "/>
                <a:cs typeface="Poppins" panose="00000500000000000000" pitchFamily="2" charset="0"/>
              </a:rPr>
              <a:t>button</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If using more than one method, use checkboxes to select method-specific or combined results</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endParaRPr lang="en-US" sz="500"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1E16F980-5F67-0B50-0B78-5F4F3B6AFEA9}"/>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Review targets</a:t>
            </a:r>
          </a:p>
        </p:txBody>
      </p:sp>
      <p:pic>
        <p:nvPicPr>
          <p:cNvPr id="5" name="Picture 4">
            <a:extLst>
              <a:ext uri="{FF2B5EF4-FFF2-40B4-BE49-F238E27FC236}">
                <a16:creationId xmlns:a16="http://schemas.microsoft.com/office/drawing/2014/main" id="{F57FCD0E-36FB-F4E2-21FC-16068A96596E}"/>
              </a:ext>
            </a:extLst>
          </p:cNvPr>
          <p:cNvPicPr>
            <a:picLocks noChangeAspect="1"/>
          </p:cNvPicPr>
          <p:nvPr/>
        </p:nvPicPr>
        <p:blipFill>
          <a:blip r:embed="rId3"/>
          <a:stretch>
            <a:fillRect/>
          </a:stretch>
        </p:blipFill>
        <p:spPr>
          <a:xfrm>
            <a:off x="4130973" y="3042607"/>
            <a:ext cx="7940913" cy="3417608"/>
          </a:xfrm>
          <a:prstGeom prst="rect">
            <a:avLst/>
          </a:prstGeom>
        </p:spPr>
      </p:pic>
      <p:sp>
        <p:nvSpPr>
          <p:cNvPr id="6" name="Content Placeholder 2">
            <a:extLst>
              <a:ext uri="{FF2B5EF4-FFF2-40B4-BE49-F238E27FC236}">
                <a16:creationId xmlns:a16="http://schemas.microsoft.com/office/drawing/2014/main" id="{79E3B18D-D314-AB54-4C9D-1FA27B790732}"/>
              </a:ext>
            </a:extLst>
          </p:cNvPr>
          <p:cNvSpPr txBox="1">
            <a:spLocks/>
          </p:cNvSpPr>
          <p:nvPr/>
        </p:nvSpPr>
        <p:spPr>
          <a:xfrm>
            <a:off x="838200" y="2855494"/>
            <a:ext cx="3570514" cy="48266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500" dirty="0">
              <a:latin typeface="Calibri "/>
              <a:cs typeface="Poppins" panose="00000500000000000000" pitchFamily="2" charset="0"/>
            </a:endParaRPr>
          </a:p>
          <a:p>
            <a:r>
              <a:rPr lang="en-US" sz="2200" dirty="0">
                <a:latin typeface="Calibri "/>
                <a:cs typeface="Poppins" panose="00000500000000000000" pitchFamily="2" charset="0"/>
              </a:rPr>
              <a:t>Targets are shown for</a:t>
            </a:r>
          </a:p>
          <a:p>
            <a:pPr lvl="1"/>
            <a:r>
              <a:rPr lang="en-US" sz="2000" b="1" dirty="0" err="1">
                <a:latin typeface="Calibri "/>
                <a:cs typeface="Poppins" panose="00000500000000000000" pitchFamily="2" charset="0"/>
              </a:rPr>
              <a:t>PrEP_NEW</a:t>
            </a:r>
            <a:r>
              <a:rPr lang="en-US" sz="2000" b="1" dirty="0">
                <a:latin typeface="Calibri "/>
                <a:cs typeface="Poppins" panose="00000500000000000000" pitchFamily="2" charset="0"/>
              </a:rPr>
              <a:t> </a:t>
            </a:r>
            <a:r>
              <a:rPr lang="en-US" sz="2000" dirty="0">
                <a:latin typeface="Calibri "/>
                <a:cs typeface="Poppins" panose="00000500000000000000" pitchFamily="2" charset="0"/>
              </a:rPr>
              <a:t>(initiations)</a:t>
            </a:r>
          </a:p>
          <a:p>
            <a:pPr lvl="1"/>
            <a:r>
              <a:rPr lang="en-US" sz="2000" b="1" dirty="0" err="1">
                <a:latin typeface="Calibri "/>
                <a:cs typeface="Poppins" panose="00000500000000000000" pitchFamily="2" charset="0"/>
              </a:rPr>
              <a:t>PrEP_CT</a:t>
            </a:r>
            <a:r>
              <a:rPr lang="en-US" sz="2000" b="1" dirty="0">
                <a:latin typeface="Calibri "/>
                <a:cs typeface="Poppins" panose="00000500000000000000" pitchFamily="2" charset="0"/>
              </a:rPr>
              <a:t> </a:t>
            </a:r>
            <a:r>
              <a:rPr lang="en-US" sz="2000" dirty="0">
                <a:latin typeface="Calibri "/>
                <a:cs typeface="Poppins" panose="00000500000000000000" pitchFamily="2" charset="0"/>
              </a:rPr>
              <a:t>(as defined by PEPFAR)</a:t>
            </a:r>
          </a:p>
          <a:p>
            <a:pPr lvl="1"/>
            <a:r>
              <a:rPr lang="en-US" sz="2000" b="1" dirty="0" err="1">
                <a:latin typeface="Calibri "/>
                <a:cs typeface="Poppins" panose="00000500000000000000" pitchFamily="2" charset="0"/>
              </a:rPr>
              <a:t>PrEP</a:t>
            </a:r>
            <a:r>
              <a:rPr lang="en-US" sz="2000" b="1" dirty="0">
                <a:latin typeface="Calibri "/>
                <a:cs typeface="Poppins" panose="00000500000000000000" pitchFamily="2" charset="0"/>
              </a:rPr>
              <a:t> recipients </a:t>
            </a:r>
            <a:r>
              <a:rPr lang="en-US" sz="2000" dirty="0">
                <a:latin typeface="Calibri "/>
                <a:cs typeface="Poppins" panose="00000500000000000000" pitchFamily="2" charset="0"/>
              </a:rPr>
              <a:t>(Global Fund/WHO/UNAIDS indicator)</a:t>
            </a:r>
          </a:p>
          <a:p>
            <a:pPr lvl="1"/>
            <a:r>
              <a:rPr lang="en-US" sz="2000" b="1" dirty="0">
                <a:latin typeface="Calibri "/>
                <a:cs typeface="Poppins" panose="00000500000000000000" pitchFamily="2" charset="0"/>
              </a:rPr>
              <a:t>Currently on </a:t>
            </a:r>
            <a:r>
              <a:rPr lang="en-US" sz="2000" b="1" dirty="0" err="1">
                <a:latin typeface="Calibri "/>
                <a:cs typeface="Poppins" panose="00000500000000000000" pitchFamily="2" charset="0"/>
              </a:rPr>
              <a:t>PrEP</a:t>
            </a:r>
            <a:r>
              <a:rPr lang="en-US" sz="2000" b="1" dirty="0">
                <a:latin typeface="Calibri "/>
                <a:cs typeface="Poppins" panose="00000500000000000000" pitchFamily="2" charset="0"/>
              </a:rPr>
              <a:t> </a:t>
            </a:r>
            <a:r>
              <a:rPr lang="en-US" sz="2000" dirty="0">
                <a:latin typeface="Calibri "/>
                <a:cs typeface="Poppins" panose="00000500000000000000" pitchFamily="2" charset="0"/>
              </a:rPr>
              <a:t>(number of clients actively taking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during the last month of the date range displayed)</a:t>
            </a:r>
          </a:p>
        </p:txBody>
      </p:sp>
      <p:pic>
        <p:nvPicPr>
          <p:cNvPr id="9" name="Picture 8">
            <a:extLst>
              <a:ext uri="{FF2B5EF4-FFF2-40B4-BE49-F238E27FC236}">
                <a16:creationId xmlns:a16="http://schemas.microsoft.com/office/drawing/2014/main" id="{D968F7C0-7200-30B2-F58A-F28632F7D56E}"/>
              </a:ext>
            </a:extLst>
          </p:cNvPr>
          <p:cNvPicPr>
            <a:picLocks noChangeAspect="1"/>
          </p:cNvPicPr>
          <p:nvPr/>
        </p:nvPicPr>
        <p:blipFill>
          <a:blip r:embed="rId4"/>
          <a:stretch>
            <a:fillRect/>
          </a:stretch>
        </p:blipFill>
        <p:spPr>
          <a:xfrm>
            <a:off x="11419695" y="3141204"/>
            <a:ext cx="586877" cy="575591"/>
          </a:xfrm>
          <a:prstGeom prst="rect">
            <a:avLst/>
          </a:prstGeom>
        </p:spPr>
      </p:pic>
    </p:spTree>
    <p:extLst>
      <p:ext uri="{BB962C8B-B14F-4D97-AF65-F5344CB8AC3E}">
        <p14:creationId xmlns:p14="http://schemas.microsoft.com/office/powerpoint/2010/main" val="3052957285"/>
      </p:ext>
    </p:extLst>
  </p:cSld>
  <p:clrMapOvr>
    <a:masterClrMapping/>
  </p:clrMapOvr>
  <mc:AlternateContent xmlns:mc="http://schemas.openxmlformats.org/markup-compatibility/2006" xmlns:p14="http://schemas.microsoft.com/office/powerpoint/2010/main">
    <mc:Choice Requires="p14">
      <p:transition spd="slow" p14:dur="2000" advTm="81000"/>
    </mc:Choice>
    <mc:Fallback xmlns="">
      <p:transition spd="slow" advTm="81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D0319-2C38-2108-A395-1219F387B7D8}"/>
              </a:ext>
            </a:extLst>
          </p:cNvPr>
          <p:cNvSpPr>
            <a:spLocks noGrp="1"/>
          </p:cNvSpPr>
          <p:nvPr>
            <p:ph idx="1"/>
          </p:nvPr>
        </p:nvSpPr>
        <p:spPr>
          <a:xfrm>
            <a:off x="719446" y="1015686"/>
            <a:ext cx="10515599" cy="4826627"/>
          </a:xfrm>
        </p:spPr>
        <p:txBody>
          <a:bodyPr>
            <a:normAutofit/>
          </a:bodyPr>
          <a:lstStyle/>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Results include the costs, HIV infections averted, and the cost per infection averted associated with targets for each priority population and method if you have completed the cost and impact modules</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Note that the coverage achieved is usually lower than the percent of potential </a:t>
            </a:r>
            <a:r>
              <a:rPr lang="en-US" sz="2200" dirty="0" err="1">
                <a:latin typeface="Calibri "/>
                <a:cs typeface="Poppins" panose="00000500000000000000" pitchFamily="2" charset="0"/>
              </a:rPr>
              <a:t>PrEP</a:t>
            </a:r>
            <a:r>
              <a:rPr lang="en-US" sz="2200" dirty="0">
                <a:latin typeface="Calibri "/>
                <a:cs typeface="Poppins" panose="00000500000000000000" pitchFamily="2" charset="0"/>
              </a:rPr>
              <a:t> users who have initiated at some point in the target-setting period because of continuation and reinitiation</a:t>
            </a:r>
            <a:endParaRPr lang="en-US" sz="500" dirty="0">
              <a:latin typeface="Calibri "/>
              <a:cs typeface="Poppins" panose="00000500000000000000" pitchFamily="2" charset="0"/>
            </a:endParaRPr>
          </a:p>
          <a:p>
            <a:pPr>
              <a:buFont typeface="Wingdings" panose="05000000000000000000" pitchFamily="2" charset="2"/>
              <a:buChar char="§"/>
            </a:pPr>
            <a:r>
              <a:rPr lang="en-US" sz="2200" dirty="0">
                <a:latin typeface="Calibri "/>
                <a:cs typeface="Poppins" panose="00000500000000000000" pitchFamily="2" charset="0"/>
              </a:rPr>
              <a:t>If you receive a warning that “some coverage targets could not be met”, look to see what actual coverage was achieved</a:t>
            </a:r>
          </a:p>
          <a:p>
            <a:pPr>
              <a:buFont typeface="Wingdings" panose="05000000000000000000" pitchFamily="2" charset="2"/>
              <a:buChar char="§"/>
            </a:pPr>
            <a:endParaRPr lang="en-US" sz="500"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1E16F980-5F67-0B50-0B78-5F4F3B6AFEA9}"/>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Review other results</a:t>
            </a:r>
          </a:p>
        </p:txBody>
      </p:sp>
      <p:pic>
        <p:nvPicPr>
          <p:cNvPr id="7" name="Picture 6">
            <a:extLst>
              <a:ext uri="{FF2B5EF4-FFF2-40B4-BE49-F238E27FC236}">
                <a16:creationId xmlns:a16="http://schemas.microsoft.com/office/drawing/2014/main" id="{05412AD3-7462-E2E6-8FFA-B4A84A286EB7}"/>
              </a:ext>
            </a:extLst>
          </p:cNvPr>
          <p:cNvPicPr>
            <a:picLocks noChangeAspect="1"/>
          </p:cNvPicPr>
          <p:nvPr/>
        </p:nvPicPr>
        <p:blipFill>
          <a:blip r:embed="rId3"/>
          <a:stretch>
            <a:fillRect/>
          </a:stretch>
        </p:blipFill>
        <p:spPr>
          <a:xfrm>
            <a:off x="119010" y="4127160"/>
            <a:ext cx="6221632" cy="255169"/>
          </a:xfrm>
          <a:prstGeom prst="rect">
            <a:avLst/>
          </a:prstGeom>
        </p:spPr>
      </p:pic>
      <p:pic>
        <p:nvPicPr>
          <p:cNvPr id="6" name="Picture 5">
            <a:extLst>
              <a:ext uri="{FF2B5EF4-FFF2-40B4-BE49-F238E27FC236}">
                <a16:creationId xmlns:a16="http://schemas.microsoft.com/office/drawing/2014/main" id="{1892A54E-A1E3-7E43-AF21-A687797320B0}"/>
              </a:ext>
            </a:extLst>
          </p:cNvPr>
          <p:cNvPicPr>
            <a:picLocks noChangeAspect="1"/>
          </p:cNvPicPr>
          <p:nvPr/>
        </p:nvPicPr>
        <p:blipFill>
          <a:blip r:embed="rId4"/>
          <a:stretch>
            <a:fillRect/>
          </a:stretch>
        </p:blipFill>
        <p:spPr>
          <a:xfrm>
            <a:off x="265245" y="4382329"/>
            <a:ext cx="11661510" cy="2309922"/>
          </a:xfrm>
          <a:prstGeom prst="rect">
            <a:avLst/>
          </a:prstGeom>
        </p:spPr>
      </p:pic>
      <p:sp>
        <p:nvSpPr>
          <p:cNvPr id="8" name="Rectangle: Rounded Corners 7">
            <a:extLst>
              <a:ext uri="{FF2B5EF4-FFF2-40B4-BE49-F238E27FC236}">
                <a16:creationId xmlns:a16="http://schemas.microsoft.com/office/drawing/2014/main" id="{C15D5341-60B2-DCDA-007D-1C424D818EF1}"/>
              </a:ext>
            </a:extLst>
          </p:cNvPr>
          <p:cNvSpPr/>
          <p:nvPr/>
        </p:nvSpPr>
        <p:spPr>
          <a:xfrm>
            <a:off x="6116477" y="4835263"/>
            <a:ext cx="3530443" cy="1856988"/>
          </a:xfrm>
          <a:prstGeom prst="roundRect">
            <a:avLst/>
          </a:prstGeom>
          <a:noFill/>
          <a:ln w="508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1790560"/>
      </p:ext>
    </p:extLst>
  </p:cSld>
  <p:clrMapOvr>
    <a:masterClrMapping/>
  </p:clrMapOvr>
  <mc:AlternateContent xmlns:mc="http://schemas.openxmlformats.org/markup-compatibility/2006" xmlns:p14="http://schemas.microsoft.com/office/powerpoint/2010/main">
    <mc:Choice Requires="p14">
      <p:transition spd="slow" p14:dur="2000" advTm="67000"/>
    </mc:Choice>
    <mc:Fallback xmlns="">
      <p:transition spd="slow" advTm="67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A3E15F-9ACD-051B-1FD4-6720632754F3}"/>
              </a:ext>
            </a:extLst>
          </p:cNvPr>
          <p:cNvPicPr>
            <a:picLocks noChangeAspect="1"/>
          </p:cNvPicPr>
          <p:nvPr/>
        </p:nvPicPr>
        <p:blipFill>
          <a:blip r:embed="rId3"/>
          <a:stretch>
            <a:fillRect/>
          </a:stretch>
        </p:blipFill>
        <p:spPr>
          <a:xfrm>
            <a:off x="0" y="2033110"/>
            <a:ext cx="11155824" cy="4824890"/>
          </a:xfrm>
          <a:prstGeom prst="rect">
            <a:avLst/>
          </a:prstGeom>
          <a:noFill/>
        </p:spPr>
      </p:pic>
      <p:sp>
        <p:nvSpPr>
          <p:cNvPr id="3" name="Title 2">
            <a:extLst>
              <a:ext uri="{FF2B5EF4-FFF2-40B4-BE49-F238E27FC236}">
                <a16:creationId xmlns:a16="http://schemas.microsoft.com/office/drawing/2014/main" id="{E823C1EA-DCA8-5929-0211-0D4141268D09}"/>
              </a:ext>
            </a:extLst>
          </p:cNvPr>
          <p:cNvSpPr>
            <a:spLocks noGrp="1"/>
          </p:cNvSpPr>
          <p:nvPr>
            <p:ph type="title"/>
          </p:nvPr>
        </p:nvSpPr>
        <p:spPr>
          <a:xfrm>
            <a:off x="0" y="190956"/>
            <a:ext cx="10515600" cy="1143000"/>
          </a:xfrm>
        </p:spPr>
        <p:txBody>
          <a:bodyPr anchor="ctr">
            <a:normAutofit/>
          </a:bodyPr>
          <a:lstStyle/>
          <a:p>
            <a:r>
              <a:rPr lang="en-US" dirty="0"/>
              <a:t>Results figures</a:t>
            </a:r>
          </a:p>
        </p:txBody>
      </p:sp>
      <p:cxnSp>
        <p:nvCxnSpPr>
          <p:cNvPr id="7" name="Straight Arrow Connector 6">
            <a:extLst>
              <a:ext uri="{FF2B5EF4-FFF2-40B4-BE49-F238E27FC236}">
                <a16:creationId xmlns:a16="http://schemas.microsoft.com/office/drawing/2014/main" id="{05F1B4B7-7CB8-8214-48A4-A8BB052007C6}"/>
              </a:ext>
            </a:extLst>
          </p:cNvPr>
          <p:cNvCxnSpPr/>
          <p:nvPr/>
        </p:nvCxnSpPr>
        <p:spPr>
          <a:xfrm>
            <a:off x="9696203" y="1710047"/>
            <a:ext cx="1056904" cy="441816"/>
          </a:xfrm>
          <a:prstGeom prst="straightConnector1">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D22C0E5-B513-65A7-1FD8-B0AC15DE195F}"/>
              </a:ext>
            </a:extLst>
          </p:cNvPr>
          <p:cNvSpPr txBox="1"/>
          <p:nvPr/>
        </p:nvSpPr>
        <p:spPr>
          <a:xfrm>
            <a:off x="9024203" y="1034439"/>
            <a:ext cx="2131621" cy="646331"/>
          </a:xfrm>
          <a:prstGeom prst="rect">
            <a:avLst/>
          </a:prstGeom>
          <a:noFill/>
        </p:spPr>
        <p:txBody>
          <a:bodyPr wrap="square" rtlCol="0">
            <a:spAutoFit/>
          </a:bodyPr>
          <a:lstStyle/>
          <a:p>
            <a:r>
              <a:rPr lang="en-US" i="1" dirty="0"/>
              <a:t>Click to download image and/or data</a:t>
            </a:r>
          </a:p>
        </p:txBody>
      </p:sp>
    </p:spTree>
    <p:extLst>
      <p:ext uri="{BB962C8B-B14F-4D97-AF65-F5344CB8AC3E}">
        <p14:creationId xmlns:p14="http://schemas.microsoft.com/office/powerpoint/2010/main" val="3879143120"/>
      </p:ext>
    </p:extLst>
  </p:cSld>
  <p:clrMapOvr>
    <a:masterClrMapping/>
  </p:clrMapOvr>
  <mc:AlternateContent xmlns:mc="http://schemas.openxmlformats.org/markup-compatibility/2006" xmlns:p14="http://schemas.microsoft.com/office/powerpoint/2010/main">
    <mc:Choice Requires="p14">
      <p:transition spd="slow" p14:dur="2000" advTm="39000"/>
    </mc:Choice>
    <mc:Fallback xmlns="">
      <p:transition spd="slow" advTm="39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p:txBody>
          <a:bodyPr/>
          <a:lstStyle/>
          <a:p>
            <a:pPr marL="0" indent="0">
              <a:buNone/>
            </a:pPr>
            <a:r>
              <a:rPr lang="en-US" dirty="0"/>
              <a:t>For more information on target setting and 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hashtags </a:t>
            </a:r>
            <a:r>
              <a:rPr lang="en-US" i="1" dirty="0">
                <a:solidFill>
                  <a:schemeClr val="accent2"/>
                </a:solidFill>
                <a:latin typeface="Calibri "/>
                <a:cs typeface="Poppins" panose="00000500000000000000" pitchFamily="2" charset="0"/>
              </a:rPr>
              <a:t>#targets </a:t>
            </a:r>
            <a:r>
              <a:rPr lang="en-US" dirty="0">
                <a:solidFill>
                  <a:schemeClr val="tx2"/>
                </a:solidFill>
                <a:latin typeface="Calibri "/>
                <a:cs typeface="Poppins" panose="00000500000000000000" pitchFamily="2" charset="0"/>
              </a:rPr>
              <a:t>for questions specific to this module</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pic>
        <p:nvPicPr>
          <p:cNvPr id="5" name="Picture 4">
            <a:extLst>
              <a:ext uri="{FF2B5EF4-FFF2-40B4-BE49-F238E27FC236}">
                <a16:creationId xmlns:a16="http://schemas.microsoft.com/office/drawing/2014/main" id="{B6B7B0AB-9493-38C5-8D58-4ACBFC74494C}"/>
              </a:ext>
            </a:extLst>
          </p:cNvPr>
          <p:cNvPicPr>
            <a:picLocks noChangeAspect="1"/>
          </p:cNvPicPr>
          <p:nvPr/>
        </p:nvPicPr>
        <p:blipFill>
          <a:blip r:embed="rId4"/>
          <a:stretch>
            <a:fillRect/>
          </a:stretch>
        </p:blipFill>
        <p:spPr>
          <a:xfrm>
            <a:off x="2838450" y="3854038"/>
            <a:ext cx="8305757" cy="2339305"/>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55388-6AA9-24DD-7042-878F6A7EFC76}"/>
              </a:ext>
            </a:extLst>
          </p:cNvPr>
          <p:cNvSpPr>
            <a:spLocks noGrp="1"/>
          </p:cNvSpPr>
          <p:nvPr>
            <p:ph idx="1"/>
          </p:nvPr>
        </p:nvSpPr>
        <p:spPr/>
        <p:txBody>
          <a:bodyPr>
            <a:noAutofit/>
          </a:bodyPr>
          <a:lstStyle/>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S</a:t>
            </a:r>
            <a:r>
              <a:rPr lang="en-US" sz="2400" dirty="0">
                <a:latin typeface="Calibri "/>
                <a:cs typeface="Poppins" panose="00000500000000000000" pitchFamily="2" charset="0"/>
                <a:sym typeface="Wingdings" panose="05000000000000000000" pitchFamily="2" charset="2"/>
              </a:rPr>
              <a:t>tart by setting the date range over which targets will be set – click on button so it turns grey</a:t>
            </a:r>
          </a:p>
          <a:p>
            <a:pPr>
              <a:buFont typeface="Wingdings" panose="05000000000000000000" pitchFamily="2" charset="2"/>
              <a:buChar char="§"/>
            </a:pPr>
            <a:endParaRPr lang="en-US"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r>
              <a:rPr lang="en-US" sz="2400" dirty="0">
                <a:latin typeface="Calibri "/>
                <a:cs typeface="Poppins" panose="00000500000000000000" pitchFamily="2" charset="0"/>
                <a:sym typeface="Wingdings" panose="05000000000000000000" pitchFamily="2" charset="2"/>
              </a:rPr>
              <a:t>Different stakeholders may have different time periods of interest – use the time frame needed that encompasses all the relevant time periods for your purposes</a:t>
            </a:r>
          </a:p>
          <a:p>
            <a:pPr lvl="1">
              <a:buFont typeface="Wingdings" panose="05000000000000000000" pitchFamily="2" charset="2"/>
              <a:buChar char="§"/>
            </a:pPr>
            <a:r>
              <a:rPr lang="en-US" sz="2000" dirty="0">
                <a:latin typeface="Calibri "/>
                <a:cs typeface="Poppins" panose="00000500000000000000" pitchFamily="2" charset="0"/>
                <a:sym typeface="Wingdings" panose="05000000000000000000" pitchFamily="2" charset="2"/>
              </a:rPr>
              <a:t>You can view results by a subset of the target-setting period after setting targets</a:t>
            </a:r>
          </a:p>
          <a:p>
            <a:pPr lvl="1">
              <a:buFont typeface="Wingdings" panose="05000000000000000000" pitchFamily="2" charset="2"/>
              <a:buChar char="§"/>
            </a:pPr>
            <a:r>
              <a:rPr lang="en-US" sz="2000" dirty="0">
                <a:latin typeface="Calibri "/>
                <a:cs typeface="Poppins" panose="00000500000000000000" pitchFamily="2" charset="0"/>
                <a:sym typeface="Wingdings" panose="05000000000000000000" pitchFamily="2" charset="2"/>
              </a:rPr>
              <a:t>We recommend a target-setting period no longer than 3-4 years</a:t>
            </a:r>
          </a:p>
          <a:p>
            <a:pPr marL="0" indent="0">
              <a:buNone/>
            </a:pPr>
            <a:endParaRPr lang="en-US" sz="500"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B6B65C1C-9597-5D7C-9551-412DF4A75C9E}"/>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Target setting in </a:t>
            </a:r>
            <a:r>
              <a:rPr lang="en-US" err="1">
                <a:latin typeface="Poppins SemiBold" panose="00000700000000000000" pitchFamily="2" charset="0"/>
                <a:cs typeface="Poppins SemiBold" panose="00000700000000000000" pitchFamily="2" charset="0"/>
              </a:rPr>
              <a:t>PrEP</a:t>
            </a:r>
            <a:r>
              <a:rPr lang="en-US">
                <a:latin typeface="Poppins SemiBold" panose="00000700000000000000" pitchFamily="2" charset="0"/>
                <a:cs typeface="Poppins SemiBold" panose="00000700000000000000" pitchFamily="2" charset="0"/>
              </a:rPr>
              <a:t>-it</a:t>
            </a:r>
          </a:p>
        </p:txBody>
      </p:sp>
      <p:pic>
        <p:nvPicPr>
          <p:cNvPr id="7" name="Picture 6">
            <a:extLst>
              <a:ext uri="{FF2B5EF4-FFF2-40B4-BE49-F238E27FC236}">
                <a16:creationId xmlns:a16="http://schemas.microsoft.com/office/drawing/2014/main" id="{908425F9-182C-43E0-FA3D-E981F283D6DA}"/>
              </a:ext>
            </a:extLst>
          </p:cNvPr>
          <p:cNvPicPr>
            <a:picLocks noChangeAspect="1"/>
          </p:cNvPicPr>
          <p:nvPr/>
        </p:nvPicPr>
        <p:blipFill>
          <a:blip r:embed="rId3"/>
          <a:stretch>
            <a:fillRect/>
          </a:stretch>
        </p:blipFill>
        <p:spPr>
          <a:xfrm>
            <a:off x="2590800" y="2468665"/>
            <a:ext cx="7010400" cy="1076325"/>
          </a:xfrm>
          <a:prstGeom prst="rect">
            <a:avLst/>
          </a:prstGeom>
        </p:spPr>
      </p:pic>
      <p:pic>
        <p:nvPicPr>
          <p:cNvPr id="5" name="Picture 4">
            <a:extLst>
              <a:ext uri="{FF2B5EF4-FFF2-40B4-BE49-F238E27FC236}">
                <a16:creationId xmlns:a16="http://schemas.microsoft.com/office/drawing/2014/main" id="{89A9776E-38B1-089C-366B-D07E7A95F404}"/>
              </a:ext>
            </a:extLst>
          </p:cNvPr>
          <p:cNvPicPr>
            <a:picLocks noChangeAspect="1"/>
          </p:cNvPicPr>
          <p:nvPr/>
        </p:nvPicPr>
        <p:blipFill>
          <a:blip r:embed="rId4"/>
          <a:stretch>
            <a:fillRect/>
          </a:stretch>
        </p:blipFill>
        <p:spPr>
          <a:xfrm>
            <a:off x="2590800" y="3533738"/>
            <a:ext cx="7130397" cy="707380"/>
          </a:xfrm>
          <a:prstGeom prst="rect">
            <a:avLst/>
          </a:prstGeom>
        </p:spPr>
      </p:pic>
    </p:spTree>
    <p:extLst>
      <p:ext uri="{BB962C8B-B14F-4D97-AF65-F5344CB8AC3E}">
        <p14:creationId xmlns:p14="http://schemas.microsoft.com/office/powerpoint/2010/main" val="2941380244"/>
      </p:ext>
    </p:extLst>
  </p:cSld>
  <p:clrMapOvr>
    <a:masterClrMapping/>
  </p:clrMapOvr>
  <mc:AlternateContent xmlns:mc="http://schemas.openxmlformats.org/markup-compatibility/2006" xmlns:p14="http://schemas.microsoft.com/office/powerpoint/2010/main">
    <mc:Choice Requires="p14">
      <p:transition spd="slow" p14:dur="2000" advTm="33000"/>
    </mc:Choice>
    <mc:Fallback xmlns="">
      <p:transition spd="slow" advTm="3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CF7F4-9EB4-FBEF-CD6B-71DC3063836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49C0D10-873C-5BB6-DEF0-889CE2C253BF}"/>
              </a:ext>
            </a:extLst>
          </p:cNvPr>
          <p:cNvSpPr>
            <a:spLocks noGrp="1"/>
          </p:cNvSpPr>
          <p:nvPr>
            <p:ph type="title"/>
          </p:nvPr>
        </p:nvSpPr>
        <p:spPr/>
        <p:txBody>
          <a:bodyPr/>
          <a:lstStyle/>
          <a:p>
            <a:r>
              <a:rPr lang="en-US" dirty="0"/>
              <a:t>Population data</a:t>
            </a:r>
          </a:p>
        </p:txBody>
      </p:sp>
      <p:sp>
        <p:nvSpPr>
          <p:cNvPr id="2" name="TextBox 1">
            <a:extLst>
              <a:ext uri="{FF2B5EF4-FFF2-40B4-BE49-F238E27FC236}">
                <a16:creationId xmlns:a16="http://schemas.microsoft.com/office/drawing/2014/main" id="{145EE318-3BD6-E491-E42C-BCA2D5EBD122}"/>
              </a:ext>
            </a:extLst>
          </p:cNvPr>
          <p:cNvSpPr txBox="1"/>
          <p:nvPr/>
        </p:nvSpPr>
        <p:spPr>
          <a:xfrm>
            <a:off x="392430" y="1494610"/>
            <a:ext cx="4343400" cy="5083443"/>
          </a:xfrm>
          <a:prstGeom prst="rect">
            <a:avLst/>
          </a:prstGeom>
          <a:noFill/>
        </p:spPr>
        <p:txBody>
          <a:bodyPr wrap="square" rtlCol="0">
            <a:spAutoFit/>
          </a:bodyPr>
          <a:lstStyle/>
          <a:p>
            <a:r>
              <a:rPr lang="en-US" sz="2400" dirty="0">
                <a:latin typeface="Calibri "/>
                <a:cs typeface="Poppins" panose="00000500000000000000" pitchFamily="2" charset="0"/>
              </a:rPr>
              <a:t>For each priority population, four inputs are needed to calculate the </a:t>
            </a:r>
            <a:r>
              <a:rPr lang="en-US" sz="2400" b="1" dirty="0">
                <a:latin typeface="Calibri "/>
                <a:cs typeface="Poppins" panose="00000500000000000000" pitchFamily="2" charset="0"/>
              </a:rPr>
              <a:t>number of potential users of </a:t>
            </a:r>
            <a:r>
              <a:rPr lang="en-US" sz="2400" b="1" dirty="0" err="1">
                <a:latin typeface="Calibri "/>
                <a:cs typeface="Poppins" panose="00000500000000000000" pitchFamily="2" charset="0"/>
              </a:rPr>
              <a:t>PrEP</a:t>
            </a:r>
            <a:endParaRPr lang="en-US" sz="2400" b="1" dirty="0">
              <a:latin typeface="Calibri "/>
              <a:cs typeface="Poppins" panose="00000500000000000000" pitchFamily="2" charset="0"/>
            </a:endParaRPr>
          </a:p>
          <a:p>
            <a:endParaRPr lang="en-US" sz="1000" b="1"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Estimated total priority population size</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Percent of each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population living in geographic areas prioritized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for target-setting</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HIV prevalence</a:t>
            </a:r>
          </a:p>
          <a:p>
            <a:pPr marL="171450" indent="-171450">
              <a:spcBef>
                <a:spcPts val="400"/>
              </a:spcBef>
              <a:buFont typeface="Arial" panose="020B0604020202020204" pitchFamily="34" charset="0"/>
              <a:buChar char="•"/>
            </a:pPr>
            <a:endParaRPr lang="en-US" sz="500" dirty="0">
              <a:latin typeface="Calibri "/>
              <a:cs typeface="Poppins" panose="00000500000000000000" pitchFamily="2" charset="0"/>
            </a:endParaRPr>
          </a:p>
          <a:p>
            <a:pPr marL="342900" indent="-342900">
              <a:spcBef>
                <a:spcPts val="400"/>
              </a:spcBef>
              <a:buFont typeface="Arial" panose="020B0604020202020204" pitchFamily="34" charset="0"/>
              <a:buChar char="•"/>
            </a:pPr>
            <a:r>
              <a:rPr lang="en-US" sz="2000" dirty="0">
                <a:latin typeface="Calibri "/>
                <a:cs typeface="Poppins" panose="00000500000000000000" pitchFamily="2" charset="0"/>
              </a:rPr>
              <a:t>Percent indicated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 of that population in need of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based on their likelihood of exposure to HIV)</a:t>
            </a:r>
            <a:endParaRPr lang="en-US" sz="2000" dirty="0">
              <a:latin typeface="Calibri "/>
              <a:cs typeface="Poppins" panose="00000500000000000000" pitchFamily="2" charset="0"/>
              <a:sym typeface="Wingdings" panose="05000000000000000000" pitchFamily="2" charset="2"/>
            </a:endParaRPr>
          </a:p>
        </p:txBody>
      </p:sp>
      <p:sp>
        <p:nvSpPr>
          <p:cNvPr id="4" name="Oval 3">
            <a:extLst>
              <a:ext uri="{FF2B5EF4-FFF2-40B4-BE49-F238E27FC236}">
                <a16:creationId xmlns:a16="http://schemas.microsoft.com/office/drawing/2014/main" id="{67843548-C48D-BEA1-D237-2CAABEA74B44}"/>
              </a:ext>
            </a:extLst>
          </p:cNvPr>
          <p:cNvSpPr/>
          <p:nvPr/>
        </p:nvSpPr>
        <p:spPr>
          <a:xfrm>
            <a:off x="4892040" y="411480"/>
            <a:ext cx="5894070" cy="5932170"/>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895B33-15B1-99E9-E2EF-1E841039766E}"/>
              </a:ext>
            </a:extLst>
          </p:cNvPr>
          <p:cNvSpPr/>
          <p:nvPr/>
        </p:nvSpPr>
        <p:spPr>
          <a:xfrm>
            <a:off x="5337810" y="1920240"/>
            <a:ext cx="5002530" cy="4423410"/>
          </a:xfrm>
          <a:prstGeom prst="ellipse">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5F6430C-6752-FA2C-D3CD-36831C94411E}"/>
              </a:ext>
            </a:extLst>
          </p:cNvPr>
          <p:cNvSpPr/>
          <p:nvPr/>
        </p:nvSpPr>
        <p:spPr>
          <a:xfrm>
            <a:off x="5667375" y="2530435"/>
            <a:ext cx="4343400" cy="3832860"/>
          </a:xfrm>
          <a:prstGeom prst="ellipse">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6D12CA0-3BE3-BB60-E0B8-5E2896272549}"/>
              </a:ext>
            </a:extLst>
          </p:cNvPr>
          <p:cNvSpPr/>
          <p:nvPr/>
        </p:nvSpPr>
        <p:spPr>
          <a:xfrm>
            <a:off x="6537960" y="3951565"/>
            <a:ext cx="2731770" cy="2411730"/>
          </a:xfrm>
          <a:prstGeom prst="ellipse">
            <a:avLst/>
          </a:prstGeom>
          <a:solidFill>
            <a:srgbClr val="36888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506893D-48B4-E061-5274-711655BDEA94}"/>
              </a:ext>
            </a:extLst>
          </p:cNvPr>
          <p:cNvSpPr txBox="1"/>
          <p:nvPr/>
        </p:nvSpPr>
        <p:spPr>
          <a:xfrm>
            <a:off x="6537960" y="1143724"/>
            <a:ext cx="3257550" cy="400110"/>
          </a:xfrm>
          <a:prstGeom prst="rect">
            <a:avLst/>
          </a:prstGeom>
          <a:noFill/>
        </p:spPr>
        <p:txBody>
          <a:bodyPr wrap="square" rtlCol="0">
            <a:spAutoFit/>
          </a:bodyPr>
          <a:lstStyle/>
          <a:p>
            <a:r>
              <a:rPr lang="en-US" sz="2000" i="1" dirty="0"/>
              <a:t>Total Priority Population Size</a:t>
            </a:r>
          </a:p>
        </p:txBody>
      </p:sp>
      <p:sp>
        <p:nvSpPr>
          <p:cNvPr id="9" name="TextBox 8">
            <a:extLst>
              <a:ext uri="{FF2B5EF4-FFF2-40B4-BE49-F238E27FC236}">
                <a16:creationId xmlns:a16="http://schemas.microsoft.com/office/drawing/2014/main" id="{B8B26FAD-FFAB-E145-82C7-BCA6D956E79B}"/>
              </a:ext>
            </a:extLst>
          </p:cNvPr>
          <p:cNvSpPr txBox="1"/>
          <p:nvPr/>
        </p:nvSpPr>
        <p:spPr>
          <a:xfrm>
            <a:off x="6827520" y="2110163"/>
            <a:ext cx="3051810" cy="400110"/>
          </a:xfrm>
          <a:prstGeom prst="rect">
            <a:avLst/>
          </a:prstGeom>
          <a:noFill/>
        </p:spPr>
        <p:txBody>
          <a:bodyPr wrap="square" rtlCol="0">
            <a:spAutoFit/>
          </a:bodyPr>
          <a:lstStyle/>
          <a:p>
            <a:r>
              <a:rPr lang="en-US" sz="2000" i="1" dirty="0"/>
              <a:t>In Prioritized Areas </a:t>
            </a:r>
          </a:p>
        </p:txBody>
      </p:sp>
      <p:sp>
        <p:nvSpPr>
          <p:cNvPr id="10" name="TextBox 9">
            <a:extLst>
              <a:ext uri="{FF2B5EF4-FFF2-40B4-BE49-F238E27FC236}">
                <a16:creationId xmlns:a16="http://schemas.microsoft.com/office/drawing/2014/main" id="{0972856F-C4BD-C20D-C5F1-3CCDC9699D30}"/>
              </a:ext>
            </a:extLst>
          </p:cNvPr>
          <p:cNvSpPr txBox="1"/>
          <p:nvPr/>
        </p:nvSpPr>
        <p:spPr>
          <a:xfrm>
            <a:off x="6313170" y="3029366"/>
            <a:ext cx="3051810" cy="400110"/>
          </a:xfrm>
          <a:prstGeom prst="rect">
            <a:avLst/>
          </a:prstGeom>
          <a:noFill/>
        </p:spPr>
        <p:txBody>
          <a:bodyPr wrap="square" rtlCol="0">
            <a:spAutoFit/>
          </a:bodyPr>
          <a:lstStyle/>
          <a:p>
            <a:pPr algn="ctr"/>
            <a:r>
              <a:rPr lang="en-US" sz="2000" i="1" dirty="0"/>
              <a:t>HIV negative</a:t>
            </a:r>
          </a:p>
        </p:txBody>
      </p:sp>
      <p:sp>
        <p:nvSpPr>
          <p:cNvPr id="11" name="TextBox 10">
            <a:extLst>
              <a:ext uri="{FF2B5EF4-FFF2-40B4-BE49-F238E27FC236}">
                <a16:creationId xmlns:a16="http://schemas.microsoft.com/office/drawing/2014/main" id="{19150522-5D47-47A8-F677-4418A3C77925}"/>
              </a:ext>
            </a:extLst>
          </p:cNvPr>
          <p:cNvSpPr txBox="1"/>
          <p:nvPr/>
        </p:nvSpPr>
        <p:spPr>
          <a:xfrm>
            <a:off x="6958965" y="4879536"/>
            <a:ext cx="3051810" cy="400110"/>
          </a:xfrm>
          <a:prstGeom prst="rect">
            <a:avLst/>
          </a:prstGeom>
          <a:noFill/>
        </p:spPr>
        <p:txBody>
          <a:bodyPr wrap="square" rtlCol="0">
            <a:spAutoFit/>
          </a:bodyPr>
          <a:lstStyle/>
          <a:p>
            <a:r>
              <a:rPr lang="en-US" sz="2000" i="1" dirty="0">
                <a:solidFill>
                  <a:schemeClr val="bg1"/>
                </a:solidFill>
              </a:rPr>
              <a:t>In Need of </a:t>
            </a:r>
            <a:r>
              <a:rPr lang="en-US" sz="2000" i="1" dirty="0" err="1">
                <a:solidFill>
                  <a:schemeClr val="bg1"/>
                </a:solidFill>
              </a:rPr>
              <a:t>PrEP</a:t>
            </a:r>
            <a:endParaRPr lang="en-US" sz="2000" i="1" dirty="0">
              <a:solidFill>
                <a:schemeClr val="bg1"/>
              </a:solidFill>
            </a:endParaRPr>
          </a:p>
        </p:txBody>
      </p:sp>
      <p:cxnSp>
        <p:nvCxnSpPr>
          <p:cNvPr id="13" name="Straight Arrow Connector 12">
            <a:extLst>
              <a:ext uri="{FF2B5EF4-FFF2-40B4-BE49-F238E27FC236}">
                <a16:creationId xmlns:a16="http://schemas.microsoft.com/office/drawing/2014/main" id="{97C3AE28-CCAE-3290-F873-B7AC485E36BE}"/>
              </a:ext>
            </a:extLst>
          </p:cNvPr>
          <p:cNvCxnSpPr>
            <a:cxnSpLocks/>
          </p:cNvCxnSpPr>
          <p:nvPr/>
        </p:nvCxnSpPr>
        <p:spPr>
          <a:xfrm flipH="1" flipV="1">
            <a:off x="8124825" y="5845629"/>
            <a:ext cx="1474470" cy="626291"/>
          </a:xfrm>
          <a:prstGeom prst="straightConnector1">
            <a:avLst/>
          </a:prstGeom>
          <a:ln w="539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F03D65D-463F-F67A-FD6B-44E107B138DB}"/>
              </a:ext>
            </a:extLst>
          </p:cNvPr>
          <p:cNvSpPr txBox="1"/>
          <p:nvPr/>
        </p:nvSpPr>
        <p:spPr>
          <a:xfrm>
            <a:off x="9732782" y="5980310"/>
            <a:ext cx="1583599" cy="769441"/>
          </a:xfrm>
          <a:prstGeom prst="rect">
            <a:avLst/>
          </a:prstGeom>
          <a:noFill/>
        </p:spPr>
        <p:txBody>
          <a:bodyPr wrap="square" rtlCol="0">
            <a:spAutoFit/>
          </a:bodyPr>
          <a:lstStyle/>
          <a:p>
            <a:r>
              <a:rPr lang="en-US" sz="2200" b="1" dirty="0"/>
              <a:t>Potential </a:t>
            </a:r>
            <a:r>
              <a:rPr lang="en-US" sz="2200" b="1" dirty="0" err="1"/>
              <a:t>PrEP</a:t>
            </a:r>
            <a:r>
              <a:rPr lang="en-US" sz="2200" b="1" dirty="0"/>
              <a:t> clients</a:t>
            </a:r>
          </a:p>
        </p:txBody>
      </p:sp>
    </p:spTree>
    <p:extLst>
      <p:ext uri="{BB962C8B-B14F-4D97-AF65-F5344CB8AC3E}">
        <p14:creationId xmlns:p14="http://schemas.microsoft.com/office/powerpoint/2010/main" val="4251887317"/>
      </p:ext>
    </p:extLst>
  </p:cSld>
  <p:clrMapOvr>
    <a:masterClrMapping/>
  </p:clrMapOvr>
  <mc:AlternateContent xmlns:mc="http://schemas.openxmlformats.org/markup-compatibility/2006" xmlns:p14="http://schemas.microsoft.com/office/powerpoint/2010/main">
    <mc:Choice Requires="p14">
      <p:transition spd="slow" p14:dur="2000" advTm="58000"/>
    </mc:Choice>
    <mc:Fallback xmlns="">
      <p:transition spd="slow" advTm="58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7015E-7539-60C0-DA8F-708017265FD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9B6855-3D03-C45B-5C3C-960E2A32D221}"/>
              </a:ext>
            </a:extLst>
          </p:cNvPr>
          <p:cNvSpPr>
            <a:spLocks noGrp="1"/>
          </p:cNvSpPr>
          <p:nvPr>
            <p:ph idx="1"/>
          </p:nvPr>
        </p:nvSpPr>
        <p:spPr>
          <a:xfrm>
            <a:off x="659523" y="1333956"/>
            <a:ext cx="10432029" cy="4826627"/>
          </a:xfrm>
        </p:spPr>
        <p:txBody>
          <a:bodyPr>
            <a:noAutofit/>
          </a:bodyPr>
          <a:lstStyle/>
          <a:p>
            <a:pPr>
              <a:buFont typeface="Wingdings" panose="05000000000000000000" pitchFamily="2" charset="2"/>
              <a:buChar char="§"/>
            </a:pPr>
            <a:endParaRPr lang="en-US"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7DB6B978-5DC0-FB45-17E0-D7EF5012478D}"/>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Population data</a:t>
            </a:r>
          </a:p>
        </p:txBody>
      </p:sp>
      <p:sp>
        <p:nvSpPr>
          <p:cNvPr id="4" name="TextBox 3">
            <a:extLst>
              <a:ext uri="{FF2B5EF4-FFF2-40B4-BE49-F238E27FC236}">
                <a16:creationId xmlns:a16="http://schemas.microsoft.com/office/drawing/2014/main" id="{9EEE8CAA-3FB4-B122-C118-C77FCADFF8D7}"/>
              </a:ext>
            </a:extLst>
          </p:cNvPr>
          <p:cNvSpPr txBox="1"/>
          <p:nvPr/>
        </p:nvSpPr>
        <p:spPr>
          <a:xfrm>
            <a:off x="170323" y="3249689"/>
            <a:ext cx="11851353" cy="461665"/>
          </a:xfrm>
          <a:prstGeom prst="rect">
            <a:avLst/>
          </a:prstGeom>
          <a:noFill/>
        </p:spPr>
        <p:txBody>
          <a:bodyPr wrap="square" rtlCol="0">
            <a:spAutoFit/>
          </a:bodyPr>
          <a:lstStyle/>
          <a:p>
            <a:r>
              <a:rPr lang="en-US" b="1" dirty="0">
                <a:solidFill>
                  <a:schemeClr val="accent2"/>
                </a:solidFill>
              </a:rPr>
              <a:t>Potential users </a:t>
            </a:r>
            <a:r>
              <a:rPr lang="en-US" dirty="0">
                <a:solidFill>
                  <a:schemeClr val="accent2"/>
                </a:solidFill>
              </a:rPr>
              <a:t>= (</a:t>
            </a:r>
            <a:r>
              <a:rPr lang="en-US" i="1" dirty="0">
                <a:solidFill>
                  <a:schemeClr val="accent2"/>
                </a:solidFill>
              </a:rPr>
              <a:t>population total  </a:t>
            </a:r>
            <a:r>
              <a:rPr lang="en-US" sz="2400" b="1" dirty="0">
                <a:solidFill>
                  <a:srgbClr val="002060"/>
                </a:solidFill>
              </a:rPr>
              <a:t>- </a:t>
            </a:r>
            <a:r>
              <a:rPr lang="en-US" dirty="0">
                <a:solidFill>
                  <a:schemeClr val="accent2"/>
                </a:solidFill>
              </a:rPr>
              <a:t> HIV positive) </a:t>
            </a:r>
            <a:r>
              <a:rPr lang="en-US" sz="2400" b="1" dirty="0">
                <a:solidFill>
                  <a:srgbClr val="002060"/>
                </a:solidFill>
              </a:rPr>
              <a:t>x </a:t>
            </a:r>
            <a:r>
              <a:rPr lang="en-US" i="1" dirty="0">
                <a:solidFill>
                  <a:schemeClr val="accent2"/>
                </a:solidFill>
              </a:rPr>
              <a:t>% in geographic areas prioritized for </a:t>
            </a:r>
            <a:r>
              <a:rPr lang="en-US" i="1" dirty="0" err="1">
                <a:solidFill>
                  <a:schemeClr val="accent2"/>
                </a:solidFill>
              </a:rPr>
              <a:t>PrEP</a:t>
            </a:r>
            <a:r>
              <a:rPr lang="en-US" b="1" dirty="0">
                <a:solidFill>
                  <a:srgbClr val="002060"/>
                </a:solidFill>
              </a:rPr>
              <a:t> </a:t>
            </a:r>
            <a:r>
              <a:rPr lang="en-US" sz="2400" b="1" dirty="0">
                <a:solidFill>
                  <a:srgbClr val="002060"/>
                </a:solidFill>
              </a:rPr>
              <a:t>x</a:t>
            </a:r>
            <a:r>
              <a:rPr lang="en-US" b="1" dirty="0">
                <a:solidFill>
                  <a:srgbClr val="002060"/>
                </a:solidFill>
              </a:rPr>
              <a:t> </a:t>
            </a:r>
            <a:r>
              <a:rPr lang="en-US" i="1" dirty="0">
                <a:solidFill>
                  <a:schemeClr val="accent2"/>
                </a:solidFill>
              </a:rPr>
              <a:t>% indicated for </a:t>
            </a:r>
            <a:r>
              <a:rPr lang="en-US" i="1" dirty="0" err="1">
                <a:solidFill>
                  <a:schemeClr val="accent2"/>
                </a:solidFill>
              </a:rPr>
              <a:t>PrEP</a:t>
            </a:r>
            <a:r>
              <a:rPr lang="en-US" dirty="0">
                <a:solidFill>
                  <a:schemeClr val="accent2"/>
                </a:solidFill>
              </a:rPr>
              <a:t>  </a:t>
            </a:r>
          </a:p>
        </p:txBody>
      </p:sp>
      <p:sp>
        <p:nvSpPr>
          <p:cNvPr id="5" name="Content Placeholder 1">
            <a:extLst>
              <a:ext uri="{FF2B5EF4-FFF2-40B4-BE49-F238E27FC236}">
                <a16:creationId xmlns:a16="http://schemas.microsoft.com/office/drawing/2014/main" id="{3CF84B85-0FDA-1488-1882-BF06DC860284}"/>
              </a:ext>
            </a:extLst>
          </p:cNvPr>
          <p:cNvSpPr txBox="1">
            <a:spLocks/>
          </p:cNvSpPr>
          <p:nvPr/>
        </p:nvSpPr>
        <p:spPr>
          <a:xfrm>
            <a:off x="838200" y="1350337"/>
            <a:ext cx="5887720" cy="16062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2200" dirty="0"/>
              <a:t>These four data inputs are entered into </a:t>
            </a:r>
            <a:r>
              <a:rPr lang="en-US" sz="2200" dirty="0" err="1"/>
              <a:t>PrEP</a:t>
            </a:r>
            <a:r>
              <a:rPr lang="en-US" sz="2200" dirty="0"/>
              <a:t>-it to calculate the number of potential </a:t>
            </a:r>
            <a:r>
              <a:rPr lang="en-US" sz="2200" dirty="0" err="1"/>
              <a:t>PrEP</a:t>
            </a:r>
            <a:r>
              <a:rPr lang="en-US" sz="2200" dirty="0"/>
              <a:t> clients that could initiate </a:t>
            </a:r>
            <a:r>
              <a:rPr lang="en-US" sz="2200" dirty="0" err="1"/>
              <a:t>PrEP</a:t>
            </a:r>
            <a:r>
              <a:rPr lang="en-US" sz="2200" dirty="0"/>
              <a:t> during the target-setting period</a:t>
            </a:r>
          </a:p>
          <a:p>
            <a:endParaRPr lang="en-US" sz="2000" dirty="0"/>
          </a:p>
        </p:txBody>
      </p:sp>
      <p:pic>
        <p:nvPicPr>
          <p:cNvPr id="6" name="Graphic 5" descr="Paint with solid fill">
            <a:extLst>
              <a:ext uri="{FF2B5EF4-FFF2-40B4-BE49-F238E27FC236}">
                <a16:creationId xmlns:a16="http://schemas.microsoft.com/office/drawing/2014/main" id="{F638B545-67F2-61A6-7DE4-3D6F4387AB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4231188">
            <a:off x="7568562" y="221193"/>
            <a:ext cx="2589394" cy="2589394"/>
          </a:xfrm>
          <a:prstGeom prst="rect">
            <a:avLst/>
          </a:prstGeom>
        </p:spPr>
      </p:pic>
      <p:sp>
        <p:nvSpPr>
          <p:cNvPr id="7" name="Freeform: Shape 6">
            <a:extLst>
              <a:ext uri="{FF2B5EF4-FFF2-40B4-BE49-F238E27FC236}">
                <a16:creationId xmlns:a16="http://schemas.microsoft.com/office/drawing/2014/main" id="{C7B75E68-EDAE-663D-F6D0-02EC2FF29913}"/>
              </a:ext>
            </a:extLst>
          </p:cNvPr>
          <p:cNvSpPr/>
          <p:nvPr/>
        </p:nvSpPr>
        <p:spPr>
          <a:xfrm>
            <a:off x="9842989" y="2544222"/>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AF5D44BD-110A-E50A-3B24-24A8606AA2EC}"/>
              </a:ext>
            </a:extLst>
          </p:cNvPr>
          <p:cNvSpPr/>
          <p:nvPr/>
        </p:nvSpPr>
        <p:spPr>
          <a:xfrm>
            <a:off x="9951289" y="2084497"/>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9056BF17-BF0C-0A49-0F1E-0601E46517D8}"/>
              </a:ext>
            </a:extLst>
          </p:cNvPr>
          <p:cNvPicPr>
            <a:picLocks noChangeAspect="1"/>
          </p:cNvPicPr>
          <p:nvPr/>
        </p:nvPicPr>
        <p:blipFill>
          <a:blip r:embed="rId5"/>
          <a:stretch>
            <a:fillRect/>
          </a:stretch>
        </p:blipFill>
        <p:spPr>
          <a:xfrm>
            <a:off x="0" y="3807851"/>
            <a:ext cx="12059133" cy="2479263"/>
          </a:xfrm>
          <a:prstGeom prst="rect">
            <a:avLst/>
          </a:prstGeom>
        </p:spPr>
      </p:pic>
      <p:sp>
        <p:nvSpPr>
          <p:cNvPr id="8" name="Rectangle: Rounded Corners 7">
            <a:extLst>
              <a:ext uri="{FF2B5EF4-FFF2-40B4-BE49-F238E27FC236}">
                <a16:creationId xmlns:a16="http://schemas.microsoft.com/office/drawing/2014/main" id="{EA23179C-6585-F8DD-0FE7-0EA5D7D36A3A}"/>
              </a:ext>
            </a:extLst>
          </p:cNvPr>
          <p:cNvSpPr/>
          <p:nvPr/>
        </p:nvSpPr>
        <p:spPr>
          <a:xfrm>
            <a:off x="10515601" y="3807851"/>
            <a:ext cx="1506076" cy="2400981"/>
          </a:xfrm>
          <a:prstGeom prst="roundRect">
            <a:avLst/>
          </a:prstGeom>
          <a:noFill/>
          <a:ln w="6350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1230011"/>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E55388-6AA9-24DD-7042-878F6A7EFC76}"/>
              </a:ext>
            </a:extLst>
          </p:cNvPr>
          <p:cNvSpPr>
            <a:spLocks noGrp="1"/>
          </p:cNvSpPr>
          <p:nvPr>
            <p:ph idx="1"/>
          </p:nvPr>
        </p:nvSpPr>
        <p:spPr>
          <a:xfrm>
            <a:off x="659523" y="1333956"/>
            <a:ext cx="10204585" cy="4826627"/>
          </a:xfrm>
        </p:spPr>
        <p:txBody>
          <a:bodyPr>
            <a:noAutofit/>
          </a:bodyPr>
          <a:lstStyle/>
          <a:p>
            <a:r>
              <a:rPr lang="en-US" dirty="0">
                <a:latin typeface="Calibri "/>
                <a:cs typeface="Poppins" panose="00000500000000000000" pitchFamily="2" charset="0"/>
                <a:sym typeface="Wingdings" panose="05000000000000000000" pitchFamily="2" charset="2"/>
              </a:rPr>
              <a:t>The initial population data will show the default data gathered from available data sources on population sizes, HIV prevalence, and percent indicated for </a:t>
            </a:r>
            <a:r>
              <a:rPr lang="en-US" dirty="0" err="1">
                <a:latin typeface="Calibri "/>
                <a:cs typeface="Poppins" panose="00000500000000000000" pitchFamily="2" charset="0"/>
                <a:sym typeface="Wingdings" panose="05000000000000000000" pitchFamily="2" charset="2"/>
              </a:rPr>
              <a:t>PrEP</a:t>
            </a:r>
            <a:endParaRPr lang="en-US" dirty="0">
              <a:latin typeface="Calibri "/>
              <a:cs typeface="Poppins" panose="00000500000000000000" pitchFamily="2" charset="0"/>
              <a:sym typeface="Wingdings" panose="05000000000000000000" pitchFamily="2" charset="2"/>
            </a:endParaRPr>
          </a:p>
          <a:p>
            <a:pPr marL="0" indent="0">
              <a:buNone/>
            </a:pPr>
            <a:endParaRPr lang="en-US" sz="500" dirty="0">
              <a:latin typeface="Calibri "/>
              <a:cs typeface="Poppins" panose="00000500000000000000" pitchFamily="2" charset="0"/>
              <a:sym typeface="Wingdings" panose="05000000000000000000" pitchFamily="2" charset="2"/>
            </a:endParaRPr>
          </a:p>
          <a:p>
            <a:r>
              <a:rPr lang="en-US" dirty="0">
                <a:latin typeface="Calibri "/>
                <a:cs typeface="Poppins" panose="00000500000000000000" pitchFamily="2" charset="0"/>
                <a:sym typeface="Wingdings" panose="05000000000000000000" pitchFamily="2" charset="2"/>
              </a:rPr>
              <a:t>Default data are not provided for custom populations </a:t>
            </a:r>
          </a:p>
          <a:p>
            <a:pPr marL="0" indent="0">
              <a:buNone/>
            </a:pPr>
            <a:endParaRPr lang="en-US" sz="1000" dirty="0">
              <a:latin typeface="Calibri "/>
              <a:cs typeface="Poppins" panose="00000500000000000000" pitchFamily="2" charset="0"/>
              <a:sym typeface="Wingdings" panose="05000000000000000000" pitchFamily="2" charset="2"/>
            </a:endParaRPr>
          </a:p>
          <a:p>
            <a:r>
              <a:rPr lang="en-US" dirty="0">
                <a:latin typeface="Calibri "/>
                <a:cs typeface="Poppins" panose="00000500000000000000" pitchFamily="2" charset="0"/>
                <a:sym typeface="Wingdings" panose="05000000000000000000" pitchFamily="2" charset="2"/>
              </a:rPr>
              <a:t>Click on                               for more details on the sources of the default estimates</a:t>
            </a:r>
          </a:p>
          <a:p>
            <a:pPr marL="0" indent="0">
              <a:buNone/>
            </a:pPr>
            <a:endParaRPr lang="en-US" sz="500" dirty="0">
              <a:latin typeface="Calibri "/>
              <a:cs typeface="Poppins" panose="00000500000000000000" pitchFamily="2" charset="0"/>
              <a:sym typeface="Wingdings" panose="05000000000000000000" pitchFamily="2" charset="2"/>
            </a:endParaRPr>
          </a:p>
          <a:p>
            <a:r>
              <a:rPr lang="en-US" dirty="0">
                <a:latin typeface="Calibri "/>
                <a:cs typeface="Poppins" panose="00000500000000000000" pitchFamily="2" charset="0"/>
                <a:sym typeface="Wingdings" panose="05000000000000000000" pitchFamily="2" charset="2"/>
              </a:rPr>
              <a:t>Users should update the default data in the table with the most recent and accurate data available and country-specific assumptions, where necessary</a:t>
            </a:r>
          </a:p>
          <a:p>
            <a:pPr marL="0" indent="0">
              <a:buNone/>
            </a:pPr>
            <a:endParaRPr lang="en-US" sz="1000" dirty="0">
              <a:latin typeface="Calibri "/>
              <a:cs typeface="Poppins" panose="00000500000000000000" pitchFamily="2" charset="0"/>
              <a:sym typeface="Wingdings" panose="05000000000000000000" pitchFamily="2" charset="2"/>
            </a:endParaRPr>
          </a:p>
          <a:p>
            <a:pPr marL="0" indent="0">
              <a:buNone/>
            </a:pPr>
            <a:endParaRPr lang="en-US"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sym typeface="Wingdings" panose="05000000000000000000" pitchFamily="2" charset="2"/>
            </a:endParaRPr>
          </a:p>
          <a:p>
            <a:pPr>
              <a:buFont typeface="Wingdings" panose="05000000000000000000" pitchFamily="2" charset="2"/>
              <a:buChar char="§"/>
            </a:pPr>
            <a:endParaRPr lang="en-US" dirty="0">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B6B65C1C-9597-5D7C-9551-412DF4A75C9E}"/>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Default data</a:t>
            </a:r>
          </a:p>
        </p:txBody>
      </p:sp>
      <p:pic>
        <p:nvPicPr>
          <p:cNvPr id="8" name="Picture 7">
            <a:extLst>
              <a:ext uri="{FF2B5EF4-FFF2-40B4-BE49-F238E27FC236}">
                <a16:creationId xmlns:a16="http://schemas.microsoft.com/office/drawing/2014/main" id="{D3B1C5E3-664D-CE5F-A766-82D2FB8514BF}"/>
              </a:ext>
            </a:extLst>
          </p:cNvPr>
          <p:cNvPicPr>
            <a:picLocks noChangeAspect="1"/>
          </p:cNvPicPr>
          <p:nvPr/>
        </p:nvPicPr>
        <p:blipFill>
          <a:blip r:embed="rId3"/>
          <a:stretch>
            <a:fillRect/>
          </a:stretch>
        </p:blipFill>
        <p:spPr>
          <a:xfrm>
            <a:off x="2194791" y="3490094"/>
            <a:ext cx="2352675" cy="514350"/>
          </a:xfrm>
          <a:prstGeom prst="rect">
            <a:avLst/>
          </a:prstGeom>
        </p:spPr>
      </p:pic>
    </p:spTree>
    <p:extLst>
      <p:ext uri="{BB962C8B-B14F-4D97-AF65-F5344CB8AC3E}">
        <p14:creationId xmlns:p14="http://schemas.microsoft.com/office/powerpoint/2010/main" val="1595213960"/>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940F1C-7495-5280-9E89-6F9FCB5930AA}"/>
              </a:ext>
            </a:extLst>
          </p:cNvPr>
          <p:cNvSpPr>
            <a:spLocks noGrp="1"/>
          </p:cNvSpPr>
          <p:nvPr>
            <p:ph idx="1"/>
          </p:nvPr>
        </p:nvSpPr>
        <p:spPr>
          <a:xfrm>
            <a:off x="838200" y="1350336"/>
            <a:ext cx="4005943" cy="4826627"/>
          </a:xfrm>
        </p:spPr>
        <p:txBody>
          <a:bodyPr/>
          <a:lstStyle/>
          <a:p>
            <a:r>
              <a:rPr lang="en-US" sz="2400" dirty="0"/>
              <a:t>Total national size of the indicated priority population</a:t>
            </a:r>
          </a:p>
          <a:p>
            <a:pPr marL="0" indent="0">
              <a:buNone/>
            </a:pPr>
            <a:endParaRPr lang="en-US" sz="1000" dirty="0"/>
          </a:p>
          <a:p>
            <a:r>
              <a:rPr lang="en-US" sz="2400" dirty="0"/>
              <a:t>This will come from country-specific data (e.g., annual HIV estimates, surveys, key population size estimates)</a:t>
            </a:r>
          </a:p>
          <a:p>
            <a:pPr marL="0" indent="0">
              <a:buNone/>
            </a:pPr>
            <a:endParaRPr lang="en-US" sz="1000" dirty="0"/>
          </a:p>
          <a:p>
            <a:r>
              <a:rPr lang="en-US" sz="2400" dirty="0"/>
              <a:t>Default data are available from UNAIDS estimates, DHS surveys, and other sources</a:t>
            </a:r>
          </a:p>
          <a:p>
            <a:pPr marL="0" indent="0">
              <a:buNone/>
            </a:pPr>
            <a:endParaRPr lang="en-US" sz="1000" dirty="0"/>
          </a:p>
          <a:p>
            <a:r>
              <a:rPr lang="en-US" sz="2400" dirty="0"/>
              <a:t>When available, you should overwrite the defaults with the latest estimates </a:t>
            </a:r>
          </a:p>
          <a:p>
            <a:endParaRPr lang="en-US" sz="2000" dirty="0"/>
          </a:p>
        </p:txBody>
      </p:sp>
      <p:sp>
        <p:nvSpPr>
          <p:cNvPr id="3" name="Title 2">
            <a:extLst>
              <a:ext uri="{FF2B5EF4-FFF2-40B4-BE49-F238E27FC236}">
                <a16:creationId xmlns:a16="http://schemas.microsoft.com/office/drawing/2014/main" id="{DCEDBC00-730C-81C4-4D7B-3DB87BE87CF8}"/>
              </a:ext>
            </a:extLst>
          </p:cNvPr>
          <p:cNvSpPr>
            <a:spLocks noGrp="1"/>
          </p:cNvSpPr>
          <p:nvPr>
            <p:ph type="title"/>
          </p:nvPr>
        </p:nvSpPr>
        <p:spPr/>
        <p:txBody>
          <a:bodyPr/>
          <a:lstStyle/>
          <a:p>
            <a:r>
              <a:rPr lang="en-US" dirty="0"/>
              <a:t>Population size</a:t>
            </a:r>
          </a:p>
        </p:txBody>
      </p:sp>
      <p:pic>
        <p:nvPicPr>
          <p:cNvPr id="5" name="Picture 4">
            <a:extLst>
              <a:ext uri="{FF2B5EF4-FFF2-40B4-BE49-F238E27FC236}">
                <a16:creationId xmlns:a16="http://schemas.microsoft.com/office/drawing/2014/main" id="{130863BD-597C-45AD-420A-ECE1810E12C1}"/>
              </a:ext>
            </a:extLst>
          </p:cNvPr>
          <p:cNvPicPr>
            <a:picLocks noChangeAspect="1"/>
          </p:cNvPicPr>
          <p:nvPr/>
        </p:nvPicPr>
        <p:blipFill>
          <a:blip r:embed="rId3"/>
          <a:stretch>
            <a:fillRect/>
          </a:stretch>
        </p:blipFill>
        <p:spPr>
          <a:xfrm>
            <a:off x="5033583" y="887764"/>
            <a:ext cx="2660975" cy="5289200"/>
          </a:xfrm>
          <a:prstGeom prst="rect">
            <a:avLst/>
          </a:prstGeom>
        </p:spPr>
      </p:pic>
      <p:pic>
        <p:nvPicPr>
          <p:cNvPr id="9" name="Picture 8">
            <a:extLst>
              <a:ext uri="{FF2B5EF4-FFF2-40B4-BE49-F238E27FC236}">
                <a16:creationId xmlns:a16="http://schemas.microsoft.com/office/drawing/2014/main" id="{653F75C4-D76C-E739-E594-FE5B21751C11}"/>
              </a:ext>
            </a:extLst>
          </p:cNvPr>
          <p:cNvPicPr>
            <a:picLocks noChangeAspect="1"/>
          </p:cNvPicPr>
          <p:nvPr/>
        </p:nvPicPr>
        <p:blipFill>
          <a:blip r:embed="rId4"/>
          <a:stretch>
            <a:fillRect/>
          </a:stretch>
        </p:blipFill>
        <p:spPr>
          <a:xfrm>
            <a:off x="9148448" y="887764"/>
            <a:ext cx="3043552" cy="5289199"/>
          </a:xfrm>
          <a:prstGeom prst="rect">
            <a:avLst/>
          </a:prstGeom>
        </p:spPr>
      </p:pic>
      <p:pic>
        <p:nvPicPr>
          <p:cNvPr id="11" name="Picture 10">
            <a:extLst>
              <a:ext uri="{FF2B5EF4-FFF2-40B4-BE49-F238E27FC236}">
                <a16:creationId xmlns:a16="http://schemas.microsoft.com/office/drawing/2014/main" id="{94FD516A-E720-BA9C-B34A-48CBAD958DA6}"/>
              </a:ext>
            </a:extLst>
          </p:cNvPr>
          <p:cNvPicPr>
            <a:picLocks noChangeAspect="1"/>
          </p:cNvPicPr>
          <p:nvPr/>
        </p:nvPicPr>
        <p:blipFill>
          <a:blip r:embed="rId5"/>
          <a:stretch>
            <a:fillRect/>
          </a:stretch>
        </p:blipFill>
        <p:spPr>
          <a:xfrm>
            <a:off x="7789278" y="887763"/>
            <a:ext cx="1264449" cy="5289199"/>
          </a:xfrm>
          <a:prstGeom prst="rect">
            <a:avLst/>
          </a:prstGeom>
        </p:spPr>
      </p:pic>
    </p:spTree>
    <p:extLst>
      <p:ext uri="{BB962C8B-B14F-4D97-AF65-F5344CB8AC3E}">
        <p14:creationId xmlns:p14="http://schemas.microsoft.com/office/powerpoint/2010/main" val="1177635624"/>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1A991-3AE5-B61D-3FA4-01AA2B6971E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1485FE-4D97-820F-6F5A-1FC7BE9BA212}"/>
              </a:ext>
            </a:extLst>
          </p:cNvPr>
          <p:cNvSpPr>
            <a:spLocks noGrp="1"/>
          </p:cNvSpPr>
          <p:nvPr>
            <p:ph idx="1"/>
          </p:nvPr>
        </p:nvSpPr>
        <p:spPr>
          <a:xfrm>
            <a:off x="838200" y="1350336"/>
            <a:ext cx="4601901" cy="4826627"/>
          </a:xfrm>
        </p:spPr>
        <p:txBody>
          <a:bodyPr/>
          <a:lstStyle/>
          <a:p>
            <a:pPr marL="171450" indent="-171450">
              <a:buFont typeface="Arial" panose="020B0604020202020204" pitchFamily="34" charset="0"/>
              <a:buChar char="•"/>
            </a:pPr>
            <a:r>
              <a:rPr lang="en-US" sz="2200" dirty="0"/>
              <a:t>Some programs may limit setting targets to areas prioritized for </a:t>
            </a:r>
            <a:r>
              <a:rPr lang="en-US" sz="2200" dirty="0" err="1"/>
              <a:t>PrEP</a:t>
            </a:r>
            <a:r>
              <a:rPr lang="en-US" sz="2200" dirty="0"/>
              <a:t> due to a higher likelihood of HIV exposure</a:t>
            </a:r>
          </a:p>
          <a:p>
            <a:pPr marL="171450" indent="-171450">
              <a:buFont typeface="Arial" panose="020B0604020202020204" pitchFamily="34" charset="0"/>
              <a:buChar char="•"/>
            </a:pPr>
            <a:endParaRPr lang="en-US" sz="500" dirty="0"/>
          </a:p>
          <a:p>
            <a:pPr marL="171450" indent="-171450">
              <a:buFont typeface="Arial" panose="020B0604020202020204" pitchFamily="34" charset="0"/>
              <a:buChar char="•"/>
            </a:pPr>
            <a:r>
              <a:rPr lang="en-US" sz="2200" dirty="0"/>
              <a:t>Enter the percent of the priority population living in the target-setting areas</a:t>
            </a:r>
          </a:p>
          <a:p>
            <a:pPr marL="171450" indent="-171450">
              <a:buFont typeface="Arial" panose="020B0604020202020204" pitchFamily="34" charset="0"/>
              <a:buChar char="•"/>
            </a:pPr>
            <a:endParaRPr lang="en-US" sz="500" dirty="0"/>
          </a:p>
          <a:p>
            <a:pPr marL="171450" indent="-171450">
              <a:buFont typeface="Arial" panose="020B0604020202020204" pitchFamily="34" charset="0"/>
              <a:buChar char="•"/>
            </a:pPr>
            <a:r>
              <a:rPr lang="en-US" sz="2200" dirty="0"/>
              <a:t>Example: PEPFAR target-setting where you would enter the percent living in PEPFAR-supported subnational areas (e.g., districts, counties)</a:t>
            </a:r>
          </a:p>
          <a:p>
            <a:endParaRPr lang="en-US" sz="2000" dirty="0"/>
          </a:p>
        </p:txBody>
      </p:sp>
      <p:sp>
        <p:nvSpPr>
          <p:cNvPr id="3" name="Title 2">
            <a:extLst>
              <a:ext uri="{FF2B5EF4-FFF2-40B4-BE49-F238E27FC236}">
                <a16:creationId xmlns:a16="http://schemas.microsoft.com/office/drawing/2014/main" id="{6FF0ADE4-A02F-FFB0-9464-E905AD634CE6}"/>
              </a:ext>
            </a:extLst>
          </p:cNvPr>
          <p:cNvSpPr>
            <a:spLocks noGrp="1"/>
          </p:cNvSpPr>
          <p:nvPr>
            <p:ph type="title"/>
          </p:nvPr>
        </p:nvSpPr>
        <p:spPr/>
        <p:txBody>
          <a:bodyPr/>
          <a:lstStyle/>
          <a:p>
            <a:r>
              <a:rPr lang="en-US" dirty="0"/>
              <a:t>Geographic areas</a:t>
            </a:r>
          </a:p>
        </p:txBody>
      </p:sp>
      <p:pic>
        <p:nvPicPr>
          <p:cNvPr id="10" name="Picture 9">
            <a:extLst>
              <a:ext uri="{FF2B5EF4-FFF2-40B4-BE49-F238E27FC236}">
                <a16:creationId xmlns:a16="http://schemas.microsoft.com/office/drawing/2014/main" id="{A23EF418-7F7C-F462-2A66-559F651B44D0}"/>
              </a:ext>
            </a:extLst>
          </p:cNvPr>
          <p:cNvPicPr>
            <a:picLocks noChangeAspect="1"/>
          </p:cNvPicPr>
          <p:nvPr/>
        </p:nvPicPr>
        <p:blipFill>
          <a:blip r:embed="rId3"/>
          <a:stretch>
            <a:fillRect/>
          </a:stretch>
        </p:blipFill>
        <p:spPr>
          <a:xfrm>
            <a:off x="5872220" y="685843"/>
            <a:ext cx="5054860" cy="5429529"/>
          </a:xfrm>
          <a:prstGeom prst="rect">
            <a:avLst/>
          </a:prstGeom>
        </p:spPr>
      </p:pic>
    </p:spTree>
    <p:extLst>
      <p:ext uri="{BB962C8B-B14F-4D97-AF65-F5344CB8AC3E}">
        <p14:creationId xmlns:p14="http://schemas.microsoft.com/office/powerpoint/2010/main" val="1026014150"/>
      </p:ext>
    </p:extLst>
  </p:cSld>
  <p:clrMapOvr>
    <a:masterClrMapping/>
  </p:clrMapOvr>
  <mc:AlternateContent xmlns:mc="http://schemas.openxmlformats.org/markup-compatibility/2006" xmlns:p14="http://schemas.microsoft.com/office/powerpoint/2010/main">
    <mc:Choice Requires="p14">
      <p:transition spd="slow" p14:dur="2000" advTm="46000"/>
    </mc:Choice>
    <mc:Fallback xmlns="">
      <p:transition spd="slow" advTm="46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6EBD7C-FDA1-47A0-8E65-4816BEEBFFC4}">
  <ds:schemaRefs>
    <ds:schemaRef ds:uri="http://purl.org/dc/dcmitype/"/>
    <ds:schemaRef ds:uri="http://schemas.microsoft.com/office/2006/metadata/properties"/>
    <ds:schemaRef ds:uri="http://schemas.microsoft.com/office/2006/documentManagement/types"/>
    <ds:schemaRef ds:uri="http://schemas.openxmlformats.org/package/2006/metadata/core-properties"/>
    <ds:schemaRef ds:uri="http://www.w3.org/XML/1998/namespace"/>
    <ds:schemaRef ds:uri="http://purl.org/dc/elements/1.1/"/>
    <ds:schemaRef ds:uri="1865d82a-bf83-4eaa-817a-e97c662b7d46"/>
    <ds:schemaRef ds:uri="http://schemas.microsoft.com/office/infopath/2007/PartnerControls"/>
    <ds:schemaRef ds:uri="d35616bd-f3ab-4ee4-8f55-73cb5167d911"/>
    <ds:schemaRef ds:uri="http://purl.org/dc/terms/"/>
  </ds:schemaRefs>
</ds:datastoreItem>
</file>

<file path=customXml/itemProps2.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3.xml><?xml version="1.0" encoding="utf-8"?>
<ds:datastoreItem xmlns:ds="http://schemas.openxmlformats.org/officeDocument/2006/customXml" ds:itemID="{05BE49EB-1961-48D0-ABB0-D3110B5722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9743</TotalTime>
  <Words>6093</Words>
  <Application>Microsoft Office PowerPoint</Application>
  <PresentationFormat>Widescreen</PresentationFormat>
  <Paragraphs>469</Paragraphs>
  <Slides>35</Slides>
  <Notes>35</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35</vt:i4>
      </vt:variant>
    </vt:vector>
  </HeadingPairs>
  <TitlesOfParts>
    <vt:vector size="46" baseType="lpstr">
      <vt:lpstr>Arial</vt:lpstr>
      <vt:lpstr>Calibri</vt:lpstr>
      <vt:lpstr>Calibri </vt:lpstr>
      <vt:lpstr>Calibri Light</vt:lpstr>
      <vt:lpstr>Poppins</vt:lpstr>
      <vt:lpstr>Poppins Medium</vt:lpstr>
      <vt:lpstr>Poppins SemiBold</vt:lpstr>
      <vt:lpstr>Roboto</vt:lpstr>
      <vt:lpstr>Segoe UI</vt:lpstr>
      <vt:lpstr>Wingdings</vt:lpstr>
      <vt:lpstr>MosaicColorThemeADJ</vt:lpstr>
      <vt:lpstr>PrEP-it Instructional Presentations Module 9: Targets</vt:lpstr>
      <vt:lpstr>Instructional presentations</vt:lpstr>
      <vt:lpstr>Target setting in PrEP-it</vt:lpstr>
      <vt:lpstr>Target setting in PrEP-it</vt:lpstr>
      <vt:lpstr>Population data</vt:lpstr>
      <vt:lpstr>Population data</vt:lpstr>
      <vt:lpstr>Default data</vt:lpstr>
      <vt:lpstr>Population size</vt:lpstr>
      <vt:lpstr>Geographic areas</vt:lpstr>
      <vt:lpstr>HIV prevalence</vt:lpstr>
      <vt:lpstr>Percent indicated for PrEP</vt:lpstr>
      <vt:lpstr>Considerations for serodifferent couples</vt:lpstr>
      <vt:lpstr>Considerations for key populations</vt:lpstr>
      <vt:lpstr>Considerations for adolescent girls and young women (AGYW) and pregnant/breastfeeding populations</vt:lpstr>
      <vt:lpstr>Custom populations</vt:lpstr>
      <vt:lpstr>Specify scale-up patterns</vt:lpstr>
      <vt:lpstr>Scale-up pattern shapes </vt:lpstr>
      <vt:lpstr>S-Shaped curve</vt:lpstr>
      <vt:lpstr>Midpoint</vt:lpstr>
      <vt:lpstr>Specify the scale-up speed</vt:lpstr>
      <vt:lpstr>Example</vt:lpstr>
      <vt:lpstr>Assign scale-up trend </vt:lpstr>
      <vt:lpstr>Method mix</vt:lpstr>
      <vt:lpstr>Set targets</vt:lpstr>
      <vt:lpstr>Target-setting options</vt:lpstr>
      <vt:lpstr>Coverage calculations in PrEP-it</vt:lpstr>
      <vt:lpstr>Setting targets by coverage</vt:lpstr>
      <vt:lpstr>Adding constraints</vt:lpstr>
      <vt:lpstr>Reviewing constraints</vt:lpstr>
      <vt:lpstr>Manual entry</vt:lpstr>
      <vt:lpstr>Review targets</vt:lpstr>
      <vt:lpstr>Review other results</vt:lpstr>
      <vt:lpstr>Results figures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56</cp:revision>
  <dcterms:created xsi:type="dcterms:W3CDTF">2023-07-24T13:58:53Z</dcterms:created>
  <dcterms:modified xsi:type="dcterms:W3CDTF">2025-03-27T23:07:55Z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