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0.xml" ContentType="application/vnd.openxmlformats-officedocument.presentationml.notesSlide+xml"/>
  <Override PartName="/ppt/charts/chartEx2.xml" ContentType="application/vnd.ms-office.chartex+xml"/>
  <Override PartName="/ppt/charts/style2.xml" ContentType="application/vnd.ms-office.chartstyle+xml"/>
  <Override PartName="/ppt/charts/colors2.xml" ContentType="application/vnd.ms-office.chartcolorstyl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 id="2147483764" r:id="rId5"/>
  </p:sldMasterIdLst>
  <p:notesMasterIdLst>
    <p:notesMasterId r:id="rId27"/>
  </p:notesMasterIdLst>
  <p:sldIdLst>
    <p:sldId id="256" r:id="rId6"/>
    <p:sldId id="2147375605" r:id="rId7"/>
    <p:sldId id="3973" r:id="rId8"/>
    <p:sldId id="2147375637" r:id="rId9"/>
    <p:sldId id="2147375638" r:id="rId10"/>
    <p:sldId id="2147375639" r:id="rId11"/>
    <p:sldId id="2147375640" r:id="rId12"/>
    <p:sldId id="2147375641" r:id="rId13"/>
    <p:sldId id="2147375642" r:id="rId14"/>
    <p:sldId id="2147375643" r:id="rId15"/>
    <p:sldId id="2147375608" r:id="rId16"/>
    <p:sldId id="372" r:id="rId17"/>
    <p:sldId id="374" r:id="rId18"/>
    <p:sldId id="376" r:id="rId19"/>
    <p:sldId id="393" r:id="rId20"/>
    <p:sldId id="2147375604" r:id="rId21"/>
    <p:sldId id="369" r:id="rId22"/>
    <p:sldId id="2147375450" r:id="rId23"/>
    <p:sldId id="2147375648" r:id="rId24"/>
    <p:sldId id="2147375449" r:id="rId25"/>
    <p:sldId id="214684745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3383E360-C6B7-915C-B226-93444F9C02B2}" name="Nicole Bellows" initials="NB" userId="Nicole Bellows" providerId="None"/>
  <p188:author id="{C0EE1493-C13B-7A2E-ABDA-E061DA6BA580}" name="Kate Galloway" initials="KG" userId="S::kgalloway@fhi360.org::6a1183d9-45a4-49da-962b-a15104243b78" providerId="AD"/>
  <p188:author id="{5FE8C99B-E352-E583-521F-91140AE35D6D}" name="Avenir Health" initials="NB" userId="Avenir Health" providerId="None"/>
  <p188:author id="{EBB5C5B4-77C0-3995-C6E5-86EFC77CE074}" name="Katie Schwartz" initials="KS" userId="S::KSchwartz@fhi360.org::b4babe39-de04-4206-95b2-c6026c8fda13" providerId="AD"/>
  <p188:author id="{1122EABA-21EF-A20D-2CEE-6697002E3416}" name="Katharine Kripke" initials="KK" userId="S::kkripke@avenirhealth.org::737067a8-ce4c-468f-a99a-57252e8500d5" providerId="AD"/>
  <p188:author id="{C9A550EB-AFD9-EEB5-BD69-91C80F5DD90E}" name="Njambi Njuguna" initials="NN" userId="S::NNjuguna@fhi360.org::753d8a8d-6704-441d-8ab2-4c964bba6f3a"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02" autoAdjust="0"/>
    <p:restoredTop sz="69708" autoAdjust="0"/>
  </p:normalViewPr>
  <p:slideViewPr>
    <p:cSldViewPr snapToGrid="0" snapToObjects="1">
      <p:cViewPr varScale="1">
        <p:scale>
          <a:sx n="73" d="100"/>
          <a:sy n="73" d="100"/>
        </p:scale>
        <p:origin x="201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KatharineKripke\Dropbox%20(Avenir%20Health)\1Downloads\countries%20prepit.xlsx" TargetMode="External"/><Relationship Id="rId4" Type="http://schemas.openxmlformats.org/officeDocument/2006/relationships/themeOverride" Target="../theme/themeOverride1.xml"/></Relationships>
</file>

<file path=ppt/charts/_rels/chartEx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xlsx"/></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entityId">
        <cx:lvl ptCount="27">
          <cx:pt idx="0">19</cx:pt>
          <cx:pt idx="1">260</cx:pt>
          <cx:pt idx="2">73</cx:pt>
          <cx:pt idx="3">129</cx:pt>
          <cx:pt idx="4">146</cx:pt>
          <cx:pt idx="5">156</cx:pt>
          <cx:pt idx="6">168</cx:pt>
          <cx:pt idx="7">254</cx:pt>
          <cx:pt idx="8">239</cx:pt>
          <cx:pt idx="9">209</cx:pt>
          <cx:pt idx="10">276</cx:pt>
          <cx:pt idx="11">240</cx:pt>
          <cx:pt idx="12">263</cx:pt>
          <cx:pt idx="13">264</cx:pt>
          <cx:pt idx="14">119</cx:pt>
          <cx:pt idx="15">210</cx:pt>
          <cx:pt idx="16">44</cx:pt>
          <cx:pt idx="17">175</cx:pt>
          <cx:pt idx="18">142</cx:pt>
          <cx:pt idx="19">28</cx:pt>
          <cx:pt idx="20">157</cx:pt>
          <cx:pt idx="21">89</cx:pt>
          <cx:pt idx="22">232</cx:pt>
          <cx:pt idx="23">213</cx:pt>
          <cx:pt idx="24">38</cx:pt>
          <cx:pt idx="25">49</cx:pt>
          <cx:pt idx="26">245</cx:pt>
        </cx:lvl>
      </cx:strDim>
      <cx:strDim type="cat">
        <cx:f>Sheet1!$A$2:$A$28</cx:f>
        <cx:lvl ptCount="27">
          <cx:pt idx="0">Botswana</cx:pt>
          <cx:pt idx="1">Eswatini</cx:pt>
          <cx:pt idx="2">Ethiopia</cx:pt>
          <cx:pt idx="3">Kenya</cx:pt>
          <cx:pt idx="4">Lesotho</cx:pt>
          <cx:pt idx="5">Malawi</cx:pt>
          <cx:pt idx="6">Mozambique</cx:pt>
          <cx:pt idx="7">Namibia</cx:pt>
          <cx:pt idx="8">Tanzania</cx:pt>
          <cx:pt idx="9">South Africa</cx:pt>
          <cx:pt idx="10">South Sudan</cx:pt>
          <cx:pt idx="11">Uganda</cx:pt>
          <cx:pt idx="12">Zambia</cx:pt>
          <cx:pt idx="13">Zimbabwe</cx:pt>
          <cx:pt idx="14">Ivory Coast</cx:pt>
          <cx:pt idx="15">Senegal</cx:pt>
          <cx:pt idx="16">Democratic Republic of the Congo</cx:pt>
          <cx:pt idx="17">Nigeria</cx:pt>
          <cx:pt idx="18">Liberia</cx:pt>
          <cx:pt idx="19">Benin</cx:pt>
          <cx:pt idx="20">Mali</cx:pt>
          <cx:pt idx="21">Ghana</cx:pt>
          <cx:pt idx="22">Togo</cx:pt>
          <cx:pt idx="23">Sierra Leone</cx:pt>
          <cx:pt idx="24">Burundi</cx:pt>
          <cx:pt idx="25">Cameroon</cx:pt>
          <cx:pt idx="26">Burkina Faso</cx:pt>
        </cx:lvl>
      </cx:strDim>
      <cx:numDim type="colorVal">
        <cx:f>Sheet1!$B$2:$B$28</cx:f>
        <cx:lvl ptCount="27" formatCode="General">
          <cx:pt idx="0">1</cx:pt>
          <cx:pt idx="1">1</cx:pt>
          <cx:pt idx="2">1</cx:pt>
          <cx:pt idx="3">1</cx:pt>
          <cx:pt idx="4">1</cx:pt>
          <cx:pt idx="5">1</cx:pt>
          <cx:pt idx="6">1</cx:pt>
          <cx:pt idx="7">1</cx:pt>
          <cx:pt idx="8">1</cx:pt>
          <cx:pt idx="9">1</cx:pt>
          <cx:pt idx="10">1</cx:pt>
          <cx:pt idx="11">1</cx:pt>
          <cx:pt idx="12">1</cx:pt>
          <cx:pt idx="13">1</cx:pt>
          <cx:pt idx="14">2</cx:pt>
          <cx:pt idx="15">2</cx:pt>
          <cx:pt idx="16">2</cx:pt>
          <cx:pt idx="17">1</cx:pt>
          <cx:pt idx="18">2</cx:pt>
          <cx:pt idx="19">2</cx:pt>
          <cx:pt idx="20">2</cx:pt>
          <cx:pt idx="21">2</cx:pt>
          <cx:pt idx="22">2</cx:pt>
          <cx:pt idx="23">2</cx:pt>
          <cx:pt idx="24">2</cx:pt>
          <cx:pt idx="25">2</cx:pt>
          <cx:pt idx="26">2</cx:pt>
        </cx:lvl>
      </cx:numDim>
    </cx:data>
  </cx:chartData>
  <cx:chart>
    <cx:plotArea>
      <cx:plotAreaRegion>
        <cx:plotSurface>
          <cx:spPr>
            <a:noFill/>
          </cx:spPr>
        </cx:plotSurface>
        <cx:series layoutId="regionMap" uniqueId="{1FC23D83-AF15-4725-B01C-6F5D6CED83DA}">
          <cx:dataId val="0"/>
          <cx:layoutPr>
            <cx:geography cultureLanguage="en-US" cultureRegion="US" attribution="Powered by Bing">
              <cx:geoCache provider="{E9337A44-BEBE-4D9F-B70C-5C5E7DAFC167}">
                <cx:binary>hHpZc6W4lu5fqajnqyqJQaATfe6DgD16HtKZ+UI4nU4NIEBCYtCv75XdJzr6xp1eHHawEUZa65vW
/reP7R8f/ee7+2Mz/TD/42P755/S++kff/89f8hP8z7/ZdSHG+fxl//rYzR/j79+qY/Pv3+691UN
4u8Ek+zvD/nu/Of25//8N1hNfI71u39vBq/8/hg+3f70OYfez//Pq/+Xi398/scyL/v0+c8/P8Yw
+N/LCTUOf/7r0vnnP/8kGP/5x9//fYl/Xbx7N3DfMajh8/1/u+Hzffb//BMVf9G0YIQxnJSY5CQt
/vxj/fyPSyT/K6WUMpaQssj//GMYnZfwuOQvWuQ0wbhgOMN5AnfMY/h9qfiLMJwzxkiZ0jwryvy/
NuVh7HcxDv+1Df/6+48hmIdRDX7+55/wiOk/P/X7rUpclBmjtMjI79VYUhK4/vH+BPsOHyb/wxTt
0qXpeOu2511I3vqvbXb/33bi//CIFKfJ/+cp6f/6lNhlUnWYNhlLbcWWuJwHkWcV1ULdSl0qcSAL
Tg7Oxfm5LBGtVqXV2fgpfVWzRnwb9MRnKhFHIwn1ULqh2um633d92tZZPubXjs5u5UOCuxPTC3uV
k95OWTRJ05dtfKGtS+6NGzxXtO+rPUumI1FmOYlxSm4XL6et2cU8V2mX43pLB8ytz/s70ppR8tVk
bTVhh05ZOeW8FKbPTn0e5U3Qyj8LSyMv94k2Vu+45PPcTV8SitxdknUuViHvy9u+YFt7NvM+/ly6
Kf+F9bAstRXJnBxIOqaxcjakp9j7UVYtVMZNb/rl4mW+c1ys+ksWTPqt2ITlLJDuviByem9lOW5c
pHizTVbKfG20pstF0rxtety2L4Ya3bicbj3HehFPk55iqPbYp6qi8GpXm7j15PpefkFoX+7cZvKG
ZRGJapz7/iOdUX87TKafuC63/M5Pu/026BJVMbT0Zk5D8R42qG4uFSp4so/ZcYk63iWF0k3fDegw
jvN0ZBl2X0luE54urLiQfYiXVUhxbaeCrHwUuwhcdeV2se2aXstx1F/kloeEkyTis0x3+rnNAzlG
qHM4Cmobn6iNo0Dyd+LQ/LQWIRg+GOQPixjcu2SZ+7aFfLjDbiyfEouTKjd6bxLRT47HYdDfpWDs
ZveE3eQ+2B+laDv4X6TpKWdDPvIpS/ubiaDtOuf7/FKuWV731AwVtR5VLu1ipTEq37S0+S1NI74Z
kPANWQd56JFlFSWZOmq9fWxZj+73MUnrqPKWbwAUd1DP020v6PRohdtOsx/W752dswtOdXshawIH
tQt13fcp1GLOaG2WjDaTt/1xpfn602zEHVSawFJlnh6iMJ8mJ+ql7dHYdEtY7mXqxLEoW3rwWJhG
hO7bivZLtvZXsQ3rYXE0rTYvu5/LEPuTHxdzSJ1UnCmG6rGd26tv5coF6ejFj5lseSJ2KI5tKcjM
5ynoz3JW8T6sOpG880u8qmIhDZ4Uurpu3b5M7bqdl21CHSd5khxpmP0pkZ072EwMzyZFeXfUdAyU
+zYtbzLiuomPybpTvntdqCqky35O5LbemdDmv1BIw+OwCH8ZEjl9kXTdKtNv7n4n43SQ7a55F0V6
hxOqzmhARRP6DN/PxvXvavEAQKtdSq5NbyV3uM1q4gVURLoYdx+ylbVVcKY8CDOMI+8sSc+5Xo3h
a7mippNFO/IkH2BXcDKYczvH/c7PUj5ONC6Yh5WYw+pMViEj/VYXBjHdMEvoQ27zFkBoSSUfmLFN
MY/j5zyXLPIhIxodh7Yb+GJ68jCZsvec0S3DDUJbeSVq2gO07No286znt4C77JKhuD9rMuyVC8je
+0gy8XsHsr1mLZq/7mrvjh3W8hawY37d9t7XovDxa9KRve5c21+GRcXrPMayRpYOjs/J3F5Sl+sm
dWy6n3OBai2VOW4U3mAstT6WI56vrk3Sgxosu9LOpW8LsBk3o9vrdnP9Aa+0rLOWJgfNluWeZkI2
ZAotLwxZzqPZ9TGNZf5j0dLUhdrjAdEWH3Y1to8ZYu44QFtwmfn9nmhvX7op81dbjOimA1jiYtbF
IfzGTk6jlOdF++RWpkae2DThKs65e8wSlyromDLehhEvt8MQWF0UujuwpFt/IBZznmeSPdKhbxXP
pc2eoBTpqxdxrstpNZcoN3orF5Tm1QjsKKqECtrXGMv2xtrI7sO2589A4elVLPnu4Z2W5WknMTkt
OuBmaLfskssiHOY5dCPfSJrUU5j29w2Ng+Gq1MmhX5IyPZK8z4sqQgNecYL9j4GtrMkXLb6OSnvV
tB3qHlWQocZIjdclOneOeIhNZjs1c2aNuhk16p9SLYZGrV2P+FREI7h0bJ+bzBcoVgitg65gp5cn
lqNVcdL6vq+XNBHnbSzF98mWveXDbvqRy8D2b6hI/b0rGTkuCyqOeUqhT1MyYMZdgbeb3mt0Ubgw
F1n6rOUGx/XWpzgITiXTrilzS38lY4SeHkS3/NDrFJuiJ+M7zgr5PW21+1hW6r8nFuAzU91KOBlS
fBNBqJ2nri2upk+Xe8EKf6WBFYgn2A3vsSPEc2mpJ9xqsd/0cip/pG6Kii9iSda6Je3+CvJpPLU4
DM+IiKFmrEwv8zKRhzmINKuKdifPHsXkbIKbb7yV+pp1WztXa0fMTbIUvan6bCGV3EULwC7He7Uy
97SbsrsFsN9ehS42w2W5zhdh5zGvd0bNhzZpfs6FWU29j9Y/tWWp/b0YxfDopsw+6KVsX0emmeFu
GtxLm3ZorgBG4omxSA5o2feTx7mSXGe4OxYZHFzSy1XwRQ7FcZlWfJMk2nLFoqtX0D2fW7/tzwSZ
4s6anqU8xLW9RhHCD410d1PS0t6ThGW1by05YeD02uvg6pmusEwMGR97Sg9oLcwJlXa5K2Wy1MWk
Qg0g6+tsKxee+M5X81wsx9UTOBvdkeLGGTymfJlpYRqUzo53iqZP0w7Kvol7YO15QdsO1ApQ1VVJ
l8XrvpHwuNtx3bnuyXCnrU7P+1bOxykvyluJduCsMC9NZ8ti4ra32RWgFj7jOnyL94Qd5j7ZG8to
Xg0SiEoOdD23sUN91blCXOyiMPdbn3ODenrXjiWu0km5b4lQez0u83DP/FDU6Y7HC5mROBhhzbfF
CPrYA5cfzSo6LlqTHgdj5bXc2SQ4XIGbA+kve+6XGvVjn3GNh/xoBR6/9JlPL3EifjkmQ45k09sw
AM34OENfrWv2pSTwm2WtxzxuMjreZhO7lPlg3ou5LM/pvCVHv5jyWWtbXDzLU81RsRY8Y2txGmZi
Hz0q0V3fz/1FUGzHWvWOHlWO9McgFtkUQ4ZOXWAStkN0x3QJthKz3yud27lmJvpzCo1UayzYJS0B
T7ReyNc+y5PKRQEYHnO2V0ikUH4+TNsdSMF4y6gUt0NbJBVNLDtg1SV1tyJ1WTFI75Wy7k2SpW9y
s+KqL8d4n4QI0BkIvk8ZVTXNFvu4st1Wi0XDpTBZeV0Tsbym1iaHGZu0Fm2Bn3G5Z7f9ZJevC2od
q+xI4h3aZNJsS6KPrsxDtWCWfMVrlLfZLvxYpcyiH8zIpM5bEJu8iKDfeWSzaDpXhhtXpvkxYUEf
qSnLoTJo303DYlgPkeziLfHtAubAlUU9xrSPHGRffEnRYOsuJxHzJRf0O/QqbblCWq18l3P5mWgx
Vus8DAcqXFfng0PfWlApB4cCetmQXJ7isErD02lGR9uJsvZoXB5wHAfQ3uV+k7nZVhldUc2KMb8p
5jB2vChS2nHXFeUjjkl/ATUab2U3jXcFHkWo2SrXh3S06aVVPta2l+aYMh/OnlqQdhlW7/mobD3O
eti4Liy9XZRYVC0l23/GflOq7pWfusO8ju4cgODPWyGmW7TO+7fBLaLSi0t4bxgBuGfLDWYkf1hL
pTHszOjeU7uhWvQo8h7t8yMTJqv7dpTHOKEdWhzntfbSg20opr5atcF86MPchNmaJg96PlGH1GeY
UjjamYbDQhfreeqC+LDY6qkuZ5nJahStrRzetmYuYpnypNDLmawhuZfJ9sh6rfvayVkdaDKaC6Im
5VNPYmUW+4HBWewrus/zzNWlofQos7ltZCn9a8dmfIkY219QvTic9lS4wH3MXFq7OR1JlVojnn0B
WqcNumzI4mZweXjSO9AOA01rk7xp2YQXsJ0yfiN7qdbDxEJ/zUOuQoM7UbwOiVp/DjrTmg9kXL5i
NaCMY5Ck97QslxlslfeHnklyKPVeZNzu5fCzCHPHTnKZpedlN/tX2rb4plTb9hKAnx4mKuMB1Dh9
Q1JAsYIjzY57a1QT07Y4pMSlfSXQSq5GRvHUzpS9uyJmJ0doerTFVnwwVCZTVRTDb+oX02MhkL4b
wArcGtO1ptJlEDeOLmudIbrc9SKnVVBsrkUZ7CdjtL+LfQnmdup+md3uFRPJ1tA42Xpfl+EJDUoe
u4G1NcV+OKJ98D3vdptWaPf+zc09OecsbtVMctlxFt8Nm2yVB9HVWafwt0klriko3WuPs7tNpd/S
adWgMAqVAgk7tX7mdAknQqcQ+IDxEC6E6LYqptY4DiQPUhDvS3qX9iT/apOgPR9cDB8eDOJj0hfp
FS/OnGeFdwFsMtK6BaD+uvatuzHZMn4sLqjbjpLkMGbTesP2BT/ZNB2Gqpt6+iVZMbvtwFaDpMTT
lQ2luZ1+w0vl+zw3HDSXuZ9tq89JwTzlerAFbE6iceVc2J5nhsakng3eP1aLVF0sGXswBiCc93uu
UZV1IztlhVvm2zh3qwMr0EIG4Nt45+2MwIDtmp1TpDH0Y8meRotRrdgwVSty7WXu0AhHatUHGtP8
i9tUe0zWZdS8X2GJzbjkmOR+auCAYpOQHVXzoEwtR5OdF2Ytn+WafyuSMb8DTTjO3Llp7XkIy7hV
oQ/LWmFLoUJkUZwccO0PMaQ28jBP+49B/MbhLIJy4tPqs4RDwfVPm40lujCQqP7NjPnWHXErWTi3
6zRYrre4iHrNJlKeNqQmV2knB/LQm1F9DgMYZhd7Wb4XNp+5KLNfou/B5G3iFi1ZfwiplpxQ5iGD
yfTF9cXH0El9bAsoRpILXedWva8Uf13z4XNfslNE8fs2JtBRaeO9vRdx/YVw+82BcUe5P1oy3IA2
edHFeOsD4q7cwJfubc+zRDytLTm6gOuUZcd8AHkVcvPmVjBkvYnraTfJxEmB67FrQRsrQBi0xJ8Z
XWIlyyjrMPfg4kjxnm/S1QVdbukWLlNLX3oj9G0b3MSdLhhYzW1qdvA6NwqXDLwqPsZ9JjxbV/AR
7b7zFHzndcjZBBWGP/tUq+M89W8kiIlnvZRNt0t36Hpa8hjpxkEzfB8QvHUMiapYGX+pDCxOtgy1
67bI0xjPLUsA3NqtliI/TB2+L+T4WmxpvQpWJVl7WMhwCZs9Gbkc82k796k7FN42MgAgU/YkQIG2
HYQ6YUkrFTZ5kNl2F/x2MxWsq33S+xtEN3a3TfjSBg/BBnicFx+oOpjVfl+yfPuxTHKtxmkSNd7G
O8B+YOB5cc9+BzEZAi3fd5TJc1FupIIeHG5n1BqeQEjId5eD3iR2gIQpZtzLbYD8pEgrsfdd1S3l
K9kKsNW2T66FWOmRQaJWkbYHlrPa1gslmtNi6HjSadTkuM/qkeb2qsDQHOzKUEPL4rlbgDC9mkAK
+I2ekkHFly2Xt7tZlsbvegbpvs0QK0Z50WoXVVe68cLwGO/gdH8lfecuoKbWg1d4OIY2ZdXCyuwA
oYGpPJteMlr8CODKjwNQapXuTvChcM9zQD9GaZczzmyoFzsDPHZGcWPMC0RZGx9SkCvB2pHjMvlJ
NH4jIN24EllytqzYuS1x/F1c5gyomtaYBFrRrKfVhvWHL7zkM06/pmr+Vhr2fdzNFbkihdjEltzs
1DVeKQdSSE+VbfHXkqRg35ycuE/2Z5D89sBszGuIDPLbXZdDHWWJTmDQaQU5Gzuk0t6xXn0FJYEr
n9i8WZXqmoLR7lh249B0w8YgqQjhNLFxquZ+I+Dv0kfiJnAuUnwj1j6kxKf1OKyYd4Y5MGyoO1KE
+oPLl/LY0919SQgOV1BNppKmoNdNjPqkN/QAtq6vlmB8o0r6vaMZlFpGwy2S0p/71YxVFNtY7zZ+
6xLfLLa4JeNYKdCbB2mT13awK0dDj6vRTM+rHR6KuYU4hz3teTpwaOnHNhYnlLWvMviTHMBrDak6
9MYLnvr9dfHJ02Lk10y7s2Lbzy1MbVWa8W3HGYTe+9ZxpfWvdQTiDOr0+964Lu/lmk48pdn9NurL
4sNHOozN0qHjnJxAVta47AwvvAMwCTdm8ceIxxc6+lvXbssR9eJp8ADtAh/TYuFuJqdcd196jQ6D
1IcdTd0JvPTBKcbHCQKrDLTYpMyT29UpIdut9jBDae/MtFVF5nQDmvC+17ES3XTameZLlvWQmEFF
Yi0KXhbD276DDlbjciNLVvfTj0JikNVEHIPMrs76ExDBcUp2CDcL/9ZOEdVtXhyJUR2kCZMhTzT4
y9bm57TfwUAa2SCqVKPb9epVuESbnzMwpkuhN+7G5UuWz6AGDVuObU7ByVAP3KaHR9Xiep/IaSh/
RllcSUQjD+CgKxzQd9CRt3nJ+ibqAgMc+S8iMgFREYxHYuvFsXX7l3YQb22LXoQG6SLAHfI1hq5G
CYBtcORXNwOb7PndGKYD6hik8jg2NlE/up01JcCcRSlqhnL6SUpXk7R8xV34JDZ+n6aFQf+iu7KL
sMnhefOMJ6O/iUp+G/Nu55lNDyhVx40FwmeHIYYoe+g3XY/ZWvfgoKPRM8/RiOqQLG9sFSUfx/aW
saUJaIOgn9RJ2r/3kGnOxVyVqAMlEez9b9/iu/JdanYoVNFxurQcsoL33U5NWfqvc5ocCUWvxMPh
LmIkEGGBxiZj0cMC/hVqa+ajnjAft91UxLCKTCDnHET2i1+rYZt/EE+/tMhOnLbZw5zBDUWe0cOY
pne5Hx5CBlyPm3lJv2VJUqW0f07m37MgydNS1D4jvEOkSiTgydKsoriEDtLni0uSOmnFfTZ2vwFA
fy5bm11IkA/5uN+3SZtA4+v5mBUKdoTeeYeu+ZqeVpcdJWEX/3uugadmY/YuT4Zr3NRlygQnevnN
Is/DmtdJsdVlsTwaCBakwmDQZn1DYvGyJfJ2jepRgZVeFT7TKfmWOwljLFOhadJNLPr9IJXiJQgH
16rrmLLXDkO6UZh6E6ouF3UyduMJ5EPhJ413q3hU/a9snau9nY5GFxDOgIWAjzvXVWla4NdpXYsK
9UXJu1XWBdJV2/WQNZBlgpgGH3C3VcKM950vbwKhVQFjDQ2m/jqZh5n2J7a39V6ch400hMBUKXu2
bTyM5mVrN5BwX9WeNAQfi8LdlhPMVsCTAg507o7Q7bxmqvaqrN0UDnsMJ1/cDev4Mo7rAVCGZw5V
ZIOMOXndclOvZf8CmRH4s/mYAmG2fuYdcBuI+UqnySOl2cfetxzD7Mvtx11vVYY89yR50sn2ZWPs
FIisIIuHqYu/8wOtUjw3Aqgl2uS6QXwBULnzFi1VQOpjTlQNIUjjuhJU4lW3oRoBL0VmG4cTPoat
3sbAo3xQtq+yomhYB+Vd7veoyI9AxY/4d2GW5KsV7DzO7moH/CWQ7GC0rvAMNVFuJxNAoYGn3Jt0
fUpT90w72UjZVxAuP5Y650yPlbb4BnV7C9Yxa0qSB94RcYVhUbV182UWAZaZDzuIcw5+6mzwMkKm
N9TF+qwQCJcCUj0+KHhqnGA40Lm3aFg9sxZ8in3r9v77JvI3L9Y677orSpb7AjJOabK0morpuhVw
GBuuyo5ypZ7lfnTm5DdVYQEyRD7g5ITX96Bb2JxvYQbF9dZDEEJC5Ft40uJWGFKDkG+sGOFUARSm
8b2DPRQenRNv74JwD2t72Ig628JBVsNekMp/5JK9eTDW3LbjMddyhonb/CpW8hzS8m7f5OuewIAD
zAexQVVLh68tyupk7G5aT15GUO4pMzcgsJtp028FUIyBl+WKzA0MxB4TsVZAu7VP6aOIABT5Vidb
f7J7e+sTdO/iryWsV+nsoxb2uEXBYYICYEevbbpDzlWam74VCqh2eFzy/mEaYoU1gUAFENqQu1iy
82+lYHeYJXSLAoQHKZmrL8tO4G1h8ufJT2zB3LDBNbMlhwGic3hJmIL25UmQsjJwwHuxtrxX9py5
9Tf5gJgJw7Vw4NT37rCnyWHFxRue5x8rsbfTbCgvnHuOGKB42kKVl0E2275ABggDknmTTSZnGGGl
hxEEtDD4YOd4duP+YoivPH1j8RwHiK+c591Eqo7+zIepTstQk2IEGhVVhL+3HNydgdhOhbcEwd50
ulqmuwXDBHz+uQ6hiZ14s7K7kwV7aOGDpYMfPYyqdvUK33OoQ/vdD/Kl89thK4eTSPVDt9AqGfsf
yLfg19uDsC0Md6CS9ApTg9LvjUHtNzXJm8j2axbHOxg5H8OGa7XqAwWfNmP2BSehjul2IPMDNN2p
yxAY9hYmvfTJlrAXUd8MQjWBYvqANwLRXyofeqrux+hGrv38ka4z5fkMQ2o1IwjQ0VzWINpfwME0
WKoHjbEFqBl/7GKCJFGAxIIxxQA/0L307U9fkJcVhdoAvIP37bgp6RedQ9y5wuOk0o/EkGs+J+dY
QNBgMiDJhAfcfzEy/UiXvgqJ5dkEuR3KL6MZbklYn8WcNJguH+1oHwUuIFgHWbFu+Uvp5E+YMBY1
/NuKI6so5IH6MFP6HvZt4FSXdwwy5WOGJsb3HsYDeiOvqDPoALaYfqMJgS830Nyc9aBVAwelzmmb
g1/3aGEf1jpT64TelSXMzzOled5H+tyCHAe5loFpjT/mtkubDsI0vk2kiZtjvAeXPP0eDq6oPy6z
eobvL/xUAg4Sywtb118kWgXUw0qerLHOp4+RzPf5RK562L9k5fglxh52bKhI6p7Koq1Vub324IFL
AJh/5+Q7duNWum6fiEBFFmvK0LmVrGRNCMuBxVTM8envag/ub8uChPMBxhnYB02ywg4r7JxW/tig
Yi+dLpR69ue5f3bEq5eDP1qyK6du9vnIT3FaoLUYx6eZPGoX4YY7hzldf3UeYk687uTQHIdYHMds
3CyUol9JUP2ha0BB3tcWUNLAA0CLEQjRPaoNtNJ6zZ5Ko8NsBNOrXhiCdsFk4zOA6HnXhm5mAqKG
sJ0m5o+Z3LXZfEDsOVMUpOJq8ZxQInbxaQ5TBurH2QBrRXfrBJJ/0V2Nzqb2p6zf/Ub6Zw2MZPYB
Su8IMjeRha+r5NCXKuh4uW0pAWAujgxnVMXOOVlWVGvjtXStr7vuKvXysK3msHSySLqlPyxFaNqD
9QxwToH+vwZcc2/7ym8T90Tm12oe/LnAbWZ5kPaZH6Messv3cn7OAdprvgUeAsLi+wiGiNV9OLhy
b6GzaOldtbRByVHRAgALZ/Wzi/vvRfZgxanOEH6VjHonBxV5o9wfE/nG6hsmHN/iUI7lQ9OHmiZh
N9TB3Bzq5FgqgIjTErhaBv246QE7NQSniQDyNIFJxke3Sfx4BPI8z1soYICMvxbmqcIqCXLqp3RH
BNtqr/KLukSR+SrGOUThPUICQ1BoTzP0QPxLXUROFfuZptfjDJJsqbGQm7Y+jVW/neTsV/lDWQFH
6TZrkYSVRDUYVT149baLnHKNqFn2ncd81bBw7ECpjVPvA10JKlWHciDQKX1dJRQV4kHUzc5FuGhT
FWgcsRVqH0tKv9ZlEMt2d0GeDIpvBZEK2Hgs94ub3Bl6LuVJmsVfvSXIQdAuLQuKwrkVfEVTcdcn
RZAN26HOIC1oGZJGF9n+dkINjRogKGt1TZCqyFgGyuV+1o5+AW2CG7s74qGjrfcLkb7hSAjuxrLM
7+3Lhe+dGlQZ9r6P0xDY/4RKsYxPJNl52UGt913xQFac6LMqu50iV6x4TGuUJzpacAPsMCKGRkog
lR1tex71pnKuquJYtovvLCUO1nXf3PQeIP1QiGuWRghRBD2F9jxIlLD55ffWuZL5QdfpVepWwbxW
Pid1SAcvzGYb2vYhXh8kf/LWE4lfTWdOUDxAxyJ8h1WhJU1Is0sr+6zNN5SQYV/Fx9Z9WGMT1s3Z
NCYsOoP6RR5r5+zMHFXAT6X6oE1IUIKT6dW6MfV5jH9JAZ3BlEeIc4GyqU+k8ZvmHAPBmGUdjOnt
oNcQjYzviey8JOLQecgsl1Cy3rgpA8dz3YgfQPWgpqqDMr7Wwyuvhg3nZRRPOhxy4jtddtBYYcXt
LnUTv1xjX9BvSNS7aqSbxht8MYxRlUBf0CxXjK1lkLPmMPfz3vUgAkk54O17DYBtFvzQgxw0zgst
B98U+Y1M2sCL75chCaQxAeM/UkMit3vuuvM4fV1Yi7Kg2Nv4AKWWQYzvnhIhN3ZFY6jTqEHz25s0
rEeCS5pHKV8PkOUENHUuNY8PSRPIAxKtab7J034Xl8xvXO9WttheqSLgCkB1b6EFCToQsqL91azd
acIF6Md5B3YgXO18XJ3BhxAu4E7tF2MaGSXQ/pmjWPhdS6DlgQrQtTYcHGc3zQ1w6tgfh+oK/Uzo
OWbfT93eVfXLJO5yD4mq/K6TGrx8sVUFTk0bt7fDol8rZ77OebHvGFLQSDzAUOUmU+NjMSnQxu5j
YWLig00G4E+vrMXBqxPH+qm0O9d0oNLKAChk0EBouelSUARguAEc5OEi5B1FHWNle8rbNgtyCblM
JrYExRgHsGsZ+0ZciWaRoOVAiw0qq2wQa9c1gmCu9uo4rOPiuqf99SLwS63sFl+2BMoPcVC9Pjce
ut/Gjt9VVt9zoPO1SvYAqSBIJPVuRfmAMOOvpciBnq+BW2Qnxeh5Ium5T5JbXRdQxWVijtKufIb6
62FcShrM8nXOWGBHuWNrFSzjtHPQeQ5xGXWZ2IhL00ABxzHUM9amQaxAMzjS/tJ5dUKm2ieDc1cA
XBmpKW9cWs++segQVYvU6CT6mSBTBEvR9jfD2CBHDOaXdWx1rmcQljSJ99NaPjpoKoPJ866yqUUJ
tMSL304rDZxZpH7bJPeqbLZ1YXpEB8AjjKoobtNqmxXtYzmkV20JUKHT6JvHkh4Wx0NtxaErARKq
Aigab7O4/ALouonmtHwuSw4UaUDC9EA/roLeTlSAnoMU0s+SImILYkLWgRKXrmg2rbDFoUO35y9D
c4B0c4i4rm5IAtWfI5atVvEPh5S4iHRgAavjeSeJSjaZi/Nj9Mj3CUBLEB+luqc6K/b51L3KYY0D
ocWvtF0q4KljFohJPs05vcuW+KpozY1Zhq8Z6S4glg69VjVh3DXjJmb9Xa1xJRvILl7L2hnvbHnU
SXNAe/CDLkiYJSiaXSZGgsC5FDRQSfUo1rY5pK7sobhomUXQqmgEMvWrO2Y7CXiud6HsyaFvtNsO
iPPXTNTpQ8PiHNAsG/SJWw6aiXj1uWx61KAuov6dhrblaoyRo1wvN/uGQx4ggN7V3bgB6Pk6LFm1
5Xn7NWucITCTvSkZ9BTTxJFj5ctsujsQO0eeyTaK42HfUQAaHdR2c7XWvudOG9Cl90U1AztFfxcP
6bbw6vuhlGPYy3wzWnZ08mYni+Rg62SKxlEcK4Z1z0rk9OKcyOnES7bR8bCRBQn7Arh9lwOfrS5s
Ow2Ganrpkw7Bchp2RLshHU0d2NJ7RZt3kwzjK+fuTQ+qaSwdUJn1gUK9NlQdFD5D2fmpmnd04NFk
5nslwBlJDpEt384yDYd22K+FBvHS2kNd9qd6BAAIVaRP8kX6pCtDuwBNzIoXyXjUCRp0ZZ7jODjg
vtVF9PUCivxQoHFSi42DgiVR39nQw6Y2ovml6uEKooIbV8VXAKvAoHBn74z82iwiAnH5vRFkZ0X8
2nnmi23co8r5zkp7lyx6Tzm5HixkiRZNDF0zgMT8MHtu0HsZR1dcRdXgXQkzbAGMbTIgWWT+OgHh
dSFeWDxzRdIL/ce+dVWDq7EeTVf6nkaB5uJ/Nfmt7n46+lkm4IZsV6HBYHdlFW9V60Uqb37Uvb1G
cRH1Ru3cojnzmWxw9SNus1+tma+nhL8sVh1HJq+N032lJaHbfiFhnArnhqde46uMIYOpUzOZAdzD
8FyN1Rdmm32T8G+J7kffoTWEne5UHwGEecqPizaZIZDtFg98oagESE2pSJAuBJCHtcaYsKKu3pGV
qg1El8OmXfKiOunOhZxLEfvQo/yK5hgSt21cDPoX5DjUhALMFPV7byU3wswdaoVaOdskN6jdkBBQ
NptJ2F1fTwv4/7iHKGFhboUVk1kXtUIve+g26EObJwTod5V426WasHLFWDwUMSSrxLakDDyWDWHf
DuyMStA76aJxIWUDJxyNS61TJF2bQjRHF3rlDOCAYqg0QCTVuT7F3UhLP+PJWviVpclNk2u1kbbo
IuaVGbr9rr8mYB9ZBOWF+Ym2Or9aM2Z/NayZRx86KnqN0kkhgfY8yImGDGvqE2ef1JUKhK1ZuPRC
bEsOukHxDqyZHbKjZ3L+unrlctC9UM8X4TBF45bOV70rncKvM288Jz32E8K8AUjnBAregt36Aqh7
2ROCYscdOEqCoSzDMUf92omyc3wlhLi1RU+edGrbkwP9Uyh6yw9JuoLm9trRDXPoCQ9yBve7NBqR
FtzYFz6KeTtNCUEnxHg1+kkDnhTywSbMrDe/uhB436hVpYelyes6IFACfqsa1LJpleQo5QzEWXMe
F4AOxy4GGdIy4PLKNPxcDLy7sxObAQi68Y+SzOuNJZkLQU1ZWbH1JkljX1bOyPguG0vUXI4cq7t6
bcf7NGP82Fa2bXeJXiAF1VO9o2ocTznkSFHeseKO8L1d0J7EYNCkybIHmq8ghsS6HIp5AIzvdHYz
tSMg0koK46dCJ7ekZe3R9nbZlkSTDWitqQknd9Q/FIeOzW2g1nOsTKIV7/FExxkgU0kmXGPETSgP
FuixbPNTxGw51rAQ7OKlboHjq8K74RyFQ1v0IkMK7eazmyoJeVxCA+qt3V3MK3tfYA/DqTTOdQ5J
/7EHsHaq7EXjolSyK70+3bo0Hvw4geDLjHT9YmgmQwHl3aGq+2VDmo7HPqpQZ7tMfEDVN4nv3jRA
Gbbq8bqauvJJ4CoIyMXT9dB0U9gOFbvtm8ZDZVGqY2vpuMmnpEujhE9GBLJQUxrMdSYhd/WE2cgS
hfzCUz4HebWqX5IJiN8KMv4s04m/Lh5Jx6ByyxJlsrBL1NAxdB1CwjKl0CPGMXvpxSInIGgSyqTi
QsU23nQYpnndek4/P5Jq8aLamRl67ak6NFAH39UQ8EA/hwPtGyia7nvrmDDjjnvUXa4eQYSe43gp
gGAL4RtDltPUSHfTKpeeBSjYOyyrADLiAMgRlduFWZF6Qa5JH9UDc39C4FfvxQAyd7Wxe+zMmAde
1Ta7Me7lo5Om9K5GG838UhLxVfAO0pAhF1/qkj31DJJh37Wyv+F6bqM668t9QUe2l3yJM8glkuIO
7A0IEDslALAVqNu0Q3BHHpsiVcM/BAA1B2oBwV4MRUfaoT4niaO3oqcUGuIlj4ZhXhW07fUISb4m
+QaaqvVXhRAb2YECLoGw55QNVlG/zCp1y0sofmbZja+mHdkOHgnyc2hsfz8YQLoeb7Igy4bmzhCw
W+M06ZdpIfquJxUNY1B+QPBdkn5N6DKyaF3j9hKEbXeHkjD9wfS6Hmq0ZMnYhaTcrjpf78AEIMdV
sbv4STvxfQqcLAXhP5o4qAiD+A8EwI461de0WMGyw20inyamzK6PE/0Ci5dEZc/jFVWTl10vk+lP
0nHt2eGgVVNQX9Do98MV7SlIQQ+6mk01gww0gHnIOA4Qo1pXnbIqwY8PcwnACrgtUNdxrsoCqyLX
QLY9akgKi0AAsVz+dZ7i+i7tZ+eamgQtzQIccDMlIAexRGQ42LSDSHHw5vsk8eSvrq2rXZOz6maM
vaSAOE1AJ+Es1MA01VkWsdg1Fug+fGphm6X5Y91WzQHMjbrVaTs/VrSP6xCtVbP32OJ8oUOx7KeR
t5GrGw8Y/bhAbdCVK0iO3ENP7aXNSwXjynbGnXoGJpqjnivnsQAVpNYMSFm94lCq4SFpiHqMC5s+
9ZD1Ilk2aEJEUqiIzm6UsMKP5QiJ2JKR+Acy1xByiLXuc64ExFDtcmCG1TtsaALq12F3ollU5OBg
BGoCnD7bPI84yu67qk76TdxVy8mm2kBVx6CB9m01phzYnme7TYbG7ak1LNsrKIVRa5kpQigHSiEB
qLuwnlwbaprwYzPcW7+dpnDbSc8VcOQIIekbJxztpUdd0h7mYeUHmXRyA/tBG6i8av2Pn8Tfmu7w
KMgtcCI91LWecC+v8oe1L+1h8vAy9zAF6ybZ5TBjBchD4RiuoYiy0IQ9WOGgfRXhGCA/hCcnmjby
kARQuySbIdDVqdktT+qTFaDvvpfgCHKcEtdzYW38873GyuhcpZf3woL7JsjC+QiT0pZHztfPHua6
+LE//Y2XReCKQ+EppVJCvVnvGO6WQikHeXGKvzSCt99zjhsbi0dTpuU1qpJLu+J2QQ7B325cxmUL
WOlQpA6QMeW5Ud6jveSFAL6nW/h2ujGBAYEB7IynBagtNGttliNupOCP5l78cCU/sHWGAqLun5ax
3Qx23mUO6oyhI9dIce6W8/i5EeO+G1pIUvhjn0DZMzvirhKyiaD1Jgh2xc9ynb+jeWZPuduLfVGA
cM4IrGTrADIosa9tA/zUm50D74rt0NpITrBJOs4KO1j35LqTCQoanyHsT18YEfu5K63fgYbx9YJb
6ZmmvzGwSUad7H/X0y8EvNfHp/C99ReEAqjlwhNQsv292SVpy8TMEM8zb9g1Y1Pf4h1FOIyteK4h
gPrk0LP3Dpdg1MU10lS47M2hj1vKkebNMYUG5gjHlIObL802dkdIz1bhgQwqob0bxv6kB97fk87Y
cGncFPiOHUKEFwgy24beJlaW90mbNtdzi+RTtpn4oYi0WwKbGSgCkW+E5fP+4+X6ff/fnlfBJNEC
38C0fnNeAfxAzEzw/lDVRdXqgBwAmgBjRCuikaJhNEmab6fMginq1rhSYadgBIP9D8XQ0JNfTl7Y
6OOXem8PFVVUUryVYG/vkMsWT/NcHqAjyx5cSZY5yObG2aQQu6G1r0X1+PEDxTuXVnGlXAV7shDe
G1NyvM617Bp5mHl628XVq6SGBh8/4p047P35iMs5+iM4SjmBOK7kAbarvRjPqDL91opPHkLfXTkJ
8Efh1rucvdlNydwc+mv3UP4CYnCTH6eHctv7Qyg29iq5b/aQIx2ap4+/jMKY/k/Ig2Tm/z/0srp/
fNoiZTy23D20PRysdMhfQFC+lE21t202BiJJv3hTtgMH18CzkTx8/PR31/WPh1/+/Y+Ho6ynaea4
B0el/mDvluKBtZ984CVkvL0iHkIsp1RiWd+mUMGIM4P7PUj6mDd3eTeAvbvtKfEpWMT//jUeU5Qg
U+F3hf77a1gTjygV1GFJ7r34h6y2JXi/jx/x7o1HioIDnzCJS/bmjCwDzWZRqwO7NTfisUE61AHf
agh6gzxMw+x/OJNaas4ZTp/26NvlsxNP6BCbI/3ivnjbSyXgBPZosgBZpQun0EZ2C3YHzOEnH+r9
u29/PfjNuYRFiXaxNrBS+7kXxLfxVgRFWG3Trd0VjzkorcL3fBK2AaDHT776nTOjXaZQdBHiURgy
/95IgW7GoTw7AiKwJKjL3DnNMllP8KYJuG/ahb+SsYhvPv7kf+MYAhiTmnoSp8gTb+JYAZdTgqbw
KHU13Tgapqxk9sjrxw/5d1mVRmRGhEeRx9nbMo+brqVOrw5ITuPG7eAyHKp5LoK+cvJd4XZdBVE/
hbBomfLbjx/9bynHpID3kyuJpeUAQ/9e1mnue7pwemSgyiPZuet+GJo1XOD0fGK2Z19hYxhqNFEa
SrrWbWQwdLbe1BOK38la/eWT9/kn+vx+H48BwkcVLd7eV0OVQlnWH6EMQzMLGAxG7TCNdNCFNJjK
DVjgbAyH1/WTjf5nD/BcdH6UaheTPrDdf6+Dh5Zfxxk/jnMfA5AjWTANZXKWJCG71lvcOmzasdxN
4D0+24LLGforGjKXQObrISJqwvVltMifAbdstUOnmp0KUSQ9VOpS3U4wnxwakApHR/XTDYHAb4Pi
lfisASyi0w4yeWh+dh8vPvsn71wWQWiFvMq41O6bYFnBzfQ7WPYhhWw43MRr0CGaxSDqnxNwqD5G
ZpzzTX1YfwJTDD9++ns7ryXwaI1wzXDW/16GTJVD6eEkViWGG1SgGQs4Lx8+fgb7d63l7/gBAlth
wd8Wl0ZWvWIzOWo0XrAKzgqZxxUwVOo4AjvW74ZCNftpoGioQA743lT3EFTESTjWTr2dqrkNF5Ko
oKYdu81yOR/hzKs2jUHp2VSMP3Rmhgy5huP8s6vx7rtLlyPJUCZRXP29QLRwwS4reVzaBoZvLbPb
CgKhL7liRYTsZAO1uh1YmxJQV5+2wViADpmcbv1kEd+5KpK4nALRdQn7J/0wWi9LP/AjYEWP+IlE
M8AGRwQxyt5jnzTAHheQuTtRlu7h4/3j/5RjTCJKAhIV1ENTwt6cUKdWy8ABIEI5bXfwqz+v3dyd
dZPPvmzEldBowkG4gb/vXJAXKG5zUgPgXrxfBr5Afyo4mmkzq23tlrAn8RQ4d783cfagOYZidI6y
AR8tLJPWgG8RTzGg4AygA8Qn/CXpLzCIAEvYmQokfuyUPvojSD5WC1GUAL2rGjisAXtuPv7y323W
31Hi8uXogjF+6DLy583uX+YyOekojzAXQwPumS4yggy3WCK1MWqMt8CsStgIUrx/Wzjh2Hf1BPW4
YrulXd1ouBCc0CdDcBa36ooavu4XM/znqvz3Bv3fa14Ozx/Vo7SUpO6ojnkTn4QAte/09UOjvU+W
Q74TLf5ajjcHYSp5EQ+SH5UzQGWdXk2wem6RX2EoWNFp6/QXh3Mfvir2tBiCPa/L5xgzZZpm6P1W
2sqXMUy4M3mCluEVwOIrG+a947V3Y0rhKmbdI8rg+xSiGvA3UH1juAdEkOIhXrzxhxpTNySaf+MJ
7wI452HIZAjRXrxnFypaz+ZqLsx2YPqo8RvggJJfTo3JAnZ9codyo2FC9fvKPsMLdwNVySnVQBYA
iAUVvBDBUsNl6K0rTm8unk0FAwhG/XSfdPb/Fq7YLO0pgFgQ4qNAfhNyWWUAcgHcNtYCWskKO8J9
s0DrXSfQ0K3jqWul32svCWhllshd7Lxhaw65HilZmDp55v73JPDXG13u/x/HZ+1Mm2dcHV3Agy2c
/Xnt7F3n68d36Z2zo9CYozVHK3yJ9H8/hFXNOluqj12OCS9Q6Uhoqxf9SZTk74RrhSBJkUs1moLf
qeiPTxmAJHsaYDm/BsrLnyHvk9D4yw4oxiyieGs35baOsrmMRhdpqAmKI0RTcvQvKP8ztBaQAJzM
Jg/mYIxY2J/rrRd8vBDvRPK/XpH9vRBlPK6O4RpQhQjLaX4qCFSKLgs1WBc4JrfwhZ8+fuJ7Sw89
iwtrvyJIwm+u7dC6MdjL/KT7bstmDs2Gu+/z9LNG5Z00oTAHRGEaEaMC5e3fH2YxQsmOl9kmo9cd
oQHkYc37/tpoWW0gaYe+sdTuF9d4w6GfugqjmUjrixLEyzyNkG+LroLOThThQFYNkK/+7Or9082g
5kM/odFUAB4BjPH3C6Y9mdMkz0+UmZMpoJweyh0M4BFxnCN1yP6/rvrfT3sTlNnaNxlb6WmuBR6H
Sv9AZhM/4pI5n5yof6GLy4d5mmlyqeT+aZgasJDYGSTgruc7xZviq1Mn6QuU8hSCVHDn35zeFGcp
svlqHaf6oegydI3/w/fihDHU8ngYeXPKejsWYuL8BHjK20GYniGoL+3OstHZ/fcncRxlD02DR/85
zxb6lFSJ/AT5mO8Vx1xFE/8MwnjvrODXgYSiRVTi7dfU3pRz4mL3GHx/8G+vGFWHEU/6pMVQwILU
ebtsSNQnN/Wd5ID+C80vZgriA9Fz/31EeWcgZJjnE1y9W4oWDG6mLYaqbeerGu199clCvlPfuAQZ
3b0MNEQyensjILMX8ZQg5UTN4wumnUAf0AWXxq+NkpsgLjZic4EV4k8O7L8BCY8FPHSZ0Iiw9Bbd
TrImteAiT7BxjOAfewXZZznAQWnY9uOj8u4XKgDaSlJspvqnxcygWpEjxQWMISJzKClfOsaTswaT
36IyrZ2TKdm8nz0B6TESysl1c28Pz+l6o1qRvAI7EMFSgUyeaojAxkZ6ud93YPY/uT//oB7MBe2E
XcDuq3/7QNuYalhrc04lZl5gXOVdPSfPH6+GemfhqUArI1wK/IG8haSt6DwLbdPJS8wKUZuw0Dgy
69co4aAup5hfV7bxJk7H63Ew4VLC7DJPw01cjGeOgTbBqLsvVmBwxpzNYwB2YNowNcz+WrPXLodB
exCm2haYYhda3d/YZthyzOHynaLZFKk+2Jk/wTUJO32N8D+DDqcYh5cI/MftitdYrAdpp1djuhtI
33ZVBp8I9+g9FgxDw1ZYJk1V+IoOO2vGG9B4941xrmpbzj4maqGP1zHwMBiY/LVnPoPaL8JwlWM/
YmoQzBBqx6r5oGZ3/jmgdo0WQV/BZNXb/OLfNsnwY56nNRoULIMVnfbCFGuoGEs2cZ2cS9XeCS/D
CLByQ1oHEzhQC0fgrz4rs3HH/246oNLAqFIPfAzGSr2Fv/gqEw/87tkteqQnmMaZu08a97/fwb+e
8qYMUWMv1tpTJ4FRLI+QoGJPMa/y3sWgok+C2vuH7v++501d4Hoz63KZnDGX5js0AC0mbsZ1BOGT
/u+fhE4N+QDkJUayum+CZ5/HHLMtzRnj4fweDhMnue3T/16+u1JQhvzjXnCTt80wQoyiE0Z4eiug
u5Td9I4bZf26TUpIrTxxSLTBRLnhIWUoLCZ24yb8eljh3Pj4Kr+zqBKwhET/QDDN9m2hm0sP570y
57l1nRdOFpg7Yy+9FXMMj+H/8ChPSRcfjT9vm2AAkpWFI/M8pWuglmlXZgnUTp+VS/9Wj+izNcEk
OaYxEvEtHlun+EuM6IPpID8RVm1Bw0ZxIbcQIP4P34NcIBAIGeqVt0lvUizuOonZvfCvQ3DfR25y
0cVm3z9eNoqM/e9NBspIPIJrrHBg3pREsnBpyTpzbmKMwxthJc5jGRTQK8dJc3Lody2KwHb3evVO
E6Ax5kLgX3/v3O5qFa6/VsWXYYC1xWTul6RVIKHXWm97zPvYe5hS5RcGirBswbA48dupsBQuJhDA
IKbVz8WZYf3hY0BJfyAYWCUL02yqpt33kkZxhclEGF8yrZAUDYncZx3kT6aMVtvuTLVTNQwd+lzp
X22+S5zrFE4Ed4sxPS0GcTXNwcDeLDexk1wDqj9OzhiO67mkm8SLMCcrHiGvTJ8JTDWYDYSRN6CD
fI7BwfGNY6Cwlz6EbrAIrHEICR0m5ZAc3ksf0kwpYZT2/KI5tM1W17D5hsNP83OCHtkcjLNr3G1p
Y9+dI4waxPisen1w17BqN5jQ6itvX68Q44UkDpzL7Bd19gim+OpnriNbbQXmP0E312IcZQhHn5ft
Kieah+Z8mTSXyR/OcjVMA5rTwAUSqWIYG9OfZfWFwFLiwBzykMCELLC8fNp2j/P6uPQ/9JhvReNs
RfzYI+Mk5V2B0S9J/urM30vI2FACByr9ypy9tD868y2DvS3GSIjefUbOw6cac+fC9SKvJ+tLBVkD
LDbXzgmNqxiCcrg233qM6D1YDnAHs2e2a3/kJtIOirODfsrInSchGcPeRbyD7wSKmAshVcGDUvt6
8nxYY2BgWeqzgf1Krpj5eFPZYFYwaKU7jIULCl4CqfMxSjQlEaS6pfOMKbqLhqFVzyHlia8w39r7
alaDhj2AhSobfDLh/XTU1nCr8JPDT9VLlt/GWYL5FL2fKRWsI9wy2yT7JuHMNXRvYb7Iu9Btdwss
/juYukMxYQBj/WvtItJs4EUMp/QJbpk2J5ibuBONubHscTDX87gHOIlJB9/a7Fj3JBhsgRkJkOTw
L1Kb3cQqoG08pCUKjak9l5UTmFFsOCStzJv3XF93lwHWut/WzEZMPSOmXPH+2a5XsHfCkZ3+P87O
c7lxZu2ut+IbwGfkUOVylZkzKVH5D0qagJxDA7h6L0BzRjM643e+4z8sIpESATS6n9577bklaTNo
njMITnPVNpZKaW8x4KOevjriaKOPTpTnQt015UpH2i6w+eFDeAiHrQSTNczht0npIgDU4afVrLU8
b9ZVnNLINjYVsLemMZZyOtLQhicv6s/CdOcdnogk2ZRWjOUSo+GN4R26FGfmVii3VQ687oAKNehR
6/XSLNIvsv4QjpA4LD9w2XB9YXnLvH2IgrDzVjUTNalvbkstB1fJVRgUBbYWXDYRclR0huolSoQ6
h+c4y1WYMIHlzYukmaeQAfwGoGwaNpdGRgcb4kFpotFUhXCamw+P1CmMHzs4jp0an0QfYF44dN5W
ao5lsA5kb6e0j7F+gWC2cIr7qP9uRZDymE7Li+92/uxJRx8aq6Tiqbu2TTwPSg+x2so21kYAUTvb
+vgGyxcnP7XOoUqMue9ebaAsHXyMaCbxn2XHFEI4htL2UcIzFeGSv2QR5eDyKxAh38DEFi38bte2
z4393BbXLPwiQzP2d4L/wCxmhoy6cBvic5GVzVAeRX0L9ALl8xqS99DhPXwcyq++saChFelaGVa5
9V2zOTnBV+FfC+mb6z004k72UOYhiYY/kl77ZpvLb46+ddx9LG0MgfmvOVY4F6T75N4ul4mxMItD
zPy3IVbBwEhynSPkb+FDIlvEXWkvM/rF8VvgQQXHQT8rh8tg3Q79qnS+587RTPe4apbNcK71ellI
j535NY+NOVzWjetdo0CH9nLo8xsFdxka6Xkkdk5xRZyRWBcQMPwzhrEMoq3zmMS2B/Tc/xoGxkLC
oJMYPZcBROU6FAh+HoIaFVUGo6GeAwtbWhwYBd4642LJMawx576QnIh5l2TW1thjpWap6jzV0mQu
tHxZBeiXzW8ZhFWPi1VZ1LiCnfxSwz8d8lOprNN0046YU2kjAcYQ/AziVOQnJzyY9tX3lhqED5Rh
YFMSGz3dfTIeGb8gQluIkGJRcWoDJLL1l84KN4PhH3BrzzCeLNvBWSnFOQ+6XQXtQKvuDBqVrJFO
VmfMUDwxxfsQ+rRfrrZEmrCtfemAuaTuzqVmgBDMVg7sasOqePLAisEELDOKwBubiJWF6a7IlYXW
GKilmxm6tVnLI0i+1XOGy9gIyy9W9xIjma8uZhdsaRYc5xpF91F4C2FZ4Mx12+80JJl1bJoIOfbt
4NVzcCU4CXc8ODC+H3R76ymXwFw6GY37fWwCq1gp+IelJ9fiJN5jKgu6Q5o96+Hc0xZmfodlIUwW
yVe7XCdbSd90CTSlxYAv+QJHpEyhcawD/eK2m57ZbP8xvCbFTd+tcOzODJwt9VN9q/GAshZBdacb
hyAzAbPnM8P5HsIF+lKj7tEhg9zVVEfbWfvNbC6M4HyfQTtn/TUvH5mp69W1XUDqVLhoUJsegnYj
Fdjkgflm3Khzq2Y+/RuINx5Lu0S+CbN7szvr+ckqwcidsQYgQUGnihkB6N4skG+UftVZ1Qw1tqCN
qmClBwmGkztV4ZK/cSBbee0riKMW+r5nzWK9WMjpPnFPRnkjFxed1j42162+pv+QO6co2Bfm1bBu
o+zWjXEHJvFTm+2SbNjGcr/2/PAOYQwoJpimER0DsE1meO/X0azS5xmMDBcSAfZ/04MMWl+NYFPg
43JNc1aFr+DWZp60syF8xNGWNrgO47kmkPgyCJW+QQfkAXOnVnNPP1eo6Wl4HNBJ4GH2bnKjmUfF
ugWPHyiroLyhre+8Z2A02Du9Yk8UAqhpmLtHTGnLoa7nAzbOfeTdGVycbn6wcwIDLnl/N8S79puA
1JpepLydx3nGHNBTyaOanvocF2LQo21eevEF8wm+duNK9dkW8i5TcI132JWCdtXECL4xDbahc8O9
vRWBdunLu9bHHD2sw+Y83GuZuyx8KDM+CKCI2TflosYrD/xTfnTKfBXaT725tMEclcUKWkosXbps
n+cu8y5AgVr03xh+GU7MY/wZwWBsEmhjbsEjNJiFynbkEEbVc4dCs1XobY30+/61KpeMtlRlmUrj
lCA38KajdhHGNg07M0GXpL8V2Mdz/z4vtwpd5oEZxRDwRqTeJDnsnwYV10tR7hxg8EX8Emtn1Bkz
NzlE+Y0LW8gpv8Q6AMUCEH16kwOuTLZ2uQ/QjqbIiWRagocqf6yhzhSnulk6+TKL6ACvqRuUz9Ak
ZsK9eMApgjVGLDmmP3kwi52oNpm+TLo1LQLPZ/q9cxuuTP2tRcNbcD9cNHeZYFQubEBjS4FRXeNg
+nRud1NqF40yjTbEy6ZAZASU3AuvsXotnOe+WZlM1TvbOm9nJo5KbhMbOOHwVDqLvH+plIckWmXQ
zB21Bx6noE2aD4QlBNzG6HGV7lU3+KPNI78qAhchDnLNDd61h5yRiEVRhU48Ta4KK8C5s2IBYomC
B9TRb06576WVp2OTh0OWXq0IQoG1K8EVhA90ae1w5QC4tEjj2NG36eq1fusOi6HCaXYPITXVZ2Mp
qV+GxRLmf1ncOerSu6+TddVfo3huFQwutt1wix0S+UP/WHAzhAszO+DkljHVystwWNbchfUytOaG
csyuEXbAcQAFN4sO/7aUEdLTu8C1vRb91lXoty5qb1OjpiBdwjJmNt2KMGVSkmSCu1zaeTaYtovR
Xk1lxxABEOky/WKOTxeYgu5dLE4Er0ApD41dEF7M8GT3O3rOhWjn8Im0jVMca+XRE+eBvil3X5Ds
kPiDV6KkigwJI8UXL/xqBAoOkLsiFHe4sZh/MvZhC0SCQtmdl3Wvlo03Q68HIL/tXOXHM4y9c+vQ
X/btawGJfRZXmFzEXji7xv0+9F8qwd31PZfEQuVRLyOXGKAF9li6ZLzag33RPaaqhTVT8N2EiwKd
2PCiuI+NcgJb6lXzQdpF+bIuT5q9rLRLqd+J4TaRFw7uax8tkH8O3ZMe7+x2YTerIl2XTjXToRd0
69rmgn4r5J0JXF7svXKp+gupvo+lh6oCVMZEdFk9huBfnIuMEx3XtnfBG8tdQdCGL1ZpvRHco8pW
VLemdPECei5rsCLSAGK9iudDvPXC2zJ9gX21ZuZ4KK8Qrh1v0ZU3tr8f75TsIuxVyNC6irZZsLEr
aBe3fbRPqnNXPdElMowFgJTxb1i1zRLroN/OtbuIrlt6i3pPo2vdBfhlmdaYGbRTMHxK0Bcjf7ud
jx3yJy+YmcopxopogFODiTrsQRY9OUlrLVvY6ssEXtlOzX2wYKqaMXbL202k6gxnTWMNM/TNKp16
LkQZ76kd8Z3YwP5SDhonkz7VDBkDmRpyfQwC5ueaYZoxKzGI+Ah8L751LGpClt9R8DZjz3l2HE/c
wzhwnmwclH9T6/6hbs1Xo19SDCwT8ueZEjXVo74foiM0b7DaXhfvfdG6fwlD+oNkzjSZpGCGy7Ap
En2ud4EOz8qhtw7qDWW3lbIBHDB3r9o8Wfxd9finH5MKH9M+KuXEfxNFpbZsOsjvj43iSAy8evAs
g5D8VaYE0Q0iPKBiXWvUr00uQa3656rRH+p6TAOgwaNCP1pdPtUwExecdGwHRyWnrlg2qdjDl9S2
uqaH//n85G/f9KkAHKSWKkQcHhWzkIj0sO3mVUZ5idSPAJK/TQ5Pc8yfL1CSvFDnj0VTW/70f3mF
Z0Ui5v+C/mRYNQbucCdya97gPDKjL4I7BSz0ysEF7EjVyi0bxiwlj9F49NnTEesYVfdzQxyZdlsJ
S2w0hotUr9ROUE247R1ieGJY+TU4Dp0UAY3hTQ+8uIKxyVMUxhIsRekK/ygC1TJIa1lq6Fj7Xzzd
ZNjSG8fEzQ5ti2UsTx48v1fhv4lbKc+OWlyuhtA8xFJYoGPiwhsLodbRH7lZVTvHxnnL9NI64Anv
dPbcC29aCKzBIbHwdEN8zA5p0iysgUYgYXc6NnZPM0gElSSToyKB4rgR6as+XISur5z0m2ianQeT
Omq7mYlpphgoDBkG8yuF9k2JwrNDhUdLh4PkMaSLsCH/pT0xlfGEfD5hVDq432RFUeXPJwxedVO4
Jhw7eIFhmdCVC+SNr9ZzLzsR4YLja1FT4JGPpbTjnM8DhyE2VmFVA0EfXAXzNMht1nL0NRYX8ZA+
uQ4OuHsHjUVdHgfpvsuxrxubgpNtI/f5nhJ/g3u5ey05Q3r0WFlExoTRopEubnfvR6+OOGXmiYyV
mQTUohc99nxjHoBecHTK7SGQjXVUPUioCtxq5YVzowd+WbqXti1nViDNmrjdUsZatvSZouaLHHgz
KYfyGmVLz07vLWZEYGtJeGTrlRLddNpZ83lQLkRN/tiyWVPOYIrMFkst41l4N2TLPEAUvYjWRrko
bsxmE0ebXv/WdQuHMaXlz8lYWkYM/EZZCUPKMnoo0zf0Rr52NIuj7Mtz8cVvLqKBF7FKHapmZyOk
MnnjQos1ZtB5eLWUFUh5/oKex4qytG9cEzzL2jjq4b3a7iXpyYb9IE5+sITQnFAMNdbU7DIIweoY
RTBP5VVWaWsiDxiGU7uFProslZsMxmewteLdEMEYp79cHwr9Ig1HaqWVuTWiPcMY4d6F6S7tKT7T
+WtnXbtwwWmF8hI9XvzqUDMMvgDo7GtQX3s9IENnZdAdcA92um2gqhdnw3qsB7R7M9Pc8VAsqktl
4yhfulB/KNYCYqXWcafSK9wr3dyPrxapOdmir3ZZTRLDRsmvJZod49xjTQQ4aC4zOEgeSPI1EAzD
WhXY8UzYvAS77PQIjyAF4nCmv3gk5kTzVHyn+pPW20Y+GtXO9NGhzHESd9Ucs1rn3LnqE7iHPtra
hN8QTWaWKzhSsvXklivnkZppP5zLbBV5i7Sjd3UOCgKBIFsLbUYBOXPmuI05VKHbLK6hOU8Yg9sD
lBEiNHDCBtrK977g68NAiukS0WAuo/OF+P6shDEDvrxt4TNnl6bmkuiya1zG5Uzyh36GoNLeZoax
Ic3kqRkKqmDusYrzDfwSqvvfewvVJ5zDNoeTGbnSCpPaoVJK/MUnX9vFaX2onXlqFTNX0belIShd
jCMQc4zIoGfK5R4/yHa6cpsTXJwovk6xAZG0rAC5DP2FcIAFTWVlKUupec6yeOUQvRbTayw2eMuL
5s2lXx1xRw4U9atLy/RCeSzjgyefc/nSG/uuO+n9rZIfym7JTeFpcwc4G0i59Jx4e8dgcLwV0puW
4wlE8e5sgvQOXJnrPSbFXihbYNQI9ZLyu2hvcaDTeqQt6LFw6yUrVz7pOoMgaUYDrRZ3UskQBi2q
K4fExTFgdveRc5RSiMVlNGuYUqkH4p2Gl6R79JU73+eWW/XtgX7N0m5R/asAp3nYoO6Yu4yXzJ6s
GeOFWB8nvZj2vSAkIWuefOOuoeVvRD03AujzYCFlVETK4J6QumRMYXQHJ78v9WsSnsPiMKgtbPCz
Lj0lNDB18lpS3cdhia28XAYg45r6sYPe12ztlE75o5pcw+i+6V+sstv1NnXSflbnmyR9BO0qe2d8
ZLAh3XihM/g1h5WWoZNXl+T3OMqpwc7ogEU41vKuURcDbYpGJt48TA8gpyWc3mGyyYZDGKzgRRK0
UzDXLcQGLChAbxCZqcSY+jTwtGTMqM6htysnsBYBA2EquORhQGVrGRhW3R67FHNQDN+foYtSOPoS
RukyBifbM/Jy/ZMPDz2OnRkmEnIqogWsT1pTjZwtoHWNbK4gcUbtzgRxVnUScLByreAYFzbz7fo2
D64tZu8MpGJmYYNIr93RK9WZnC3ChjGtsmolMA+QCiRw6EiKqbkHGMwhq1XRrd8ugCGRrYfnnvu4
fh7L0uGcKeiyXxH4QTmYZzlSDs/Fpt8sLekbM1yFvDLAtPF/96Cc+yfL2loDk3EPhDUAVEDk3Tbb
xF3m8apS0JAsq7cy/1aG+OHh2r2VyTJUmNjQb3HAWukm6m/UYONHt5JHZWYR9Lui24kC3L9OQa+a
MVlRoq9R1pEJE2mNRLWXdhW4Uv1AdaD1r1K96NdyfegJdLFmTbYBpwN1mLOvzHoeYl8MsS3s28A7
ydZZNWvqCLtCAikvAXwt115GReNNV0LlL73UP01soom2IV+OplFFo/Pwi8yyED3aB5mLLNRoUwr/
DYQW7PC2xCjac92gFP/LN/5hetj89RvHUcgv36iNeE+KvsQbjah1Tw2uHmkky7A38qUH6/LlP++G
oxiy6Ppo6ugw+/3ruko2Q6jQTCACbWJIP7RvKeWKf/4S5Q8DDWv0HjFBjGzu3xSTsZOqfcGsarWj
YsA0bnTyNs4qXpB3OkefOQ7iKSZ9GUc5oK7/0sX7w7iNL3eMUa45WmE+TU5rUaq5fpMeDUIfSmcP
EPsvX/CHU/brFxij8eWXU+bhDUDZnx0ro18phCoUyp6+7qZQmnfBzP98jyy+vPdK39N5v2TocQLP
/5FZ/HPxfx//FYX8v8bDPtaPuccfS+f8W3qty2/f6uNr/nnP3w7k6358/xiZ/NsCCMnf85N/jTf+
7278EYN89yM+mY9Mv6X1r0nIjD5/uZzGv+K36OT/870Mvrz+2wHv0cmG/l+4AZBHQjFwRhc/N/CP
5GTV+C/uI4ZiGmNbTvw40v6RnqxZbJJVPAnc1uxjsanKmjE9WdL0/7IR68ECQF6KpMFw/qP45N+v
fHhSxmh3csbPGw0t9qfb2QXD1VlMAs4GqgYXRkTWoR76l7qMoDp4mKZJ1SJUxnWMax+o0gJpQwM9
ugMoP+7bB+KlHZemVeP+g+p4Y4pIfikFQTO5OlyLINTuGY3OCIT7sRQk1vuS1Ls1Ycrac69l/tXK
aL/hwGpr7B3+NZaUFOAWHQLQ+ddpj4w4u3k+7qEWYXjpM6eWrikdqLSSe0gaCmK38R02pQZmmvnr
uo+tH+9SvWzej/hY9/4u+Zs3Xh8b44+RHL81gihHG0kWiGt0zR7PxS/3oeXpUQ4a65upQbAqyopo
JV5MKdRmrgCB8LHO8NUfG2IR/9gwrfs44mNDEOvK0eoStXhrq+ZZrdp6ZTTkhGlgZ+6nRRHzrNQg
7t37wO2ZX2CR86TBg9UdJn0M+aaLUNcFrVusCi7Xe66Zbp6NpOEe6ifKmubJ4Bmz6dy6XMEU7F96
piqpcmn3v9w8P5qQ//FLoLf2b7+SoyCh5obhMaNiPf30K0V0w/UsFm+iwVTkJY6vzGTK/yvV56Fm
qgmsTUE8xcIXZrQKS+omoclYvgCtOgRVcc3z6s7Ttf4l8VLUj+P6TJLyK77hRRv79PffokH0L8Am
hlUThdkGJ4TzpEdfptU8JPpVUtrt3IFp771WcXXG32QcXTSNs6Q2K+n6l//49/aZ64IqmuVYVNXG
f5l7+vfrwiwTUiyF9Rb2ZvhoFMySW53aHYlRZSKqA3BIUkX/4sko92PojntfzsyIvyd/sUHCb30j
bBGy2M6ok2G5SazonNrGyo8qsW372tlN7+RWdXZSyLpuXCcRITQbVW2zph3dxG16iovOvwZD127U
PMnnjYbtZh7riG1/bu0saqrYV2//+TeYHnK/3RuOxlk3MAQomgY94tNvgGCPjPVQf0371j7amRiQ
BJN24cA2NmZaZlRnzcIR5PtMsWZwZ5YZTHrAtWKZZ5r51Y+r78SeSXeJLDOtimR8hzLUPEkmFL2y
c6yXn7vqbvO+q+SCfi8iQ5ulfqCYD5ZS27usElrxJnkVqTUScwzkU8rb1KyYbRjfURQ0dilIqy05
OOswo+gcNEH/FPvOJvcc6Wqh2zyRDs7Ew7i+l+t22YpUbH7uZitCunYWrMl//gmnpvrjJ4SOpoHd
QMqN8NHET61/asq9uo1UWx/msUH/Xvftu7yRM1x8EXMdalRkJyNwI6S09t20FOhudkJd/JaKzj0k
YjgSVgkX229u5T4sHsHrNfzpVnawWlIqq5Qg5U4pqqdxV69prI9d5diIl5azjspM2ZRj85GkUrww
YqFsPBpyJvkzC5GXQoxzVl3kseUpE/nY5kN1mdqhnKVpW57qIZa26jEu6upsUw7cE7M0ZuSY3Uth
cJ0HUfLFkMZ74fc9ZDf2D0iikUB4yl2EqfWtTbU7WPjO2881v73x0ijedU7erAXnCyG1+VXxuhK5
ctxcvSCp11bbkNxt2bjUOnxMlYZO+f+1r+OLpz7LNgx9HA0IUUVuxz+f4amj9usZRvKp2QCRaC04
vYr8qSPHBW1bXeAwZmGizk/cmC8jmSEf7PLsMJG2kAxwqWlpn2C8uN/CalgLtwtfLXdo5mVhuhdo
PD8OAlNWnWGoRkjw/GA6CAhtcs6TEOB7DfxVzQcSPEx1H3SgqyXOxQtR87e9DRPPImt8Q5vVzFVQ
Wlknl8ZOtrp832btous9hmmyLN+qtp1ZpwyjxVFmkk7RGhdbjHiQrTI7+b2fnfrx3bT4+8ZpfYuQ
/Z9/QuXTQ5h+MNYcExTM9IBRIHD83tgCEA1L+FntvOxSfxAzA9GlrwT8/Z7Vv3UCZWOmydzvPxcd
cK47MsjvPMWPn7IEqaccDS9uzJxpUapkZfty9KTYOOcLtX+BiPpjfTeuH/61/tP+ERWQaf9aY7ip
Ja66aVQlumJJvHpda29MrfGvjZqqxyr3Lvq4NK0qmOSef9qjToOL3DnxCJOtENH1qb0pdfOX46dD
CRT3r9MeH8f7Rqce69I9T/t/+gbiHrxjUYo7MfbOTKeH9mjxa0xdMbNIyoMu5Oewz3lO/Gnrz45d
7aPtknKZ3cZ/RK/HkX4/uirHxVYP3FvqG70yxpU1SrMUnUUW57SNBLhb4i/G976EwzWVqo5c7ZyM
ycyX70Nv6JZq0uiHViTdno3lyiw0fkQiKmeVZDpfU3mbw6D79umgUkT6QS0csS/FWJnwSunq68z7
Tge55dY0vB8HaRFqp0rj71XGtiuJHHq2WndVxx5Waf66VLOkhSXbxu7WuOe0NB037mmM24Z//xSV
mJXAdcWn47Dsp3+BPXx61mIxQms9zgDZNqQpzTI/PSh88Mmamb5M/aamh93eC4mioJ8MLyJyUSGo
+oOUx93W6eJ+OfWl+n+t/9h/Wh9TeAXcqz/0YW0iigt4thGIoR+iwavOuWShqCDFhdkfnjRohaGr
230TEBGjC4gfrTxXIhRbTRq8Wk2T3WYOJ9LLZDC4QaM8WgM1cubTLzmu9Ivs295RCMBN46pf1vfI
AOOG8jypvWQEDFbsHxHMrqddOqttZ//ciqi/99iAzjhMSDLTKvMD0kW1PjUiniT3AC8JG/GH4jT1
ybWxxz510YlHuGaRSHfTevoq9dnRym6mJSC83/RYgYJd+5gj0tI/Tu/eX/TygSxQf/NpvSdjkprW
ZUml7d4HPH2bkQH6lyqI/XvPm6EmLmjIOjxYILI4zCD/3jSGod+YrgM75/08mlb4HW5//+SFRAvA
e9S2jd31TzbR2rUo7PsETNsxhJA/82WJGp2qwZyDd7zNiV2+q1FcWjBHJQo7J6Nw/KsdIBYEst0i
wS9oq4qmf9+KMZ9GgDxuNMfI3Fz/uyRMCFMICtEMyg4hR6JGE+bCsgWp38XEIGTAF5LWXch1Ld9M
7zIi72/iHny95eo/1n1s/Xg37ZcVJlEaU2dPCfNwXnvqnQqXEzZ7JiHxLuk2xi0DYdY7RZZdu3Aw
tgY6MBteDdKxjrIAw1qjGMuwmvw9H5escWncVrmtdt9KlGFJN76vWyM5yQOFQmCr/VPnEPrnDZq/
bcdFcoPohvbW3cduU2cxkjP6PX7m/MWKN9lvProRmLFMjbIBCA28yKPP41Nf26EFj0IboXVhIt7x
iamdCc03rllmGlclRQ1cGu1lWqXKLhhXF0nQtLEUPn758QBDqo3r9GKX0Y8DdENavl/ldV4QX6Ii
GCY5iytBZRyaErGHChwpTpP4C0dXs6Uht+VNrLyEAL0ubmAhJhlf3OR9zfvCuIZ9KiaqL+9rLO/r
+zisqcvwIOGaXw8ijd7b5mlRGRenxnlaJH7wx1YvN4v1tHVqkP/5WGEB4v7nlmMax/z+24NS4meH
5mhQbpQ/tb1qEOlVAYWHnNOeE5Br21bu1f37pe07Q3XGq/K+To/z6pzVFQOgn+umPbgdq/O0dTy+
rE1tUaFdu2QD8qIqtcLH6Z1nKdGjo6GMCEk4eF/3sfXjXaZo9LRjaCHIZEhfGi97XUq2TcvDjQEA
AirO+Pt6nghMLPlc29P6UA6WUet83h/HVsBjwTv+84+HLW6sl/1SQwF9hV0IxhjiGtMZL95PLW/S
W3Jg1aaKHq5NZ34edQtTWP4b2WOa1xPYoiMVlWGRn4zWNw42T1QmOorgTfeOqe4pz1Vhr3zHLGeF
nKVfPdwQiZIZ30s/vBkMA02vRQmKh6J9sZ1GXedWne+CLG+OcYbcMDJRvyaDhhzU0d4PN0G3f5f9
+KbX0vy56gxExFLqoB1XN1DNM+x8fnecXrysJHi06wnBrOR4HwedRSID64LxZdoFGEX+r66p11WY
SH4+oH9/4Ipx/fSAjiJF28Y5QffOYHSXNCHXWKnTbO6RtnlxUQVdssQKzzrh49Me06ppYxpAsFR8
ydl8bPg43jUkPD5xLzi2j2Z9qHonRy6XjdcJxr5GzHiQ0h9ZEMTQ9uoiQqz3XggMR1Jn5/vNflpX
G7lYy4SKvB+QhhIjEQ6YDjdhBvFzwGMq55U5lExy9gvEX+gpMl1eyEbNpNP4zm6z/NGwehKpyaKE
vf41s4RCh9SsbolmDehf2tbGJjn+JpaJ5OtV4X/V+pXE2PErmQe/7hrGWbiqk4BefqPeYu5KZ9Pl
M4jsXJVB/1Bpnruy7Drb/mGPHiYKIRk8KtFW9PFrCZ8NQDk3SSNLhAdVYa6cZX/lyX56iaFeXqZ3
025dwb3xvpuVufJZblaxU+50M813XWdzaRSpLY7TC3mv7Q6P4xqbz7822JjZmJqafq5BGV1pFaz1
c9yo/Y4B30WONBqMmmjLXRx6XxL4z0xcNmLM4CNHxGmzH8tT9ySNvK8mQcvbQB6GPYFqp/e/uc/5
N4xyIFYLEPwaVAb9qrwuhn2j5qfpX3J6Nbl0fWyv8ukx2viSu8qCnMwO7Pp+GjrnPmqccyoN4Q7r
5OO06mO9NbhkS6R5t/xYN71ri+KPn5HX6mNixYo108321fKiAtStQn3g5wsFynNTKnjTjDIl1Xlw
f2zNTKJ0iDtmb3lcOW1BP3mOddtck+SSlMzEt9pq0EgWzwJ0qjyvkDLkpX+Ncj0+a023QfPDiGp8
UVQSlaY9psWqaKqjPAb3GNEh88SPl+Tnu2ld3CfRYdqFedinlttq/Wn9x6Ef+w5IMtu0CmyLIO1W
44or7NQ7EPqXnShsQWcqo21SWNkp1JJCG4tdd0UxsE7YVxye7YYCnnecXsKf7wo5CLb0b9/XR33q
v7+bdpsWu5I5aSDd2dzQcUtYmLnRjjiorarGXXoMNvfT0vuGaR8TTN4yF3gh/cCxjqptIjcppkOm
F2xX3tAm78fpEWHLtRNoy7xMtEMeqRQupe4yvXR4Py5ln9ynueLshnFpWm8U0DI9yn+Lj30LX2gH
gHy/HD5tBEz2fnhjle1G8VXk9h3aZanzCLywG+MhrNx0k4a1A22IxYhI7aWbqnD9x0XSDa2ZTFu1
nxb7ML94IAIvbp5TK0SIkg8PwVAnN55DGWM8IvGj/JePF7qKoVCQmJmGtvHA3Ea4NJPY23x8vGMZ
7r43y+Jsie5bAg2HFESPHFd1WAfokdc1LsxHIQmU/CGBdZZaEiAHxkSKcFgkGeoTJ1aGV8scEtwX
gbgB+u/uUYnDdx43jB8pUYp6SmN3WBtR+uMjKasupx0MCqqLamj8QzJE1ftH6sTVK0GfvuThcEOi
TkAqlUjWpj64m8FBF4SZDevV+Lj9fQ993MOzqWJ87AH6BPN3HDwAvEnW/397/PyWj8/IhIGHbDBQ
dAwCoI4TPFm4/fB9dPZiWizQa84HvUkOHsCqJxFuK6fKHgn9YtDSkq417YVAG85AztPD9soQTlF4
J4I+u7GY7bodP3o6uBKh/8tH106KWYNRzsEav7izNp8+ukLmIqdy9EbvfynAwuAmlQjcprlFyIIP
PbWqV5g0WJg6K31waoGmqeKXyi0ft0DiDEcjcIwNYQnRrnI4O6oZp+vG6s0zelFsQqaI77QONSD5
6uFzWlSvhp319Gd++T6mHkNEiRrIhp/fV1CiRERR/vi+LMM9YUTDcMThYW6SzkIhkxhr5uHCsxJA
irZ4CDyFYUsFlBJKpvarvujbV41QlHnS80s1MndM1dgC2TcHBRKSsZ8HkRQpfYvtYQXy5sdBaZz+
OEhTo25bjAd540Fy5GtPSVS/fxNV6/eDImtMEBy/yQrxeXz6psC9Yu20QGQ72VnrRfdcaPIiUurw
a6BRy6nTqr+V7KDbdCg0N1ZnlVfFqoglrtzgq18F64YYu+egt20kcoV6aHyjPKoS3Uazp5rnEA0x
fVo0fppXeRhclKLbyGKMIVTS6jqMn5aTpnAQlV7isXATRG+lVKpQrZJBTp5Tc9DWihQF66kLV5BV
JGrnmYjgT6ulSrL/sPpjb90jYX4q1OT1Uh8/5N8/e2B0/4fV04fk/92/xBw8dWFnfrObDvn43mz4
x++t/i9x37XkOA4s+0WIIEH/Ki+11N1S25kXxlg60IAGNF9/EyWt1DM7u2dvxIk4D8MQgAKIYdMA
VVmZCvhGA4po66pD9kvrLP/t/0RjT/rCJDpg94v17ZT4r9L/icZuYxfS1x3fmoxndQfhsgb6oqyz
NkZnyHjvIWH62YT8FmI64audu+22VMA40pW3UJ9X6mM9TRNkFUuJ4MqrCU2Os/2gwukZYguPufye
Fa2PyECLl63s+peOZznAlpl/GO022No+7gRQ1rWPXqoA8mtt870vY+TS2DYoB8+9pQ/t62iI+xdZ
9X/r7SDainRTc1qOESSjbC1u7pc1e3QEx39ROOmX0RrX9ATGyKOD+w6qaO2AhCjeIDIGol7EqEYB
9TTOHhEX+dDJUHa0BP15tlGGaE+QEZoFRuY/5t3Qnlio3G1pINCadK2BDFsvgPulrK01Gf+hBz4L
7lbEcK16lUSWIxQZ9xNSKVejZ9XbqODxS9MHD4H++Jigg5y3jIl7OMHYfeGb0ZwaCui5dV2bPGf+
GO1ixNjO37cqRvobi7/8NqA5eg/0/aMB4ZIT93Ky2H3qtRGkcd1hJ4MEwY8BeEXfDOFj6ivrpfPB
50bF5tcitfa6tc6sFHmw4C0l41YXocqEFCY4rbCTUICZpjk0gJvIfaqnLjqKaERWtuE8UZVskVku
6rC5M7zCefqnDqNnsp0sh3yWDXlz9EfT20hE3WZVCKp/JPOj7HCkWA9saI5gTKyPVh9c6mqyca99
qJkMU1yO8zi8R/JMWw/hcnSFuc+DyoCKpf45Cd/YK6wMl3aOhfOHZjHx6WLkpEkzqw3BV5699yji
SnuKHOv9e1RR+LUssLVF/BtVY3I4l6jhL6uBWcYM2pQSsgVtduJ5e0SUaHovo7zG7YR9Tm7b8B5y
9rmelIFkSVhNhTpS9c3KiuoRWaHJl8ZxjUco12SnAVZUbZRGvU7irluVeixt1beZ8ciUzzaQJMFb
ayOl3OcCkFOj66JlCLY2ZHz74R0dqGH0BTsXqc52M7Ab3WxAOw9tOzABYpX4i6Gnhyk9nq8E2Czv
TFPdxRHS41RR5iePlQeB9clbHzTQxQqyakHFzEe21+Bm8Y7nmfX2b5144swRxBgPGTTCD4MMwrkP
iauvQYLoasY7II9BCtUhcROUZ1774nIfAiAwGGski45h0D1QT7uzw7kZZcnXJsk+9ByNGPhrYQHP
3I73UoY9OLbg0gPGtr/PB7CdWQmSSB2Rg0B1bMXWADfjnJ6PVhe5LtLTk5vmpZWeLWqN4e0/t976
Fm2OvJ007qEAF/6UbYrIoaPMTV7b3VrKcnrpTfHc6ZDu1WAEVGrTeymUXcEJOEtSx926Zeg9uFKN
8x7kSF+BuJrB/+F9l4ZCfm1Su09swAr1ZstbCGZlkSwBI/Fmra2JixNebcNykqe8+BG3Zl5DUcud
ZkGRNjvyRAyl1WzSGCH0s1/j77YQ5MkXjQTqlrYYtDGB2h6AgqrnS7j74C9BVGzcgarn/WZCv2rT
WwNZniHO/dc2h7pGUOle0obnbAbYAHL8rPsGIOqhlOZJ6UMTWunCzuGUyCDzdq4b6o1C2OhINY5q
HYhQQ7iK7KnOanpkBfagLNF9pFP7e1FUT1SiQxH66aKSDlLy9EmorpyQ5CjCI9W4nnEZNQEw2Q5T
vJ8yx35aECKMLlPewhnijazekq8HLo9620Ck/XwRz9ZkSF3IOmzwraC61A/lFvoukPvWrqRce5DO
biEqewrcOP9o7WJ9egjS5EWan1obFE996YdHh5UBEujlA5WsCRfI81Mw90F0ZJ4q5qXzSgCQG4L2
BNQOBTuSoZ0YP2zoNO2oB9Wr9PNt2KaAxuFUlw+3LkVs+uveKn4ZViVINbT7bp0HvHiIRtYtzF4U
b05Tf80FXIXFFqwP48+iqr8jzOy/dqASQV50Ej14UKDbqr7xNtTXdDONnbbzt8wpvyJY7qAv+NH5
lzjtPq8qWbanJDPak6wLa6M8BKapjg5drIl33NzeUNHo/ea0Imsqs1xZG3w1L11AvW7ccdFmfQBd
rbi/i31371bV+A4ycIgsSD9ctqM3vIc55IMaY3AeknKInlKY2doM7iJ/LWIeLmsmIVoHnMXCxE29
bIfYh5yw/s5Rudbl8zfNb7VEDMNu5vwWAmtpAdEh0PDyOm2ARIdbi74wjob/ICsBSHndcKsjE2qo
rOLSg4zJBNlnUCOMWA1hNESLLaQT7oAXS56GDCJ2gwXBNvLeVLjtkZAy3sd2Dq/prRVBb5DQnK+K
z/PqULoV3LR+Lhd2o0LkBLP+4LjTcKBfAG0iQWDIBwknjISKMCvFRuXY3o0gY/CFN24qI7xjukRV
t8OtLkrMsYG+EWyQYz9tOubfUelmQsVUh0CBpCoWLJvapaDAZxZVyYMq3y2o+VVLZJQVC3yGkZyt
jemQc6TaKijlRghziaNVAS0+NPVbWCDBmQ5Qw4Q46xAHzYo1ETQucuu+QiZYt701R3aOxK5k4s9e
AZlzVlsPNiAEW7jRUsjNDoBBgbF7RsisQktLD2PyNYNk/dxP44stvnPpOlfiYjvUlb8QqgyWIEtC
wFPm8YF+Wa08OrUaN7cqqv/NrOngvHAgd5bkJRTZdOikR+zqHCbJ+WjOoVprLM/hFGquJIgyEG9E
tv/V8NbQa+uuy6dNKcH3LPAdCvLnjPli1maBeADjIH+K0mjX65BoHRZyY8HTuaSAaa7Nam0WQ3CU
zNI8RTSsNYw9IRnaClmLJQPJusY19LGBTHOtl0eNhMS4WvigPL1EZJEHiPQiWt1ZUO2Oawcs5nqZ
d17MVUWAdR8t+ahW2wB9ZUD5F6tAKJqxxSU8Zw9qxYcIidbKE9/yzsVzkiHPCsLhkLOu+U5YLbY+
oe3Mml7m34B/RNpVbD9MGejee6TLr4Bkde6cKa/vmsZM16PrFaDawAPT5n73HnH/bbIsZIKAXSf0
S2hHJ3X3XNdj+sky8wEXXjlHq04vAyWWugzUFnAPwK99GWhKkIcjgfMoaiTdMxs8Ydi389LGQgCU
HAqw1hqLMgCOt0irip7H2H5L4cH/yn2EFUY74I/25Ed7T2JzIHSDBawXlpbxZ6uF5joUo+D8zoJz
z9L0469OIy49qwLioIPH5g7W2ssJbu+dbOPo0QQf55y8AvXenIrgWzF5yEGKPf4Aed1pZ8S8XMWV
ObwihxiUCHBG4HX8rPIYL4PJaVeJFzS7rq/ZA+/B9koWyf2fhkpstlYDMqtoL0abNgNfPS/X8Dm9
oYvTZtznLHqmNqqSHFgL7FTM5T918oq03wAJtQdmEtnTnodEMpBuVQWcXrXVFs/dyKdZZQQmsmTi
4tkem2lVQN9+Sa1GEUeHCZys1EgHyIWAbQ2xFCoNemEFrmRzh3Q7JPV2XQeCgRRph1aG/CIba/cE
Wp0Af0ix9+N+fPMywAyxW2B4a/1uBaFGsfemZHxrkIGmO9NYlseQBnYdC06s21i0W0ibxt1F4Mpy
8d2YEy6xV3AIINPKOq9Ux1+Lt1Za1t6KtOh1yvHSl5bEt6KlQrXjfa3TuqA1MExCbYZ0lJ+CwpiN
0Fl/MyIB8awsiBeZyOSnbkjBChZmHlJFtXtfaLoN1FP3pG4h5Ke7jwC8UvcotrI7CMHGC7gZ2J1r
SqiFI4g5A2doDvGaQgtv/FI0c8ediagAZ5Vy+bn1VvyvfQ098m0oZarimCm2m2KwBHZjEz04YRM8
gbl2K2MLKFjkBGwaA8EmKsoc/umbWQkql9/MSt2LRquFdRlNm1F9oUcDSgU8A3qJcTNL6gnRlqk9
JHIsloPqQF8IHP/RMLE8DcOgQM5oGS6KAgGvOZWxxg+xb1fNkQypjmsbnubY//w2DhmqDMQ2v49z
O9dv44z61CWuCPgNlbnw8kneBVAJIfgPRdro4Ff+uZ7gQlRFmKGr/Q1GRI3X+t7GR3tJ3T0Me8sF
uA3bpA5OJzRCRmORqKuuu53lNqSu/6cxzlaFpusK9H/jOkY4JfLyAbGsxskOoHqipz2EswLp0v72
/CZxRXPHY3t46PSro/VNe64q7KzIFiIP06Z3wIVEb5JrV6YSvIRapz139asYgppW7cF19WOqEva1
LUKQztRd85hHstvKDrwncSuLpwi81TMKB8MUXpaPpoUTd1sRIeXZL8HMUnoguPQzd3pgZQahdOXV
nxDaBFHhEP6IrHGTx5ED+jB7mHM2WY9dl9Qb6sTCzHgA7iA6d3JKZFwwuLYzBkov23c+j1gUzw3d
yUtlvWE2aFBuZ4qHtv6kO9GZ4nrYOMjb++OZJm7YBw+PulOC8ieDINZ7XwMAPY2htUmxJnzvVX8P
8ZPyhCCAeUw650jVBvKSNyoIAI03huS9K5EAy6EFeshMeCWAgSOrzA56cC3BX0RDDwZ0F8cO24Tr
0EHjlqehFB+GdlJPbjwwAy4to7vnNcuf8oT/rKaqf7Rr+F+a0fhBb7ApdoJFnPl8S0VAIYa++FRP
kbs1A+ktoiQCSxP6hl2oHs0BfiDPGX5QNXMRiaO+EHgBV5iX7m5AuTIU9p0HNeAbYi7QKLpbkX5B
xONsBjX0CDv1mLvrKCrLe+CNNlEHoEiUAMoZjFgCQ1xO3Xc2ogtBBoAIFM93YTYYr53jBuvCUNO6
8638TfckA+oZNfmlZ6974g6MQAAEx0Qb9GC8mmIP0uN6GyFt+8lwmuxAMWRq5ZBXmtGWw/FCtrvs
LPo2HbaisPpDwroRvIRGvooIkAxqP6jolXGxcj0LXDdVjhAm1orvtjD2mYaru6P91ALG8OaV7bDE
w59iuZIVh7DFrupqOmhc/9Dyp6w18AcLBQj7AbiLEZqD20vaW0LnSa8x9k3fIt8bjXTogwgWpQfp
1dBpT76GMZ43DlUmQFWJPVekgQH0aXUrldzdipBXAUkoh4QZfTypFYvKo2iwvXARpaqm7j7tK7yi
R3tcDkHZ3eP9ibexbgV9cvuhWMdQh20cUXTe2nSYeZcXXXuyewXuUYE83SQqtPca/LNhNIkH6ABh
a5xagNiY3g8qUYdpwn7J6ARIqbTFoA85Ovkl4sDgX2uVoV6yrm7mUK++/KqvddRaJ/hP3+yoFSmF
4Mz8k92ID1iI7O9ROiBXAfJ6QdsWJ05ASqfjaDvdErYdcqlof9O1briqCwNhuzLCYh6LbnNvdlED
OjoX+Vm6WNqBXy5yaqcKIwvqc3ua9ByJUia4Y64YMdrTABPRjLFzT9UD4SiRHHCrIlzZX5adtqxC
KKOnpizhEkCoW53PfT5rFpbBXQjYkp7OuUrUlrH/UP7LBIK/oEYYk2U1OMbWEcx641UIrpswOcEV
bJ0ESG7B+2+9NVmd7XLkeyFvBFbDEMjFHzpNzmSdOBzqvpH0d43X29mhTAO17dxuOPT64I1NP898
5SIfIhsOdEg9+/KLimTSQ0Z93qcJBHOne5amw96rzfpIB11l9E6/T9yoOeLaN0ddpQLV78+3adsP
yF7oi2UVgzeCtbb1ZhTsLgGo9MRdqzrZhbun6rZq8frLJXbjgQAOpkvFIpZpuL12qtuoP0FrS57w
/zl3ArcuqAV0dp7FmhMdepd/c8OovaNSAVkvvIsBZ9QGcqjbU+RwoIlSkKD8UycT+i8bLJgekGX8
w+kr+cnBZnWBFZy19XTxVNsDQHBlArCrFXiLfvSqT21Q/+QiGx6brJges9b+0HUE/GJLVh+6mkgM
gZRxc49QBAgJPHA20c1FB7oHf2ugOroJIf34scd5w57299wpIbWtR/oNA/nbSOcOt1FuD8Jvw4/T
rs/g9UhHq97fDjKNG/DG40B1HJQeyyDnoGXVdRJ3GZL7f7UJ/NhadnIIZnZTwdGAUO9KcgUElTTB
K1l2xcK0RYCUfPLDOODI67WNuLplwKDqkR0IKKPeByFgVOHB+xZVgwnScDmtmhgvODGodl9Adg2w
ToSs4Hjoh3LcDXUBEVQA0Yy1Ch21O8O3ZYjslqya8oXjpvwuNpGlsShqO1+IejBxn1p18DZUAskI
lg3sXVRN+9KNv01DWX8ZBPtKP3TNoGv0jyh25fkHgGpgHE90JlsUgVQVL6/7pmmjJStl8JKPkGBP
jbb54SE2o+OgfVK9ChaX79zuk4Vhp8mjTuXcNGAp2N56J3Xgv5TX3kl0pN5Imj84hdhnKh7WBSUb
Idr5Myjcfk1PPD3TFqAUu6zPHoeMIbIk5JEukedaYGUdgnZFvpnMLEGWM02PvJ3OVlRNVobIoxXy
k1aQq56WIL+DhjO+BIit6PLo5k6/qOw1ZE6apWi84h2cTRtrrPNvWQaKEmnx4gjIarWTdp2urhbd
5CJljbe7ASDdYFDqKbOYsXJz0OPhDyIOHpiRl3Edg+4qH793TRX+GI13MbTVdwPreEhypOqJMdtY
4dKIu051Aixv/NKn70ALP5YrYdTxfOp7LNxj3jcPzDHGc2Wqi4MNJls3SaEFbucVmH5MBdKNNAJr
aOj2fJvIAIT/wLpnCw+JSLPJdLKVh/f6SpTBDx+anCsWs3TmFK2K1rcshVsLpSpYXo1vm5+yOQi5
uzuGUcaZ4v6h5yD/pJc0/bWCCWddDGgYwa66sibnGUpT1VvkyBIENW68ORcnMDJUWcQOIvXLtwy7
+RLerBfeY9nJowDE/OjkImoJhpYAQqm66AHGeR6DWlULpxWNQa3C+ekOvQe2F7AnUkQW0JBulxXZ
j7Mj+lqkRgq4Jhb4UViY/zi7snM5dVT8rUMBusK69vqjmfbFs29D9QS6KI82T4tn2YBUFK6zdnsu
xqax7sa+xKfAyp895OVqSq3jUAKrM792pYHivL50NXyV75gTjnO8apoji5BZCnEBPlMQSD22+iCb
hC/g8Cie8W2iLyvwCvUh9RTifvrLisS/ZqWgtbWiVsn9EjyLFRLywLb89g+dGgXgbw/VhKHTFFxX
JKQrEMVOnRPVDAEi+WRwXgOHPyNfOSdaAVNb0jQfO+M9R53PXvlr58Icmm0J6MMZ2mpZQblDrtcT
ufvpQP59qpcZO52D0WWUtQ8JHu+drruZZXY1rf0Qbra6iD+1HQhahMGH1wjkWvpmaY2C3/tCIZ9M
32FxGE8bK+UQptetFsJJC3wh1JZar0M0djq+CrWmWhqirrDNpD4caTQINziglHJ5D4JWnYyOCIQO
pr1nWNpvfADqVoTj0fVYU36sJ3t8EX63v9ZX2j6/jkP1iQSjKnD3z2cPb1+79TyGPgoC2W27ogU6
FXNnale0IsfS4dJK7ixDF5U2ptZbX3KFUetvffs4eKoVIpVcmOvAbpDjqb0g5BlJFcdr8m9VCMb7
h7NB0lb7wSieAcAniF3rj/1+suDpJFye8jlg0q2wN9Qat909q/vqhEUFmPrK4EhWTTfKjZFbzZLQ
ezyPnJkCFhw5OAZ/w9CEz5NV9beh2yEAwkND/vTQxpR9GDrqBNj1IG2G3ajnryZmAxYdJcGq5N3l
VxTjPez5E5tXbgcygnNGdZTeZT1Xu3PONeIgwwqJ88CDY0uxkJBE2JA3zvbMZuFUVb05u+50661o
GUCdlb29yT3kLNAhNZP44HZTAv46E/rfZhYgK0dXDgk8uTMymjrLWxiN79y5U3K+6USLXaHV5OO2
bGLr9VrPbXHKfNApWFkb77DMs57ht4Z/wy++IHLFQZIeIIPOT9xHEUdyZnUs/+IaDMTOClt+Nx4l
pBjiaU4NfQGK5AGwqx5aYjsLzJXLPGwxErK1K2lwZEWn5hoR+W5tdlbySYBOhwxsCd762xTg+QXM
GmeyGVIwaAo869zH3vGrWalHnCq/Ae0YpmAxTx5SYIvn1KCnABAXkF/A2iujtFdIJgc5uX7yBgey
IWUiX1ooPu7UlFzqe6T89r1ZvShdf7P/tX6MAuBJdWqk+mucEX7Qs/0f6n8dn857s6f5/Do+nZdA
aNf6tEDmOXzK4FBEnCVWjTimoc/mDfRK3qYRhJUZd71vUzou+2ZIwFEOGj/bm/h3ZsKVEubOG1xw
1txUCLGMEs97l4Z8D0dNvCvKdNj0FRvuCzACLQsHibJYkeF1NWb15zZTR7P0JnjMxxlLY4wdOvF9
Jcrsi5AlBCvLij8DOhUuQDmWPUwTTzfNlPe7dPKxPNPzhZNVHON/na8PlCly7qzvRtD9SDvjz/N1
EA3f8Qi+sgpYrfvOjasP8+0Zq5fKqkwIaKqjm8LFNGv5ZdJFFCGPgf9t0pnV/G3ScT5cLnIX2/+H
Fzm5zldqobV/vMg03zxFvtH/fJERtkHcDTo/ryAv2ZpRmXwGYjGYm3iXPESO3Wx7t4J2sp/zoxJF
Og/xAv3aTgW8WbnxoxD5V9GZJUhYi26JVHprHxTSu+OdCWI4RyUvcFhp+lRr+sHFEwLx+feoBuFi
33H71BZWubax490FcNHeq8Zr4LSw7XeesXvqE1kfJ2VHGaQ1GGgI02oI1630zPOkUoQKv44eVkD6
RDVwFLdJ9elwmZStJ+VUY/5URID9Dkg+LBwGrZCjKP3iZ9+78YxXyn1hAUTPqlzVB8/N7F3SOska
eRLNCVQJ0XySXvE1cRqwxjblT+jjPtRJl2GXXDEwqbPgIcPF2sTMCzaj6UwPVgNa+hwCUO9FNl1O
lYACAcplX9MeckujwrUYwsRfZaMdYRuWJ4fK79XSi+Lu5eM8c31GmqfZJH+bJ/yZkKTN1GWeWQps
0wANN+Q8af5J8/d5FlbHN6me5+TL8SANuXRka4NUuO5ew3FKQMMJsWPp2d1r3gJsnXMjWVEr0jKh
LxKD8ZNaU6HSOf766R21up38CX6B8p4aQZyyBc+Bd2z0QDzHgtf0XoJsCE6jBX4efbbEqPMH2Ybv
1ENik3eXpMO/TEXILlnRgDSVpIka+NGEeuUxAnk0FWrVU3ECJMJQo55KXAiB1zV0DNwJMNEKxFEz
kHQnnyE9bc0qa5zu+6nKjk3W/5ymIsG6LALdRYUplSGvId+AnEFtj90PpDd53W9Nzvy3OBhnZJ9l
abZWSrRrMnObr1FbqXcwV4ptUiOXgKz6hO8aIfxnJwa9QFBM4MHUZ8Pj8LXm4XgEXlHcA4oHkn59
tiDkFrj4S7ihijCl2dGsWef5cwd5kLfZ0Tg0uxQb/PPswnI8j5NmfrpmkKNbhymUcJzkKTETSAel
cf0+Cf59QGD6O5Z7yN8B+wL4OYtZ3tf4e4aghJ8c8RkpyNA7C0v+PJS+BVETBprVqJKA1mX2HS+b
cedNTbVxcq7uoT6rlnQWK4IHlM7SddN3WYuKzpLZ7gC6ZOy+POnJn5VdnM+SIwN21iiFHCGz/B6a
ZT1X3OGfrHw6Zl2Fl1YjdjzExBq3+mIhx+yNAck7LybTfuRZ264d0bAd5NrEPjRBdAvfR3WicQY9
ziiGYzE4/z6OYvgj2ik8ibdxEJmpTqJGagONo+eT/Mt8bDdyHqUbNuf5GEmen+fzh3GmaPJ3gwGs
u4LsWNlTTkj891/DtfXf7XqV/C+M8l/P9l/t9KyceMS79k+z/59HweoToasRO9L4cWj87Lvqg2Je
unb96CLvZStwG6zqyfGe+8j5jqU+QHSx2sq6Sj65mqEInw1rD+3Q+DACvbIY21p9Ei5Q3toUu5Vo
BuY99dw4rVjXzJq2SKXkj0kIVCCZJKd/P21R8e9REDf/eNq4myBOETK57UPFEJMBUYybfpnyxlvm
iddto4Y7LzUWk1RvmthfAk/n341Z1px8v/0mUwsrlzyP5tikGPdtlZQPAKE5s8HAOqyI8OA2bogv
dlV0ezDqsTk15Kl1sHmfvMAdGCIfuOoh24gz2xmSzZGt/N5nyDeBTCLYms1h+ISZUT+aGXMhoOWV
qfvSFxy3KU7kIlnuw8yKsf826foml9E8SSfjPmPNZWZ0IpqZaqQFzRqkukmZsFkujGmO54J9ikaA
AYoUSfzN4FsPWQgQLcsN9smGsNocTBs2QJtO+9Sl8ZHqqxGhybzDHx3b6wGgHtAKgpHyc+TjDcyk
V6/JzILsTxlF0bvHOARG4qRaUn04ePd43Dyw1vQd8HZqmscFTnebh4e46HkeNC4zkDYx1IlWX8I8
2pQ90kCyQvSV5oFskv7NT+I51fv+vJUOqE1As4C8cB2n7bFsnux6PIwJi94cdqBIrFnkMXIkQExF
MVagZECM0QJPLXQ0F0mUd1bg+icLaezHzGlfqFOoJBZmUciX58Dsr0Nz80BnjDxAm34bOhmSTSO8
EphS0H8RBxjtTulXFokX5gTp9lZ/M2NF8VLz9tJ4q6fuujEBg+0W4K9mo8wJ6mA6rwLscwdQialH
KiEt7UPJ/qtEPoRr6dd+5H24tpGn4lq69ksRDnmsAa7+5ZR/6GqWxYcJ/KfJ0Sn///oVAhGmKnDl
hvn4wJu9zxYNQ77flMATV6qvyOSGU8ALg7suCfPHUVpwTOgGlneHfrDka9xyvu7iLN7Ek7JfJpU+
kgHnjQG9F4gE0tC2B9LN2ErFfxvaLgYFNhbND2hFUN+tp9heRzyJ3sSItNchmtr90JrsVWVsi1Wg
PFmJMp/BAzJPyAqZ0/d+BFpmYOuiN78T5dYcoQJDrWGHTRcNSa09tMzPQ1KrHnKM/erkCawf9JB0
Jo//vEAoOZSnCJsny9qcg03APkRcICiZZ3jHa+jdVJd7s+Lla67abJNErFlLU05vA+vWZCB89bEn
iB3xVGlUX8SRjDlFAOZnVgkZG52wwwwTq4y03FF2TtAY/QZIsGFOrf0w9iere6e2P9m7RtNvuGyh
qIo1pWGlDqDvln/+VY5IM6U6cA3CQZDZ9pF+/bsdtd760nh9JMcNYgUhPESg0WPAz87VUOfGGv/E
EtRYw5ye1saC89RpeTg/5wBxvFHiSozrm5t60HWAHY/rM8T6VqYuVgra7qGCYJsAynPVaHFR7tQB
pPd48EC/bDAmAsPcxttbAyhgGeIv+by6mlEHGkTkDijKf21wEvsyCDX4oTiNNYDh7cLULhsELhkQ
W1O9M0Ca99K40Y48IGORREuqT0CZuznTCpyjTNAqxn2tY9qDJ4utm7VgUgLGl6ro17VeY6AvZ6tE
7IJqCjFdCuAifINsq4IBEqLjuVCisJdxACDQhTNhgpqrBwGAZd/Cctk1r0FtQ+90Ej9DNtbdQraQ
XJsZvlUeKps/jU6gNkURok5UJnjw0n5AOBa7OEGVE1biB7KmX3RAQuhTCxagjck75IRZmxCgXeQv
i6mbMT8391Rm42TsBwilLgcP0hHUQHXUSgdf9wPjRbvVSGFlm8GcibBdE3jYDSv+EJlqdSaFMwKI
Zxm16NauhhuD7pU/iBx6kd52ZMGdVZvVtgUHTw93/BQdzj/7TALkaTCo47XVFrih6ECtdEBYt4WC
JXLHVZpkJ5Z2K2Ur/uL1TnayAQ6XmgWS2q6lzEXC19Xy2g8YEWBnFd4bJry9HZf5O1DqGaTLpnI3
ukF5dFgANKlON79aVJWXrlRmSWTPASzR52YPZ0M7QlBiABv5uRw2vjFvagtCTyGQyPB885e0KacD
FU0NbqRinoU/uXIvjbp0a7v1BKPKtzPLrie/0kWo/THZdyUgbtdLV+jrd7tMcGon+6Z8vl09yy4h
Cy24fde6NgJ4TFibcwZFCfZ53D/PKhyMezZgeUQZFyWHuwKCB3xD+RgVzKxC71m7Qi6cEAFsafYf
D7c6HSyqZ5PKkl2BVNk/2bWjU8QLavH0WF3gqV0MRT42gbok1vwleJtXSCmsoVeCUq49rKGm/pBK
McifuPn61mCbkO6punZHFr7RdAgXRvbqdkUiI3wE8n7aGFDKvtxv1Hq7RDcTTw2r2BHBahhwj5Q6
o3iIsh+ADvFjyrriMCL34U/1v9pPVnGxlyPkMVhg5sj7do2APdDLoS0zwN7NqV3QeyGUlgVp3eDZ
1jhKIrKjg6wh1NZJVS5vda2sm4egaz82UB2Z3BpM0MtvcyYqfNpT/wBkdDhPozT/BhIM5pcmYGlh
tfAQ1YY+9C8GWifRYem88UpjJ3R+VJSVe79t4ETTKVNy9DJ8k81y5evErNpGhplrpu/C98HgXYP+
oI2QK0s9HRmLJXgCXuwqG8EhIOtnuGXSmWl27nf4xeZhYY9fuqSCmg/2OCCfsvKdaVf+6mYbaeId
eIzn8AWoxy7JY+hRTPF2BJP0nJ4iKnIWI0FGP3FUnDK4HW9Far0Z/3vfDmJ+ZeVuWFQ/p62N2HgN
gqAaTyHc4sk8DerwGNUOFFbdDmC8yoOket2MwDo48BugE5Gh3jplIoUrMbp0Qmx4cXmss9DbnsmU
e3fYRM1kHhhoC+L5tVj1Y310dORVVyFmYx5cC6woQiZrH0w5J0AgwPfp1zbuzdp5LQoXuzhKbxzd
BRKXjU8QdldQ70jzO8vHmu9mEU/uwtAWwLIuzzPCss9dVRojbcHD00GL6zXJM7ZPC3js6XXQ2T20
vMsu2dHLwvcvZiOE7ncguFy2bg4NcOY2X2JoANMfuneNZBaA8Os5TuGwt2QhkeWPZDU8yxdbONY+
2DKssnZpJwoZgftJbRBdR0zfF/mw6GJhQ71HAyVcXa5qyFGaMjGX0nT8hd1CO8MYwxdTM4YjSQwZ
rVGZ7WsgMZ/ayn9pNNkY+CcgFN8Nl/oR9rf6X+2FJhv7zf42jhlCLjstNiCWtAEu5cEKiSvJHjxe
3Q5cNAWYVyr3Pm2LfNlWyFKSDK8w7H/ZJ3N0nry0d376/VEwDzr0XQlFaWX9P8aubLlRWNt+EVWI
QYJXG89DnMSZ+oXqkXkGMXz9Xdqk43SfPqfuC4WkLezYMUh7r2H8pmuwuowjWTy3upZ5dO2oc901
UmvxfG0UW3Ms4TQbFfw2W9Xq2q5Ww/uj5tpbZAmAlHm7tRwhVg7UoKEZPfAt4U4seGUVdt5fA63v
z77eNwvqzys4pPMpRJjSVlRhA/6zr5EKy6u2WRC4hcLcHr8OmjXgbnwLo6tRmMkquPDUduIh8Qhh
JGeo7htlopYO+vA1gWA8gU66yLqAM6u/BrCN9PxhhOckCk478KD8jejgWZyXxfskrADmSUboXIBZ
hntsJPiqVJpH2Qilo06JIUUT5wcUFqiHxqgb6kVDAzaPAa7bbQYFNznk/XGNtuXAQinnGrtMwVCG
C0FGgP5qBFCzhGTO3BQYpWYOhuV9o3gAasLQpjCTrYp1FEHHCT8hy6PdIjUtkEg82vZRkxnu5yaN
0kaTRsGhtLxwsvxdrfmAsivhpbhn32qkLbchd4G6Uk1eobwbjplAnh+eTlQK160IyyekFGcqwpA0
wAe2KRZBv5kI1CVlDm9NvHGtgnidkXGkYszsKbX0+KHvwvguKWqYMA8RGCIdVNdgi+CixhzLF6eF
AJnqb7GLAxLJZytqfkxvo+Z9uiZ7MEog8uBFEdTfURnQPG1MNLjZmdUpyrP9baEcOHDAmoxkPyMd
KaLKYoihY9lMgEjqUhE0iQ6WGcJO7ndXh4cscMG5eSo1445nIX9oCze+ywfoDFq61F4BSLHwBQ/m
Lu5d7dWUF7fs7BessItDp5kCPtSI6qE0tYhTvMW8gf9t22pr6kcRJ9iaYNCtafYwhS9x1iDtG2fl
xdWzX9Q9li6c3+HNBx4cLmbBTQmq982zGeEZqvfAJlq23h6wJuNLkUT5chAmP9pIAF2tSm6RCK7e
/CZINpHtB5sAUMM3x0h3rNDGK8MP8wicTbqkfpruj6GYp4OsjruNbq8tcKHSs6bL0kzBnIPxQiG1
Z9qyYBki9tK33oVOaS/T6OyhMJofQVI2l0KHvjydDcb4fjapszD06wud3eKgldouS9Do253GkCzz
taQ4Z1n7LcQHs4WrAtTe1WHun2yc+bBCcPUNVn4FvKw1fimBnlywVE5fExe+N33pBzDq7vtDPrUg
9KqBTkKkoDZwjwA8ZqNXQYhNdV68CDvbUAAeJ4mHJJg8ZuqS0Bb4fMkgTqZz7hp4nmj52uSN+SDy
IAP9Oy++FCaw26Blw2SqfslBgv451fKHA/b+iwvRQi9CKeuSNA7bVKBSwh64Ho50Hce0zIcoctL5
OiHUDjt76L16sLWNr1QRfdg/QHfXQNZQCSJSX25KuUUOAzsv1aeR3KGRH4uImXcutWAyGiyx567h
nziwI0DeyH267VeCx9MhskCtAHg421NT4ym4alX9lTD11MUFAA9/Rfx5DVHC0M8HGXyHhSQqptZL
EVRAOmiuc2qFMb6wLUGFp0ZjJwPihmCSKrixaU5rDl7I+q85JuuclRuUxjLhIdyNoZOi3np0Dv0o
9cDonr6OKAUGYRb/GC2I/EkjNu+HqIh3dQHPTpaExTV3WlD6VEivpVgg2NNr7ovy76uxUnYvyARB
LnTLRQY7qFKzHk0W1kuHS7G1IOb5WMWp2BlmJBb1UNuPdEB8LCBRTo2kdqvlrgEkj39JHA6VMjgx
L8AGAJiR6LnmML13uhLWnWmZxFvSlfVLOHNbjjm7zBgwoaSWBdLHXQZ0tA4LqaXjm2JtOE2H/b/J
AKCB7NaaFnO9gswx0D7gXl6JNa3tYLCNDxBFT1TZVS5uCM69U32n9apuigBqb9V3aGMYT4Zq/Tmm
tolBIqH/2LEnB9SlAxCZg0cLmkmU56rTu2s+jdHBb4HuDtvwaZim6EDPb9f3UrsG47WOnANvWAsX
RggwD2HLlxSVN3717MAXln8BOQ8Gzol7B3W1GDI4isgLyLwTlM4bRFKbFdeq+hBX0gVSFyackGzO
/p8RxlTGl2oqas9OJB7nE1y/RQX3PKGa1EcHK43wAP/79BbeGkwcOuxrJmdaaFVgHWaVZNWEk+Xo
FaMidUUwKJ3gLS3dAaIgbb6hnZ79iwVWfec2PvxIlV46zNgryEI/JXnzvYCzAGSFGgF2rGJx6K0R
rEZQLVbUpMNoJCc2mvqJuB8yAL4fMMcrjVEXTap5Yaz0pHge9QGFfYWUBUOmuZNB23p6qsFFTjXb
ejA2LABOOgX78kh0B8HdZW0LtifeA1E16CyHF3W3oDhqj5qDNXLzK7CH/K4ogNudRngx0NnwcRZA
mGruu50VEKD53BekX6Rfsr0ADroZwW+h2zoM2GoTVe/3PuiRwDPndsOPbDkH0+2/L+0UmmcdjLZJ
r6CopQGiewWU2tg29j5GhWtup73Asp7adtU5iyIPrcNkAu6gCELg5LnnwZEzeYi60grGwKxz/Q1W
YIjIdP8cdB3UKX8TihyhjUuuMUQoQfCPa1AEdd2ucXsVdQ05e9F8vMKki5/54MDazx8hvBPCHZgO
si7BjUnhBEoDtQibzrsNJ2JZDpNz/GsWBVCflmi5V8RGtmij+iFqEvkYD718hGbvdgqq4Y5ascsE
wFdls6II7DtbWGv0c4siAFGE31UIfea5WZXN3gJDHeIZmlsu+9+Xo/mJiL1YMyGZa+fN0+TmSGqM
evMUDPH72aD6JjVaVE27/K9x/3v0/3GVoIdZaxJN/b6D8UsPRkgaF8kuH/JqRSwPXXCsNsP2frAC
6w4+oBmkeMARgcSq9Ao/b/awVi9fw/FI3bfZYoQJT21mEEa22YJ3Jkq0cWm+NMgY2YH13Of2cBYS
PtNQMzBfcqvJNpmfwIpRRWEZ+D7J7C2+bztXa1HkrKwlllfsJSyxoIDfjg2d1H3NNBcexP34qk/Y
45gTVMKr2tJfjGHfThbyN8ZQ7lncjSs8ncJDG6blxQqhoRQNdvY9SqvVhMUUXGERAahPszZM/Y5S
pyN0eVHTTdLZnIL6zHxrRnb1QFIOAGU6K11ZIk+RAMRjgPKGHrPm3BT26rbCNn53zQw4agLsukKt
8VxbWJzKIei0RZPggQANz/Pc5C4EnJx4CHc2bHwudl6LS2HC6LID5GKV9Qaa6mD0ttwGENgBugNN
igMIG6rCQBbCptVUsEt3vjJFwKRkOHRm8zQ2zWWYOngFKX33CpKS8FTr+apX+vBQSxcnt0pm3XeK
EG01x5M8vKFp4yJJQIoYUy1TMglIH9a97mnWoHnUpIEGngp3UA2iHjoUkOnZQTD96abyUXKOBCG1
gwZJ0zbJ+/UnqlzN9RdeBIMOeh0QXiu/q21Ifdf2hvzmjC743LyN0qoBgKH30UFYxV5zUMAYNzk+
/ruyzX/YTsPvq3QAxznEasOIWJm8wrB8XIB1FS+CqU6/lB9nziDRx4GKHFCmPUX3RPjQWR96cT4Z
J5f59SniPAMNSPjf/mNcN3X4jzpILvx7HCJNL1CAR2EuDKE7rhcQG8O3Y2A3t4ydrN7OXwXTWzCa
8umzNv/vCW4Pa9mxCLkXBs4yK5sY2ZikXMGDEMbV+N+/swrsZOiNf0TwEgleH1uvtIMBvCIrVcqG
g86ADgu9FHWa1Uxt6syYnT/idK4l4MWlbDk/C+kx2InK3RtJsaQWHWYqIz1MG1RGF/gJ/bJF2V6g
EwOveZUcMiIYo8CKqDnTAAjOsLtWWaAcsj3zQIHS/SUxOTy3ROM+Q6MR6o/6+2CP+sOny/01C2hI
qIH843Vub4BmhAxuyfQG6HXoDcTWtFfc4mQ9oRj/MuhyRLHIgY/wMHTdSaIMqRXszXV0AUWoBMpd
ynZOs/7ZbfS70Of6Wwms5ArEKtcMF1GOdVKFH/3WL7CF1UrQQxrWR/iaquCH66x7P+M/AjNnC2to
2ge3NN5D82iAOLw+fBmTApbKOc+P0QB1TNO1gjULKnbF/qFYyMGxfkJjSBGOetBTFnZq+ddezZFm
XBzbJAyPnZHGK1O7NkHh6GCnNf56gmQQoPW9dorwTYODjbPbAVbapVXAWD33UbdJkf7Dai9OUDjT
3XH9z2nNBOnwoqwXdL1xbLWVlaaQpyGFJXUg6SXoaWC52NUBZJLLYe6jEK2fnM2kuW/0rxS0fDqy
Bf2HUUeOchoWZB8UVRqhKFj/Ro3tldh9BGrpF6kDtvlPTRVrO5iYQUvdcQJjAVUzaImkxnisMh3l
kcoFp97vndXUMKxahTRfRIxcuB430R2brPi5NH8avLJebpPSwM8vSRZDvQJmyIAbFQ+0O6qjQl+G
dVpvaS9U+vBwH1vwvqypRw7/I7gbZbxjdqN7vvvstHb9QzNb3JKgtfCYJNgLdm6eHaIpS06B3uIh
ZozxM3LDPykBbsTzHCl0zGmQEg1KBttvCFaNkYck0mzxVaRA44BK92L7lthCdCGa/29r/73fB3Zw
W370q3jkYcSLqeL/7L9dh/qNGgzDyIrume1ayLzEFdR/YyiM5Lk9N+nePPbQQaRRat5G5+D/71xf
4sp/BX80WzUqsVS0HRv205YbbWidxiAHfRqEeAAr6n3lB73+n4XbR8c5wIWddIDE5ZKa8wJRnCAj
MsyrxUmmNYgHSbyhMbpgGAeP1OJ9AzCWbwLf33X6gsVG/KOdvoeJ7f+Ewd13EI6r575AhrhL0/IE
bn548KFWs47Cqn78Yw79aNWcSbjVc6fm2JEsT8iYhAdsEsw17m3VI/t4HT2amYV/vo5Zwswl7G1g
sxWlHpIV1bGOrafbNqoCddVzmop/2loFlXaQnIl5a/XnJLrOOHLHYxNWDrcLxRpk69Uk6vqfk0Qc
fgXUvDnrzDQ3Ewc9Erl4+5nh39xjPAAwo6jsZ+5gvWFOcjpSM/arY97y8b7U2uS5K9c0J5dhd4kz
+UAxpuT6YWqQ96RBun6kVaAW/Hn9CLwJiM7SRtttjWVQh/U6QDnjGgZxt4DLmvYjC3b0LaS476Kg
oo/Aw2PFGJmNefSjfDzQpDCCBQ5NAnw2XxuZmb4z/rGkFRut9l9uix5XiZ/N8gBdL7s9jCQvANka
rp395DUyaUXoZFdsC4t1HQ7GoQjT6chTV1/ZYdg+tSm+TaqR/Z7EjKlZBEUQX2H6bDFtSQ8hZ8JG
wumTRyjYRgrw/N6fOt0TUPHv/RRPvn8qPgcEcR/gx0BrQYg1nQ2Q6c608IPUWQ3hNmRjaXAIYnnq
bfZEg9TFWXLWhIXKdpVlCy0NtaUJQSIYuSXXf7kBfgyGhpsgSwKTtjCHeobkzSPPU9jB+n53xOM+
OOT5kG543o33pmnCttWvrLckHe76KvB/6ZwtGDZqP+SQlItpxIfUgR68iuMmPGelq++QQKu2XRbZ
d6hrQRbSLMaX2BZfOjX9OjS982uK669ZZsmXKI5KTxO1eTf5CZKq5jTtpq6Mz8bkxCuIisgnB+DJ
RRMb3Y8W91l6Dw1Wu3DLYG9I+/TLKC97KJ/BUgk4Vm1vO11/rIs0XkM8Tz6KAK7JNothWBO2m7Du
3V91YGz8hGtfkYIX+HfP2kfB/Xj+BEA+Dg+ozHz+BKrQnj8Bmi7BDqVPwKmwpmLqE9BQCVpFlRGe
gW1iu8k1qm2fNm8l640jB9sUOXOw3+a9ifOvttm63HN4WKB8NpXXYLhC/CjFKvjTCYCOWbwoLBSs
1QmGgiTp7nPaGDXAPK77MFo7pHDbGXxZ4PdxKlGYvAOVA5sDJWCr7H4hF2M9iXJqt27Jkg0E6aCB
g5kUgNoeZjZdfJg6kPFyOT1N+SuAk9pzYI/xnR3xb9RqtU7sJL7TJTVTP+Yrx4lyBbIEHK50oKAM
1ecDNcvQOhWu6O7pggV7tc1eA2QPBQx1QQsElbuYt465aiZQQuCMsA1cKNjpemTs8oalIES5fN+n
SbRjHfwafCsOtwWe5qdGhzi61QzGGa7h6boZ0gSWPV29imWr37NKTtBcyLJHOOGtisT/3pZTgFIp
Dk1ZHqquHs7aWLVLXo/4ySWMH3jn80MPll/oAQKN1eVobx3VRwN4VLULx2Xs4FvY2neO5ey4k4kr
n0q4BIP41YgdfkL8kAyo1cEEAjgnXkUHho9Sxwbrrp8ke8LlX1jbmCAJRwxmXsabkEUHMgXGQl/7
2qJI0CNtsq1FjI9yjAv8rxVVtkvqXLvEbQdflC7ZQMYn2xYN28dgJR0YaAMLwcFNcmsOaxlf+zmZ
0S+zTgbYV0r3jE2Bbi6AOsa93ELlMbRy+xKWA8qUDcuAvZEnVJb8dTTagCOhYL8v7PDzYRqr/2gO
qi/QIj3D/eDjdJ6YZChb3a6R+Fj+QVQXYJcRXim5uDgdUgUth3Guz9+s2no1ZKfdR2ZUnJsIyylI
UvM3LNcBfpzs8dSXKEx0QXDt6p6/wesQWuxOi39EOCC/BBAvpnjIq+qbxLVAW1RheSNXvQyL5wEi
KPswlBAvLpAI5On4PQuGfIV8S+DdoG8kcYF09PsAVG5AbWrjNRA2gKNih3ihw5jkgO504iuMr53d
rb8am3x3i4U7NzwGAKReUghwHF/lgPy+2xWQ+vkr+HYVdWGKG7J+3YlshPx14G54PY1vY3ygPVaI
HT5UL9DdZcErpK7ru8biJYQTzOkIXLtfvkLAy1zYEIbcQ/GsXkXAxqwI0tZhJfAAIiilXOhAAZPW
sRXc7hY5s1CNj1m67AH5XEFyFLt1klW6HVTuE5TUslhJ4Z6CsWZ7h4TOsqmRG9+CvWlPLkl/t/E5
4hdbAJcJvXqqA8C6AMXDEOpPTOHI8O8LKKVq0igEtZo5mDAvjJfHkZzqU+nsoypsX4QYQYKasu9O
20PnGYKq90BY2zsDCNf1R4RW9sYSdNh+R46rDv+mg0sLpzGw4buE5WudAzUSWnr4SH1hA8/jaGE0
2RL03PpAqWsIvWIXUyb9gfo6rR887FXkJl9YvOu/tKxpN1oH560+gM/4C1edFp/ajVE1753Q2hyC
99Bq4u+9b3/N9y3dPkJqTwImdfL1NH8FSqvdRzHv4DGjl289BEMXU87BVsvK7t7NkGRT5es6caqV
y+N4N6kmZueoCMyzGdcxG8th+PZJ8MsMDq2fTIkZcLt5oEMlSohotg38PT76dOshz7TyvlMimX9N
srDBhExXAJpUlFjnrM+XIP2II4qT1pm68Gg2z1No4IcY6v0S+Aegp6mTYtKiWBqANgDfkJqerVuw
FwTEaWHji9zRP2dgmuWJOz1EcVDjoq5bRJrn/SJOsBIFDzHxwsbvT11TQEc4TROPBEXoEGQopRYF
7puik9O6rrQJYgERpDhRmGXwOYV3MlMH7F8gPwLjtHUPYErtM36EwAMEaKYekI9igtjsB3gP1ojJ
etBgQ5qQy5d0JyhgRQ5cBn2o5vdZu3Zr0ewahu957jPaokcW6I9hXrr+IYIf3rITPtBChAmy8mwA
v9/pT5YlL5NtRDuuuqi/abVxpVNh7T3B0XeZ7skWkE/8D0/1kQ45T5pDZbxgcVYfgUmEag2dIoNb
gYcBTeOqlmwBnjk76VixPHHeeFQmC20pd6gpIh+qtHFuYTLCtsH0K4Hn9VB+4aaF+swNaDsCd6uc
IvKlJUE9wj4YOFyC27qtbYHbP3FkYwbLzNaAW+dLHmjFepAaVFZvbSj6wF7Nd9v3caokVYn1qgfc
2odD7xxrrT1S0bFTRUfsH50jdirHjnFgzAI7m5tUkaQwmqQiZlDaxzVoOoXhLehw326UmrlpLUup
h/O7N2Ql+foTZFgN27WPYQUtLiyQiDK4TK9FprV7Q/NXN/wlAX//wmQ6PeRr2jiYkZy8QSXCoxkU
7KqL6LjIX7OEn79ZA2u3FZQFzig0wQ02caChixZsFEAhVWewEyzOkbVKfdO80B8eYdm1yrXW9Kjp
mthRl9UgvkFrKthPDSRrEifaFgU2P/h5xGIzmEVzHE9z6cst9GtTjulubs6oBx6b2xGYF0sL4Zgu
k3Ax//vPGNfe/uYnMd/NfbiLlLsOWh+gUgDzmigzRdePrTWhX4Fx/pZbHLbhapAOdFGaoMkJT0nq
hE7Nt17549U9dDnPWtNyILmLAdlwO8LmWE/0zT/bQCzHHtMm/MT1ZDxaliaxJ4SgNu3sAqgal85P
v8biO6lD6yrDDL6rGoocjRZksF2d3BX2HgLkU8yh3A/Az00yLC3QOSFNCayDC+9z+E9ml1B5RN4g
ETqowlzGwZEAEhBGQCjsJCAZJeGlQUAKdRg7OAGq6RK/NBSygzFGcTaJgoOECDb4CUgo98BG7QR8
nzZR2viPWdcp0yWD/2h5tMzAKf6W8VifY/UB8iViYBDXFhCoihI4d5CCi62k30ntpcKjYx4IGINJ
MoobtYP9E/TSxyt0vE60seV9PnkwttD27SB/9LUpYQQOcR+6d9Etaxwr/0DNDk4b0q8zAKtxK7v1
/yv21mcI01rHzP9mQ9/F6Kv8cIPtf4Lxz6cqphyn/EBofUPC2dIZNbkyhyE5+zaWPlTrCgGNWo+R
CfE2VfqCCdmwsOu2O3E8nl5s1O5REX/5a1LlPqepDSnQqdwGU699fth/9H2Sg/roi1WO81bojrXq
03zqT0CqXbx/qzp0HvTA178I9zEEbPMblm+WBwD4dADCNbsH6wlIvhYD5pB8rQanezRrB8tFeC6s
gMNlX/ThkcY7qyq8opVPbWwBfOJ27GAmFjvQ2e3wX/t6VOqrRQTXLLhM6xbES/6Y3Nh+v89MviAc
dIDd1Cp1Q9xWFGZ6QC36FA35A7XoYNjRfQZ3mRlG/Ve8FVQ+bFjyB8JY/894ejm6voqfWiuCaIpx
sKQyjgX8ZmPqTgmaFTSBYEkFeQWQEkrlpRaN+rOFRMGLkYEs5jZhehYiKfeTW4BFoibpoe8vLJI/
MNiS7OjVJLMH9G8wjf+YlDlQyKFJ9Er970m2W1592EEEtkCFNOiWdRs3D7gtZVB1r9zjAObszup1
ue2m1DrzFMxLJAHHa1l2BlCUrPvKx/BY1C6Hf51xH/Kq+aWXHLrWv69oZLJ5SCIoqjNrco9tXLee
GblwR4MxkuigZ9vDrhBkSTSbPskOeW+gwlOUSHBX0lmG2lTcUzAH5NEbVXDG4Nk6ZrWNrx3PjnrD
C35ojbJ4FIM23jUOlrqBQsf2psORwJPhFjrbePCP7gE3wXwOi7GZXbRqQfCPMLpaYukjtvMIo+lB
uU1G38cjP4zLU0XeFWOgLSrZtXcGNEihWIpmnNvtna3LGr4DXX2prF/ts4vH7q+qAEW4du3nDiro
nlN27jlrnWgX66kNHJdZ3ukab73Ygp2tgKsjvDNhFHZNdN798g3xaW7YtMegSsWpBnoL4Bfo5/ll
81WGBvsZBNio0hcyFtg2aHn8zTSKYdGGTvIU1DrHggeYbpk6yZYjeYmMhCGPoZbLtWNBr+HPS0IY
gP2clFZ/BscxEyp6Gx5JrJK61tKPdGjUWWv7yxQb3b1miREyG1HE5lFQ+j1jqvAvLCXsGr0h177k
MtiNfryy/BGYbMmUxaaA33KpFUdswuxnR8vPWOhn93AYHZ6jJ1fFBGnOL1VSXGhGnDH4WULAdkEz
KjhdbXog+Fc0ymKIV4KtWGxplBm+sShtBuSCupKZIkcZDMAUuga8fip252J7BUeDIfpWudoFHvTZ
U5+FNuisBV87mm28Wl3vUYDMWegNjeUeUzUzgvbQQo90mC258X3YSagxNm68Dyvb+mu6tKPomxZr
oedP3T+n0wvfZna5xp5VMgnY/z8fxy4YTAuUoaPtDEeshsna5CNsGRywv30Is4rqkn+jB3OSGIW/
oBnS7teN0bir2wrFTjPAau1pXq/c+nsjGhfIpQZbouzEOtbuE8xD8jJs99AefKO1Ab0tehVDRBu7
DrG9+1gM5GMReQAIwevvA1qpTxa8EpDypDDqNyYorULc04dWl7HkeomNVyi0S15nwT2UTl8LEYh9
qVrU3wkzXA7cGTfUpEPcYBniRJPm3foSS+obsB+CJV2JBvJIc4BcQiLw4xUg4cTPoBQuqYtehuIZ
7N5Yov/zzdxepHTF+5vBFvbL+45A8tLAbh6mwgDtwW+YTm+HSTkN++DcbBLdf2aqRYPUfwu79blM
/ux4bwOi6vNTZ114hQ/JUYdU+OZ8wM1KW4aoR3vU15m+BoKgmpDJe+pqqjz1SlCUN9I0ox2ez+Eq
dl1YLrhg+IVJlp4t6GHCjMOZ+29hmQvGVqT3fA+fb7nmXZjtzKAdrpk9XClTq/kFvNdHK7uILuqO
KBBj76cytUGUgsXftG8001Iz/R6zwuSuSPt7PLxwk7MBEYjlTyfS4wXc+rQn1EU0z7Va7GNVLt0A
dGhrSUeDkF8DTdOmTF87zp6hyUmzke7ofnI122HtV+RUizr3EimKu5Lr9r4R+Gd2+zy/Fuh8cKov
ZWzwZglc6vdinMQxSUR2rbM2WY1O3a+pCeakvWfIby5as8MoA28jYQayH4FTr2xzMOCxmveux4Mc
tAQ/WtugUmpY1aLmyap6NyF7ipufig5ilIpQfbahgWQN1jHDojtXMm7FAAZmnjoRzESj8ER98Axo
g81tBOAj8AYmBzLJeurc1714IBCTtIGE0iNnXBPEKdLqt3DSxCUIOW7jiIqZc4U8gvhSOC6P4Ocz
SPYYxyhc4H4LJdnhKkuBzKzB8f2PpBg3n5eRvBrIgW+bUAanpAQbphWcrSKYTc2JBa1shr3JoGbj
jAAVUrKBRucB295Tiw5zCA24WCIaEaQhFZPjE+Pjn229HCtocYzPNHo76Cq5EDZDuMJbBohVDNEe
1fXXlDzAqQ93NUh2tfm4mpTVeBL0qM3DCxK6LrV5pD6Km6pynstU2DTG4VKHeP0mYHa1hZSjDa0o
sEfmQxXWn/qIUSK0oUJxPrfxCcA1IswCbE3Ja8HUgkKhrIs10f6squ9tWP+m752skcgSTHiWLjpo
ra0Sshqfbxc53TT+vnXQ3SH1A29oXbGb4yso3R6gpth64xhwT/jDdAmwxp4qFj0ZjVldXWuTDnXR
L1GgAmd4cu/xHxI+hU36zIysO1MLixAgMdqwPlCzFuAMA3fNttTMHbC2WtnB2IkV0VMKi8ONb2e9
F6hmb03VfrQ0KGSpCzt5X0BhoP9Jb0FMYrxYQtvRGJSiavWGYnpDVQyTr1wJNhqhcZ2zoFWJtZYJ
B95N5drxw3zQAAp1pTxTC2IoqMAkxYFaYkqTB+gztZsIqnfL26Skx878v11IW6ZjB2ZsWLgvurOi
FBGkb8NDHAdiSbQqoRsN/OW4O0cBCRuLejODC4uo1XZFlaDc31vt8a+zAlYU/9FnsHZXWlD50hsm
1kGdl2eRO+9n7scZjU59+FrHUK4kIHnQd80i0+36SAljk4MehV8w7IVUdplGQ9Wk7DKNdpZTeXMN
qhj5lmAwptsEh9QaVlAoRPab+gg4Q2eAMAUHyPF6RiisO8rcd9EAPCZqBZ7oKlSuB1+l+EsbDxz4
xLYfpQMZabqXg4q3son8CI7O1uY5XBhVJouSNIDqF1tfrz/3FUmbbNz4iqJmBXMvgLbgCw9fd819
1DLZHWzVj6LIeHSL1ARWDE7QgTkC4I4s5jiMBZaPA3tgsIxGnQoyyx8RfIBymwZc/f+MgoiouxaM
Fzst7cZtzGN3GdVjsNW05svtg6FP54Yo+ojAzyVZwzDua8AnfVH2wn3R0l5fWGHpv4QZznLV99fo
LQ75WA8wgPTIFFegFdl9C27HnZ3r5pPNI4i99NYdSYAGIvlrLGT4jv4x7yOybpP6LG3ny0cPXffj
VT7m/uNVPl7zz1dhLfhjJuqrm8CFAqcL/c+vcT8upfKPwE03RWHaTa9DraSDoc6zz6duuKNYYxj4
184YAAVauNjj/zDi8T/C+8Z+D//XpVGUAonVLiHYUEONup262bTZ9ad1onX9MzcmY5dJSBGS7qaT
sLmf4sOu7VZOyoanEWLnEUBytgPBAL9wxAJr+ulBMAuyQY3s9yEkQE+VAQEPzovkxXH019kABpMy
B5xsmsQqZwJk5BA4FcwIfvMqkRnvzzqecQvyfYOR8m+Wptp49lGxYa0D/XiiJ7RdI5aUwUqc8FX0
gu0oqUUHQEmGs28Y6wYIqgMtvmlVDmk0sXHkAOLJR3qRRnnY3lEs9UNqol1lbiY9OBMW0Cbnrnf7
MfoffbdcMf18Kc6OtWRrasYABRMkbXPhx0dzStKjBCt6hZw3v5YV2CWUOnzgyL7/tB2g0+FzYV8N
NaVpWXxMoi49QhI8WGQt0D56Ujnjsqm64d2tLucrU0JIpK/dC+7dKSRFP+wY6KzrGXjjGCVV8NaG
xQfkrF4ABLzopel+VyeOM2VvcORZVuBborphjstJ1TFvB5AGvSJJ2OnWNYiuWI8qFiVTpGgTuLON
SVx7pBHt1nFyqrvYo++BuoI+6081kuc5/lAvDyuxIXpoD7ja3KyU8BCNNnokNtSk0Vtz0uCmydLv
sZ5MXwCibhY+2D2XKUdKBctkvigqGMpDKeTfA4WPe74LDOipzcJqBtLoPAh3LAVmliC+wcDLR4jx
UIMOaczcBbyN2I4gwRQvSzYu9HYIgKtXdlAl8EnHymhXtEJB1ixd9alrbwvXvQZh6XzTO/sfJ5bp
JLsS+tZL5DfaSy1LLxkGtbDJlXuqGWlrKjwCrNJe/o+zL9tuW1e2/SKOQbAD+aqO6izZlh07fuFI
s8KeBDuw+fo7UXQkxyt733POiwYBVEFKTIJAVc05W4yCIrBbdn1bKqFgrHfYOYgof6YXmoMECy+y
598j9ajfGjRCLzoJyJ4aSUrnzSi6ck8JTAfqN2sDfElLas4fut5s5mQS9NgBA8niZaijMmRsYmsL
WFE2ly1iV7OERIG7cVpvmvkdCsmrjW4ihU541qpWDyGOWlg+6g0EdKcv9ZTqOyYcuZYiHt+8Cnwm
fIIwu8NAB9Q6L044Bk+GnByfG165ZbUsntKs++4kcfHjagBVKZAQeBz7vxXkXtNj36n3Ol1Wpg5g
FcKPR2re+kyAIw9wGMm2zpJsV/bOE8SLAZUeWH3RIe4NEYRwwMlMlvdNDjxICLpCEOIAYKoqgm+2
THJwvuTxV2TmcRII+x+V15TbT7kXysJINv6QYPrFNldES+xjgXNQKZqbrbJolPut367dQ9aa1Z5y
ONf5aUJyJNMUK9x7/js1kk0PKN+PNEweIO5r/mjD7OHa8+8LFLjJdQSGld0AEPCyCIfu3oKi187z
7NGPNJZeUMcGqKCipeDyG3LN8Y+b6VAAwZe7uodCswDI1g7vzOuuRkPVyXoqDBeLA5aU20DYeYux
t+rTFBj6lkegRBqLaEABiInoyGTwPXjiNre6AhrslcUoTX33HjlPslgDAf8/Udi6J9pp0deAUqtf
o9wIid6y0MqrRWV47d2MGpm3de9JUtR/MGCNDNPvuzEEpLW2L9Lj1YPXW2ApB9iSupysqxYCWJ2D
UBbkgEK1cFXwOFCxXqSgWDOFGzMTDV7aoFJK0ixfTllcb2LVhHy6tU8gTwEkRGdW9Smd+Itl5JDZ
znRo1TjtVyi6DqvJS+w7E5G4w5ihUlznffVFmeZ1OH2bAcipa4ELTFUp2EiQb8spzJbUpA+3sU8G
yHnuaP1AvRk0xrufFEqlD9FB4N0Vtgc0b5kcY4Cl1nmqL+goVimg/FC141l1Bagegr6JZBtaWZzR
RNAqCh9o0eEoWEStlHZ/HXNc9qHV4PW7Bt4JJbkq19wnaQWmgP71loumfmoOUAhoZztqX40rOw38
zHEvMql9iuuDN/2ciyQEWD/MwDrQVGebQRS7Bx3h1nbx61iEGHwCHMW3Wm99iutbVnoWLAmfgs5c
0Z0VOBPgJ+HcoJvr0w03aCK9m7IVdv9m9wVcxt5hTr2rjDul3alJH4KZi6SPgtkCCMad1jeaX5dN
8xDleotTl76e2W/CCDtxYwL7vtrbVw3kUvPBGt6ZUfhQqaKl/o+27YCab2SKKaXlzYyfpFXaLdI7
bBXAHKxyTmGM1OnC1LK5b26iniJYYjVuTOce/JhQZKU6ozpHrY8ONMT29mwmGZTVG2Y93x4mk/EI
VIhIUXF8oph/UQPtnC680Jib4ElGE/3zhczeL4Zs4cYg2RuhwY73VOHudG5763wo9bcIPAMqhisE
GAoAf9cPTj9kD45A/S0Fd8cseIPARn/hUPmZHbXcmZQjJADvW92UiypzQp9ucNAIVfeOJ1cJFHhK
EFSZoF1Wo9WQgqXLzlAaJ5HW7uJ2T/i9eREY7SYEbTNotAbPfvUAgTkRxZZeu6+aagXT4OzGaRSL
rg86H/QWSKNcS4ECa9roua2f6ZEjCx6CN6qt4x5qa4aJpErSK5zjjb2K0veQO9hD2U/uKL9v3Gia
4krfF3KMdqh8qI9hPsS+mabfWIIyvxX1idrt2gVd6lg+j0EGG93Iv6HmuVq8r2dOmcnD7fRZxjVH
agOvm9v6C76Z8hQqno/rWl2Dn943g8RcSBxTQPhbT4tbpQ4V5VAzxj0ubMfcUxdV7FA/FAqDjaYB
HUUD0Blo9yhxOvzH93CA/VEfHsGZDYgzvZ7pbT236ZI3vUR5HWBfnLODXSHmufQGPbxTTU5Nqw7C
u7HQ/95EDNzDnyL+kU8aCqyojqwyETVUTVqzwiiy5+YcJbg2abS+Gn/yrYwa5EuBbfpUD5WE9Ztp
MAgjOqiYapoQ1M1IzeDIBE0p4BnyTT50I9inMErlUrosZwcBGaIihK5fikVtB9iku8ZxfXirvHyl
yVS+TEaaYCJEkgmzrfoD5LFfmOr/0576S6tJdmGeIRxjmSPNk8VV7neE5+Sm/EbL1W31MnixjJva
nBeuW/8AZApi78P+Friz8iZZTEILdtRHb4upEMlCd4xgNyltkg58ePeRu7x1zyQy1GbKdewi/Bk/
TZVpmR/IftjTA4KfqpTc04damAjgUh99SOhwrTs++YMLvOInkjAeNuk2NLNyUXRhfX6pFWSot7Ov
js2z+woJkydgdlZOHZsvEFwaDxDPFctA4YwGERRrL0kQgvzDiUEic9O4FqLhMa8fjAxFYCUkLbbU
pFcp9YEcjG2zIW8ebn25AT7isIBMM+uz0KcbCOCBdu2OgTa/TG9NoYHbRsM/YNUiFON3pT2sLJCs
PBWF6d5xT3sKe0DvAEYMlmHJpgeplF8NhwWLLKrdHdmWoil87k3Dikad2taPdfOdaeML3c1ZI62T
atGtfm3RGJigrZNVs9mSWg5a9JYnSzV2a13nTNMACsBtom8o4n77oCi8CSEKpKURQqSBOSaOKCWk
sd3mPORhfZDqo0vM6sOHAeWWA+ptvAW3caa8jdIANVHBHfsqA506RnfwAq070NWtKTRQm0OD9fdw
rvfJO3sLXqQbOSm1eGN6coNYf8r0EKTEtXWmrjEbOY7YSLBRk4H2cB1Lq9hQsxDWV4ng4mLQyvpV
Os45Cb3iMS2Q8HRY+RIyo35tRivzx6DpUQgIKz0r/6lk5p1bLIuXwqj2gQ6rOELNFA74OcjxAush
7wzv4E1AkAjnDIE4RA4J5WuCtRMa3sj5quZtgE9LYAOcsxcVoT/puLfKMUTps9F+v73TadGv8dQt
ipwh3nfdiF9t5017Py6oiFCvUgXy+XVbCWY2Mlo23Nqsjp33DwrVFwLcXveOorsE1Rd4PkHLuWYj
wwvYAK/DYA+PWi3quyCIvmR5nL3kfDpz6Bs+MBk2z7jF1LEhfQGaTpxiqFShjqdAMwIRY5pxY0XN
RNf1Vdanzlbh9Q4lKuQWwNFOh1x90FWax9CoR4HY54HJRQkwfWiim+YrKIc3KHHJLXtvJheG18zd
xCK2ycAXBy6WLL7rKge1ozQCSBYuo4ZXiPciOZO1p7oojkom9eiq7CzQSMO95JYJOp4wWqdVMtzT
QGxjQW2b4kwW1EWD3EJVRanj7ZVNeYBEeRwDKGMZKxol46QAG2Rs2AvQgWwsHqKEIaoFzhyZgAYN
mm0JaApz0sinJjKV2HkaxXg01CiTw1rrGb8ULS8ePVscyMr+cw6Wd35mi27Bca58GePqjRKADESz
KPv/JdLmF/OS6QvSTAbIkUMwKBkRWGFR/r3Vi0mezQggvKsz5R6h+jsUKZK4YZscZQOWKBsJugKb
rmeWTOHjhB1Iw1jzzDuTX7zhHxqintZdxHiGn6hncrIlNE4e8cfdNpVon4YKdGN1lMSv0kTKq+mD
8Htp2mdmcvELyOIlG8QAPmUoT6DUIcL+o8FeunF+VJb4VqO45attm2eI1+1zO21fcd4yVtpUyR32
Wu1rhPp34dT8CbDN/sQVLSjmbF8LFKuvwaZebcnLdcDLUrLoEqOI+l6vw5+haPtn1gFAHI7iruNZ
dQcEm2cJ+8g9LrBq48O+XpHVaMgU+wYA1D4NkDt5eFGS7qLWPP3N/9aHrNtjVDFjS123n0BX1AdY
LBAG8iiaoBkX2JCOd1mft5DPa5AR1ioCyQKLqQaAgJ3uqC+LmmZRO3zatIUBdeSbIdn0setr2YsO
ed0zbZ3LTof8nC3nlhyMRxqjjbRq3caU5Z9+o5rlavkXv1rFBJN6/JtfZTbRzhORswwz660HDf5d
byPOltZtDcZq8KaIhtsgWRpwBNVlvplHATraNl4N4iatcJ7GyHOOqD8KgdeFcdya0wO2Y2uypS4g
hZZBGfSP82yG8//5qiwX+YY807981SC6n2G7Dpsw/omDzJkuIJONSMEQ/Swdc+65Dl0vlA0Z898X
16HrxR/uwHpZ68BwYgRiHx3HMn95ArIxeV694idCAhhys/dZbOdbHZzVCiaMOj1LRGvpQMKnwfZy
MaJs+J8iv1y9g8ESr8CavXvnckDOW1TRshLJsHHbQF/gtKd/0UZmboFUkCsUlaGaLs/4Glma0Kdm
YroTmKtAn0lNx+7ixQTxqdNsXDAfgt3To5Oox6tU50f9S4388H3Kg3uyGYewOqrKKAhSYf7//ddZ
LI1PI95O4H5047WHnMqQ1+xLzHT7WFsiXBInaNKDWgl1TwXSJnx4BSZ0EYCvejYzrBbMo6q/R6Z7
NrOEGMnsNpt1NdMs6/NsorWGcxTql1GG8ZOVLa0pl8CN4YNJ8WLzwb6jFhjiIM4CouAtNfOst3w9
CMoVNYUDStrSYN/b1OmeuNPETxOU4ZLpw1whgF0f5gIjZbk1hddAW93Eq/fKqgy6hn4Ve9mw/Lz5
HgtUbtEIWaPEZNF4+fBSFvn3BhJS39RFwsb5Ivt9cR26XpCN7ZQ3r+vQ9eJmU7bhdgByZ9tFqPCz
wGC+EEa1FqKNfqDSBqQHQz0+JSGyWX08TXcIWqE2tnWyLZDm/Az61xLUP3H1ElrZj6KF5I3brOd5
amY8p26ov0aVCUJesKfe60Mrfc20jD2yzMYRT0C0wZ6jvWSICiwAHtG/qd9hWdiTLUImQEWK31Eb
qAssIm34/DvGMAYaT/2OLmHlCkHf6iVJkvl3eOCwyTr92YmmZFGDBAJMRuNjkBf8DmRY/I6u4p6/
XyGskEAYuWj9TwNkTP5p1z/eXOlKqpnoKk1afE1dQPlcFoYPkqbooI1ls9PHDOxo0E7fSdWHdGaz
wz39flUGeEy6IN2lST/5xST4QxhBkdg0ZP4dNFsrA1Gvf+QIFGrWhq+81HqE5KB/Z08y2EHiZPIN
zXNmJ6AmPzg5pnMJubbMR00/AAaHc6EeTosS2cS57nM+df3uuh26BrzQpli37yaQN9MLJE2LYQmu
FXNHb6VIx25Eprn1oflptOo7a/c/9W3VVDdjmjnLsxdwP5jJuCucpvFRjaAfCqCZt/H1SoOE1NxH
V6AbADzg2vd/tNMS3vgAYmebMdXze0ORAI1JY+y0PEBk/o8jgufxX405tgjuo59MTZRE72Iv/KnX
drtHxLte2K6sTygqKVcN6s7fAMdAbYl0fiZe+b1Ekv1ZDLLYSI67wyicd1OtLmfTwpDsq+PiAGtV
v7ouZJeAh/o2rV3p60PXP9td9zRzNMNAsoZdAEKctthr9X8x6NUMUWxP8wwMCWHA3Jt5BjCX/OIg
aDpbQBL3muFh0z3a509Xde7Z5wHpt7+OkodUo62yu/la0bea6fxQ6qCrh5bIUxKN3cUV5yFkLjZO
pnXREA08FR2TT9K1jSW3LH1bS7d7Ahlx4+NlOKxodBoG/YizEYg21WiQBd1FaAjKY1b6SEdjnswq
kuleG8W3JrjLshKoahek6EPO3qhVsCzea33oIPLLtC8gYgpAvm9E/myr5ckSpxl5oFFtyM8FN7KH
MRbe81SeRuUDxPE8IbVowtzm9pKaAko6aw4KB99kTOxtS2pjD4ZHiKIws1o7fNS+RQY2QaKw9QfQ
hZl+WIXOzg0H8+TIrFvFVl68tq3xSAvBBCczS9+ddCtlD6VyQum0s6uiGPLFXjUtu47x5ehAr8Vp
X5tai39WtuEtJltGD4ENnaEOdK+I9qfhM6gzv5OF7ZV3Ot7QLziisDV4qbpDWEBauFFzJcz8NFcM
CNKHuUYXFDs1bugpW5QD84DgRTQuQZX0IZTJG4XlqKt1p3FltFG+ucXrQNa+E6HRnf6TEyBme5xH
wJ9gIOQYo4DycbC05JEF4VvUVoCiqi6oBoHKuX+hIepRkbddGCNjfetLBZK5/3Wetsu9e5HM8xxN
aFf1ILrscWgs+iB5R+XaUMXDa6XNEJph0FW/JTdoRC+LbIPyzvekG2KZVg/gX4r1N9Wz99wbzWbI
ZIMqtg4lwTH72nQoV8yNVzATTqgespN1qbr7xH427EE8InBentqEmwuuTfrX0u7F0vRC7xiZjocH
H9Fb1d9JSCc7Q9pv/5g1nIppVxva+6wMae5s9D7OWtc6iIJrHvqoxw6WuLedfS284TUHHUjvjS+e
3SLxC0aTZWFZ46tEkvhPKx0hp12WQ24FevLe2eqS9BwgHOiG3tm0a+8MZULvjNB94pti8hafBgrU
Ni2m2ku3twENEpbXOaibpkb8OvGrwvQWDlJoq14XMWRJUNcz2cm0LtxiQjR2zYMmANkW1vOw1cQO
ObPkOS97cAdgHBnxGrJ8aXLi0Hw5uzlI61Ig0L4FmkSNU61dBAQv9wboG+YJS0QYh8B7i0f2cUJR
d2ckC5IzxNEmYIXFesyT5knoYrjPbAM7bIloKdhdt7aZAZyimngQWugGWuJAQdOr0whepnvUdH50
Qgxo1Zb3FHlsUMcJdUYw6idDmT/JhPFHhkp1qUKY0o1/gBuJH8kUXOMpIrqs35DpzdNQ0c8wE/zR
St5ojMed4Zs2fpxl/7CGwngRdWvtJXKkM/bZyiGZpWdRCUrTznsw+/YLYaKB6FfpTc9CnWFffdX5
d/LOc8Pa5xKlFmRVSORrWl6XZzsyqx3OiLl6qDpIuTdhL1dF6cR+mOr2xQR45TCUMgI+GGCbGYCT
sw1CkhW4FxX+5urQTNy6JG6qzQ5h4MQnW4zPOmoA77QBuXO6SadCOqteQJWdbuXBRM4VaqWzmZ4J
fQGd3vGVzBxo0m/dtFjQTsfpmLWIeNwcaHuCVdpaZHpfH26jI27qD00apZO1pXxp9JOvA/HPi4mH
Kc8WCQoalp0OxUaaUSQi2VOTpmj04b1JU9yajcqr3Zr/3XeoeLzsAQY/RZ32T4Nj6DP0dXrEWxnb
R5ptnybAo1Z15NpvTq6vm0KzfypTyF9Ez2EFU0+Zai4OmVDgkos61IDBr7vgi2ytHw6z9F89CJhw
DG7L6bszsvSlYDoyhoGRnZMqxaaNc20b6mZ4LgyBXM1vX+jJ6L+mZZVY1i8IXH2fem86JUnZLZjj
9HhjWeNPV8eqjl0w2Dl/dVXlPXeDaNeR02lHBFGqQ4Ibb8Naz7iQz6B8bHFfYGkin7Y0PdQDT94y
04f5UNlY3G9srXwai9w4lerWpsMmwrnVWuMGm0VtlFnUTB/NsD6uOh5nlzboBh9ajJo/cVT36U16
6IM2+h5WtljaI7bo4GwM7oYxH5c0wFCDHQOw9fKfPAGYFUuZd466a58HpY7SWqk/IXp1T61cZR+w
5cfirECBFrLcxyFBeIVGpXLIw/yzg101od9I4zkUuQbmtxFHACjRJKyqNkCbD9sSvP2voTnM/VWa
Vptgise5P0KUas6Nqf4/7ROghdcTIrSQ4xaiPGGV/QaUFxhRmUymS10i2u6Z3LlzmpGdjAjB64Jk
0lLjYBtD/SUAv/R2aqCsXoOp9iVFyTb9V/1HT8DE8SaJw41eGIbjT2xgvpvmYoFVtXw2hQ3kj5mx
O6yv8T6nP1+Q6Pcews7LUDYB8Gf6HK8BYTsyvfbwc6oFMtAdK55t5V7Z8t090XpUMiYSd1/uNos0
EDOxc5rVD5nb8wuqhftDFQihaoCHN561D/pQIHiedpfJdvq7QNULQhUiyZ8803h041YskrGdNswu
Urw6gahUWcS4QfwsF9LYUn85YmH8S7+yp7/E5LB3ew4G4kUL7qcVoTj1EXK1jW4DIEygUW4hxQ2C
89UMANU0AcyYscF7DesNGdtlD8oEdeOARzT2AQ6slnYW/ABVW+bP0MHMhXaRLlnmU/aN8nC3vg+n
RgNFIbHulutWA0GDOhDRASotc2sPptsnOh7lLAWtgz0F9cKDoNiWOsn4aketNgvA39879TYLXPMU
c9wyQGT4TluguFt1MVeC06LRAw3QhL7cUKd1HS4mZLElUrOzHdg/nANyUeBvlMGpyju5ABty5Y9a
OHoraQWRL6U5LaSIFBimHc1T+tXhaQDRAdXTKI9AwGNuV7jh/EF5kJGtZk0Q7wrHY2F5IGGIh1og
ExLmm6wMwd4YhRE7porCMUX5yjEnjm0w2cKomrKNkeIsxABxvICO4hWk7zY4l+L+kosRd7hZBEsa
pI8zEqrvxnGQasu+h9gejUi950er6F+pBZT7PJ0sDRsVspicpiumJlj2YFMQy7dEH0BVAJDKKhgR
rvA1rf2nH/oRJ1RzKP0+Md8yu6wXoij7nY3d5n1XakAkJSn/3iOwotkFKDzBrwY8xFBdgrKSPtlC
K+bdFokxh2wBss7XvRibc5Eay1hqDbIJFThWHZTZLlSfEhb5fDWPAmWGB1h5/Hc7NVqgAhzw3wz0
FkpClNXYX3QgSQbQa6jM1dsF7DbVXjfBYGgpIlr6GI3vZmc0j9SIBZjAvY63W6mIg8GRWe0nVHbO
9tTXv9tj44KHxwShIkJM3Wd7VKzgUfu3Lc1NX0W/BTE21EsbTBxq3XNA0h5KvzQy5xBaXrKal+uw
x4LjdZc0mewDWKzArKKW8Yq3cz/Z/6WfNa59AOh44wigsWl5TQLoygVd+tXIdSgw4P2wg3CB/cTT
5EIGqQ15BYghhPeZ5U1HswB3gVArd24x6CNH//JEne+lgUSYcNJhHY12uUR+u36gDyvvOv/Wp9kQ
YcEmq/NHwcrlgN2cKlhQNnX1ZjegWSjGyjrFobTueKXpS8Siou8oZPWjoBhfwNLX+l0fpdvULsWX
qImPZNBkFUotYvbuiXosfdmpMqjK7v0UelcvFapkN7EFrq+iPIdBVS/bycl/aJ21CFhlvYVVD3qr
FGgay3GLc6hP9dJQsA1lIaMG7IAli9dUe0gVh2UHpkHw1+6piwoTr/0SRTB7UKqggFnqAbTIftuS
GXXR1bW/aBvQHF37WqZXu65oQAi+HFhzyDKQ24CSttwnEShaejc4GLYIDqaT8nqBpJNdLz5e/2lK
3mRPV3lqiQ0gn3jRRFZ2blvzibaQ1JJ/tLqczWPgVMjJkrairmqpsQzkL2ujdlFPqio0xgiF2iYA
16vbmyGBHs/c51EUkmyqYLTAdKGj6O7m87mtcOqlI+N7DRQ4j1YM+U8jcEFbaRvJI31ADnrJCzOA
Xgq6JKg6oCesX6hFTnERAzGuNcXq1vdfJ5qM0j4nMUjq1SvMRizUAlXliV5U9ELLp9RcJy7o+sji
NvCnLQ3GlWWsNd3SUKL7O5j457zUokKEoYNaMnBq7/PeJnesYWG6url5vx202GrW9Pcq8v4VJfD6
iU4LyJm86h4kt+kvpMZAJ/g+Vtcok1Bj/wc/Dzq727xHaFlo4UULsJb0gQB/IjNQTl+6P3LW6aiZ
MaOLqtXYSInjVstH65x2ICvF8cyGkmcUAssmtXNUJtUKW6fozRRQn1bSfU7ZfIN6i/ncsi7bWKWW
HlLuFScy9Wz7g6lpiG9eMyAamiI1XeqTAZZ/sNwJdaJuJ0TbjCjGdlI1Rwe5r1JY7skNOvElLr/S
QTuqPOMYm469oGbplR+drPCbXT53BgdVeQ+yH1Qjt8iWjf15CLI1ACfNI32kOSRYPAOY8FaPUIcW
gNJxAcgGIODKw3bd/ux46eyBd1HyULlfk7SJt0Lg5BvaSpgv0KcY7AaNh32M04Cvun3xIFUASRRb
RyUo6MPdehgWWjoN527MPw4AZ4u7YvT6c4cSuM8eTl0O0HXkiCF5tR8p3SvTaI4od3KPtChXqnJW
dcXa6B5pTaZ+1SWU1Z9d5Dgv1Vcn0QM8xEEOCh45pJoXruJ+HXldgZA8aTaJOYZ31Pdh+GYDqTAw
Rdr9dp51hECPX4Rg7Xv/FhY5czvtBf6nIMjz3vYgseIPXtv7bQQVEKkQA4gCL/gUl9+1FC/iymv5
eYS89U7TshzbkcG5WBx1v5ai7+mAUibb3nDAgmwYL4bZ2OldEGkm0rNFsnMtVJv0Sn+h4lW/sDhP
T7YDtElc8jVhmDXPfDejJpl1LEjXKeq1l7gf/DB25C9gU32oZfS/rj3/vvjDpqySeOGUVbvRTBRP
g7kYpRuKuN7hMUpWSuzLqCkUjz3Cu/ZB2VFXxOz8fu5XtkyOoJ0toTkgj1MppsdWVu4Sstfpjikx
GmriD/ixGUZWujMiHdgXZWz+aSzDtFjnVR1HQKT1/A0S6hbEcaDIBZnrNwkQM+5kTQm5KOGuIHjv
A5kboDRleelb3MmId/cPleAxQuEjME4ZJC4dEJsCtJf/uFlIawTeGbEDL9JaHJmQO1xwjhp3ML3v
MgYJV/DR5vehQpgBxgKJq4infqcryji90mc7GuWZtpDzW7TO9Z2hSL7zIuUvElS7nULH5IoK3FL9
XNGGF+ADD9xgfGuRt9swF8T1f+kn+0KXfqii6VaApUFknvMSmxwZDwXl0FGNlsbOSzNU+brweh2q
lyk7kinLLfwAG68ZlQZSplUfgDVBosJ3SJ9GsM/kT7puI92EmxBai+OSD9FwSNNevmYQ8AIZgtlG
qP7VscmJlXAIGRlmNRzGqCueIWKxMKxyKQR4d8E/ypbQVgILiM20XVaVsa91oII2J8UWWprOz6tt
7ZYg1lO2tlD4YSFjP8qCDU6a8h6YiXd7SDZ+mJsjuTHb09yemptsTYW+uM4N9GK+8FB7GUVGsUIZ
tAaynTC+dLJt7hPFyEYF5pnCZ4W9qWGvBmJIiMG295aoEfgACe8UzVuk2wYqRjZl15v6y21fZjAA
ZYME54XfYTZA9S7FCIUIgOfMbaYEfRD19O5crqDCaFlK8edmYSl5HyCCvTutqDepx3weiRqleJYG
WqUa28GRi69M4j+rgjTuYSytGKJ4bIXAePVVoDjVB51avSGzCdIXRgboE7lHdmHhAYKZqdzNInp3
l6mxQvLarrXsEte2fMJXbEagJR9ilDw/RXbHsNoZ5p4G7SI3AX0cwg2NijCr9z3gd4uBN/JpkG1/
jzL0LQ2SwxDWG80oowcyiNP6X7Mx8HiB3E1HkG0ArEMdjaYoGcB9Cq4eOqxQX5ZAqsqt+D11VYNe
rHrlQCchl9v9ISlR7kenJLvrnU3Z9Gb1HbG3aNGWebiCKmCwJXzvWEfvTYL00igKjIItNW+jMxj4
6qtZob4xwZu37soBD0/TPeRAMux71fKq3DuPvQ4uYJStBjGg7KCAQl+Hevh1UU7dippk/Kf/rf/q
T10BoowLx4rBH9TkxXJMPHE0nbF+YcMDUS6B+4jtA15HKyJq+mRV5g9xlmUA42WVo6/1Kaj2fOhB
j4e/UrgHpP1EayYtpokFBmCgt1z8Z8n6zoNy6APrQHCOQGkJjJIdIn04DD91SD6C8IhDPJyxTedg
/ZQxogmJkyVfRhZ3K9cbo/vBSyc/KsFsh10rXhdOriHUFIQP5dhrS2+KxDwnCh7Hn+lkvc/JuPFh
Tj5A+2X+K3p41T5GZvmjQqzhSPH3KWqMTVQBxkrR+TEZGAQz4x1F86nrP9knOO0u9YYj08sVQwYC
/PT6oZadlPeG3aJCLepcGqMXV5Pkdy2Khu4mJ/hiZ5CIkwrng1cjKsil+yUV4I1t/91FBlYjmgcg
bd6tGM4uS+VE87SQJQHRZfeLTNX0NBe1/jI9fe3VmVo4yCTrIATeDecH6CT04WOlwGwFZNyW5eRl
W2p6aTXt3dTtF9QslclfHMzQyLaIHYozShp2iK0G5wK6G7ffk3mo8d6BawPLwu//AjILuxB7HfxT
yfZPTwnubyylYNdBDbGu9qHjSUhwQJsNfwHfhP61R84aIqvYPllhU70O5iXqC+SXwAi7BY1PstHA
LfU18aC4xOzyKRE1nosYKE7q/1/Oqmk8WzmJxpALsYy0AYsxCB3Lys2P1lgdvQl1wKEilaL+gssH
vDJalHGjf+4qCpDXgmdqFZDiZa5cFZsmmdw+QBMLhmKoPdcJVjm6lfq0HZa4B8x5SwS9mWGJYKU5
74GoaarRSW2YNDV6M9YmrV9um9wAvGl0ODgteTqrA1IzhkL5hyaNRtCyRZqi7fHY4dcjRZXhHjGz
HScuLJR3WJuWlSD0UP8F9I+2IGV+Khtj4cRDhDOfcjGsItslRJZ1c4kZxCm6evrihOCfHyrwd1Ps
wwYRjo3z57NWOwi2GnmKcPmYvJqGtiaDyXGcpRZM9R15QpgnXjYqapK6YvYs2fjuyYc0eZVBtKF4
Sz5pHz310o2WtaImu37nzRPKU/N30tR/87RHnu8nCfVpyKG/yZ51T2kSpzgdpJrfNK7xFIniK0Vj
/psBBXQ6B7tTNQMAZglIU+sPM/wng8mRxpNjiq9/MfjzNyC9cUgRMAaQGQxr3NDtUwvafPDHjkip
xX30PDrhL1QT8p9As4E7JnHephpaWp9MS8udTR11Krma0qyemtVwbLYXOrjQrrOS6QiGI1RT229k
KtPm3krdwB+UzByTOwMryxeUDnanduA5YDxg5AT7f+I3cQPaX2WVNgxPPtTZ7/7tZLUWdJQUb+ff
nCTHSSlWU/7+ploM3YmcaC6rxy326ZtuTn2BO3d0v/xPnX7/PHLqrv+m2zdxpKdRp5Xgz6xY3CQU
C+5Q4LbtObh4O26B0iDg+c5uSu04NxEELbA3dGOfbOjDaMCP4TRmtjTjxLqnPquW6Z2M5bauIrNd
B6YAVjEIjjevOE/KJXKPIL4JMvP/0fYdzZHrSpd/5cVbD2PoCX4x3yzKe6lkW9owuvt2E/QGoP31
c5BUi2pdM28Ws6kopANLqiIBZOY5iw/PnCDXgakUeBu6/04PnRpYsSSbdv6msgGmpreZ790kIxvQ
Lagn03scik2G3nscGrqNe2OMVYTymQRJh2SM+EEqZIEqaONLb9Wg+ozdkGSKdTtpkOPNPddtFqxH
aaVe4d+9MYYg/G5HljbcgWULkDFatCp0xraWKhMY2JgAC02rlrUl84fSqXA37uJtp5qkyEKEGjiR
I3ahUZG4f3LvvRjH4MqhC4zhFrAE2yAM6o0BbtKVYVTY57roJ+JNal5AOfiGj9HmAEEVKeMrwsYg
MIxGtVQy2GoStrMcnTcgkYl5tOKEAkTG2PkCqLVFhnfEx8FG8Fe8isZaDDI8f8Rikov4jnYb05bD
L4Fb6uBjh2oH4iSmOPs5aBLUiF5ALgx+NmVBwyQT4hyUfIpBm5pRS4NFzLyPFuyXxRyjBVnEnhx+
j0EWrroOipGBQgKFj2AHIGJ2bMNBVBoWN8BgE9ffRSqHcq1Vl7myahKUXNCITH8XvTsKZTUGoAnQ
eeJuGlO2R9kn7dFFw2G5oLe9Z7boA9XQ18ycCP1Zo4HuTyUkNflM5pMRajXLYPlBTGbkWrfDT8tr
ANyI7qxjVbSAL85KAPZpoKk/5vgvReDmQ3bPtcNw/UFI9tMY3DVL07RYJYEQsEbxunVxFNKg16M3
SKuRIlciekmx67EWQOQJlzyuczA4qPHkoqzdRNtMviqAJERCso4AnLfxZqFw9Sn2ZDP7zLE/TAiA
picxpXOatg5WNiC/hTuoPyKmmS8PGyW5KasC/Xi/K4AWiK5BeNXI4eJE9P0jKjPyAj4VkB4s3Phc
PQGEK6D6DdsKFiMqo/aOah5zQ0eeh9C8kpJE6A/CXbHBQdds0cGCRrPFHMPhrTxr3J4shoT5Cwmo
wmMbWUDnK5LHRKuia+ClV0v1SJltJw4lUsRITI7Fc6kAo2WZ2lvSAp4DzW21159pqGLkwGB+LHUN
9YSIgcxQ+WyrGBWAHZexHmsPjVB908hS55Epd0PGR+REMAxDF6i94lsY+EjCKYl0W30R1211oGFg
+x/tUVwh7rj3DUw5bNE5xXhmacO2oR6pk2g3frZSbYflefSNoT0eJ2Ayvoy6JS+R6yApp+Cjxxqs
VmloPdV29tEzHMM9GQTKE3UegGqfSnz8zmq/BDxYVwo1WaTGtZFN8wV0sfXK8qSPMtLI3MfAQt36
oWivvGzA1DHm9tc2YLOTg5TDl0Iz0bGpm9qWI4dlpFbjbsBAYa39oe4XPjoBvTsacy88WiJJFg3n
+XcDsBpoOupBDJU1m8R0vb2G89FrHdjNwgoBNKUseIN+AyFksxmLwdt3fuFdA6yjJgvTSyeLOcZs
IXjm3nlF+D0xhFwAb6c80RaehiHa/T8MIzWkHT3n4A75pCXfCQoMTQifteQL5nDrEVD2H7WG+VMX
9jfVZn/xQQL8nDbbSiUBopEXZwOtCwsalrKrNiV4jbZEgThWTr74J6ehiV1Av6WViLZFif7oUQED
uFjLn+gdvag7xkHj8dIkLAHSWrFgxoY0YFAD8Mta+i16dfAQquubdhz9m9YZ8kUAjtodGlsxVDKc
Go0Xy/hJEsdGq+HCjRt743lobcPNBPiQf+VL5uTrGD8d3bFObsw2oqoF6u1Q8OziTomiEActf79E
9O5dTlbAWEG6kmQAd59sZwcuGgY82Dc5OVgqdqzkKnaeNNFyzEAejHI6BsbOgJ167AfbhWfr7ISf
c7ZrA+OeRvQCjrChXUw2ZB6WFmoJa3H4oJ7NKSxyKDX6FVsDNKXvsR01wWxIUwlnvJ8mSIdw/DXN
ZFTbax3/z8ja47mTnFCWgRe3LJPVh7dRV637rAVIRRqg5nU2VNY2ASuQ9fS27eu17mTu/kMEeltS
8N9f5G/GbaGhvbXwQD6sRfFRD/T46AV1fKRhPNjxzuL1nuQkIiW9OMpstv3kSopPbn81xWyng7Ob
JptF84yfXEF6nCIljvYuWhRbOnf2vlXhREqtvullDEf9lq0DpCzlGscgP2RUBftZHzQFW5URAJGn
1flQOPaHGIZajpturt9yLNfVar7pGTsaPLmyUmzGOB6+1ho4snvWV1fUbeMUvayGvd8P/EarBcju
ykL/gmTMrVQkscop6fX+a1aCjcttsuoaYCW35RWceMG9U5H6oBoKAG6C0rs9sooAsQWo/AJ5/Oy7
iyMYsNyLp9kiDpiI+oXZx+a2AfFUkLFma2Pr9FT2OBaoQaF4oqGXa0emtd61AUPcYy/zBehUtSe7
MPEsz8cfdlGHzwDzGYBUFMUrUqLcdFz7oYFuYmWrG+ZbRBoGgImniLFeZhSRJqoakQHHzR8PhZGf
wN7iTxk/SugpES86/0T5P8r4KRFQWVFBrrKEJPKrcrKiEZm+O1ImcEQtclLK+KDrnYN7Gy5O+Jq2
FoEVTp8+C4x4OehReyRtV7c3hdUl1zZPtUc7O9MnqHggbzpLvNKIAtZ+DfJU9bdAmctbQNIabv8W
cPpLIWCEdnlQP8h4KWTVnd1Ut9HhBCznJOw3pZ37z41V5tu0aatd61fBIwgKgUgEAwuwreDwKPgN
ebbMtpeeIvJz0uGDZ+Hk1c7til3qtfkWO0zjIW+bfJV3ejAN8aWSW2yhxhVPDOPBSIV1LF1eL8gY
u+j42gp9E1m+0SxFgoOnRvOvpMwsFgPBJpEnGg6i/FPgLBEjIHMxLQUWfVC9BTbRnx40Xb0UQ+ee
5herBKkTDRueothdRsesZGWLNLh6ndWTDTAF0XMJAJVPCtLOsvdYs1xmTDvoSLPgGoNLaZrBBXWC
8QrFwgxkPiaK6kZZ84OVaFcyMSILZXSV2e9F0+DQVqAlYkEaV/kJ5TfZMJxKH9zIv1JUr3hAl3hx
7CLJTwx533hFb6cxalvxEx+ypWxNfiJZ/f6OZKJG7/2GNGYSoqo48g+z8ewxyz4FqEdsUXmFOeKR
ZwKn8phpemtUzs7xahzQAiTZUd2peR+Ue8sx2QpbDFSU22j4qC3unx1PFo84l53MMhSNTGbkRWZA
JGWTmWiiD9GiHEifOIN4i1aqaE3Ci0c1KUBsdGTRU2PrWsZ6EElwQwt9P3WLLYr10UusdgHTQh8W
4HcIbmhkF7ycLHRClXj3Jy12SOW2BiH0qrKiD/5AilN3UOAw94T+HSs0cD9Fc2jcDoeCD7o46Hdv
1f1aGBvHPNF1NOXl/vQuaru3d7Ms/AuZFlv1IbXEyi7Gak0pzjC2gS0RcvOCfFT5UEu2JXnVVuYO
VdHVulXpUjIre9O4cHTioFqKl0vQrQGzwGzOdCBDJydm304iOp4h+btIGioxIAFRSE7TiU39a0i2
btX/1Kp4uAHZQI3kiILGxFOhXnpOJM64LaLvXet2rOt6ED564D4au+G1wa9mYQm7uMwKAJo7S2Gh
8QyQcXm85SBgPgsNQSkxmQMC5uQ7+TdpRqif9gzQzDsGLw+/axsUWe3zAk+8TuooqNPaAnjgA4gm
IhzuTu9mWfgXstkurxJ3b+N5YbVopWn7LZXWotVpXCFzXqymilyWYBNNb0FVj9ySvNjCsb1V61Tj
KirCcrIjC0M27JSAgYJJzs/op+rWUaw7C2200LCU28B1p7f0UrgyPLuJ+WYT6WiNXXw2alWMnlkO
6sNgPnt/MCQbJ6wA4tPnOJsG2kFuet4+7LVmareYh7M2xwHK1PVKWl0W7WTcCnwwz6t+pgU43XCU
roCO8K6Xgu1p6ETVKXFyeRdmnbgzGon+hN56Rqca239yIhlp351azRN3JnYX/+zkphp2NbKYZnp3
ogugqFHVvF0eiMfuwyCLvg4+ECbBDBwt1Dt8D0oUV7+/y6tfslk7y/7OLgdF1zfQ2W3C2PxhW5px
pG9kUmb6ASlOnBrRF/Z3bRy1b1q9RWKjQ144AXUlwesR4p5rhsYFREhAMcLOQr3MYstBTcgvySw2
o4k6yi/B8VN2kbmmtIwFmKsFNyp3ysM4vw9nLRmj+XucjP/Z1+H+sImSCvTvSd4ewOVoLoTVZA/4
P4OmEVk/GqE6Ontwi/wVPXTZGfi92UMlQHmhA/d7QxazO2nxn/or96H/bmoSC38XyHggGMzcAQB1
QWADy5EEk1ShP2Jr2BxY4Sz/ZCNlpi9QyZ7uMi2/eirbIFEImAUasjluAYCGtvJOHTD4TjhAqhRD
Zf/8Z1Mt14GpiCViVqLsq8r4VNzFVNXXmPNgkQPha03DufTrkx0A48B0quwymX7rOwArDWnlLNuQ
gd4vcopkBeQ+YMxq3ABsnZO0yckFlMbJY80vq3cZaVFFmqDAqWHLFmg8K6r/j8PM20V6/pWaBSzP
drxVmJvffSCd7+YOAdK+205mXY0cp5n89HRd0dNEQt+ajoX0Xo1Db5AV9rdm2Ca3hbWkgcwAnNGq
l9FxgA9tFtnusysZkg258qeyanScA9RRzbZYMzhb2evpU2VHFwuV6t9skdgLDeU6t1qOL29ne86K
FNHGL1j1DRidaFAw0Q2fWNlw64GYe0H6GoTIIkr8x3rAPkj41X8Sueh5+w0HEMwzHk2/3QNg27ot
82YJvgD9glYS7LkkMuMLxspyR1qHZ/YtF0hmhoX0lwPZoLtuOIJT4FrWBVzew7R2o18mGYVBOeNb
GDKhMMzhNor21/QpZFz8cNM0v+86gBjnpYsaGEPnL2mlT38GNOLqS+wzogv3ch8AWCgfoE8B8IWV
h77tF1NDTsMZuL3HohKLF635+XehLSfjL4Di+RyaGT47p0n1WqTVVUv98sX07XGh24G46D7z7rLE
vSV51YH6PBQ9EMkjp3oJE4B2ywTYTiUYpVGV5iGnBLlp9W/uJSvYnZHYt0VSVy8ce+oNqretlVlo
Z7qDjrZ0DhxZ1MX0iKfypAIpfXTvdtNNlo2mc2BjAAZcVahEdpasw4W0MescRQRJsWgM8DWhtaL/
GCEWySbsHeCKixiVQoBjB0Yv3kVxpRCumu42VO/+Svsf2IFB1c8fbM3Cgk1VMuEQW+2L0P5ExUf4
o5Z3zI6WHID8cumL4RybXnVDSkDPF0BRSps91S4VaWltGAo213MkwXu0zaiiqPdIU4mTKn0CEt15
tES2xgKj3zZuDLo9O/YfjRSrMKDP8D8Mly3RmIs/VwWeWB5V7td8CO2FExbRQ1uyfs3aCDDmRWvu
M9aihzoakhuknU3kcLvPkUbBRbjQRD1Fcj2tXozi1WpYcwcAl3DHu9Df6Rk2v2biAzMKdd7fbWdL
dXctUAQXnd69mepN4e/wpflb0znqoEz11omnqIPtz1ELC/ldMk3RT7NN+YA5ZLat1DcOVSm7EoXD
DwEY+E6sFfhuqC+4p2FPbALV6oyuJPzLLJxEKLnVOcEGDSDZlr7IRqZtP7mTPGHY8KOK5W4A8t0N
Erw4zEpl/CP9EfVx86MqDbmwsVK/HxwUTodoMTq4vVleNHS6r8C/aX9xwEHeJiBIwm/rKABm/pLq
FnKaBfDRakuVB7Ay3dbY8txnng7MLd2PfoSoB/RH+aMHjCCqy3C6SPHz0hkOVi7KS+VxALmr+MAc
37o4JedVDsz/BpV7AXh/FobG9iwX1jc3Ak0HtizBk+zws3VG17v2YF3ZyCBusMkJUfKL1vx9ZUbW
SWbWuCkqFFLxpkNzDDjkHw0LaVUjcfWvglnnKrJQmZO6H6Ypa9/8hoP7t2lAReBO0+hN/XEaYP56
K0d2w8aMJBCFGQfUouoam5vIpndKRj1lNCTjJk5RBKaazUhGL3aBlZ/vs+RSRmwF1F6080uPbWQT
m7uoNKrHpEJvtTVE3/IAxemAjwdwkp/w8yCTcEUnI8qTefHwwTPnUf041sWtXbTlOZQ5zqZjLz8Z
on/iYY6ieBtYyCvDBMo2Sv4wbip5jFoPUBx5I+8AY5Bjz96+GUukT1YAsgBGK+rfsaMToIlTwKCB
s45727mdukNwJIYNmfs2Amsbjag3McwzF0kbzo6N3burxne7y5D7Yl/5XQs8gdq6wcFxvmJ24T5b
xvjFtRQvV71FL6n3ozIr4KQPZfkUuOzNuwTu4h71M+3OB6705G271vjQ4g7Umx22YaFxZyGLfdMq
6Gh6p6MD+BCw4S4n5vJZ9m4bqmVspF4oRlPZe09DrYaXoiu0BlGkyi90aAQ1NpRgMGSLFZ9S22IA
jjDlFnQJJA1R2wrlpfZ3Mq3DFeGgAvDI33VRF67MFggPshvftPrvQ9J+8qXhoHwJjjQ0cZTRmsUA
LkBcQYmj2rUccqzQJiDh6T2BEM8Yw1hpy0WVs2FNCgIbJi0NpZTxphzQJxZWXXkVXruvo9h6rNJY
P9eas3Xy9GgUlfMkhsQ9MZSQLorWcp44141dbIAgl7RAZ5XrpuTD1sdv7slyULnkZ3kz+bZl+ND5
MrslW1AS5H7sPaLXzLsynK6TyxyfjOb4NJ0LlnXUSLXDlrSaXyB+YQ670Itv8Meuj4MrnWOdOvbG
8XXnOvooCetLJ37BFvBBAjAXD9x8geyf9hPMZqizNJovoO6yVa9IcW1ZH2+zKKqPHLvnD3F0Cda1
RNYf4/jAlpKoIXprD2Qozt7wzBmBQBt7oLq1rWdfk/7aFXm3pWHfoVQ6Qa/4DRb76VOkfyfx3zr5
PrfupGxx3olTPWGX7qbkAOhFo6j/YvK4PdaZE1zNXgbX0VlFft5eSeIn+BUD8gU3ZZz1kSjGThYU
D1a3JHNSzGHnOLIMX+330CQHobolGep5VbAoleNWjEiXleMPF1UrANBsbxJLZvdm3GcPgL9qFw7P
+VF2fvbAbR25Pdcs16T10mw8Kc/SGIGMgUf4J0897PjRrdpkMe1EgVgs7xOUqqx0J063tIyyU5Hc
hglwkS0Xxy9YRIHv3mHJpB0LsGsJDZSSimpiorxuQmntgDL0ZWaRiGp3/BYw0Dxgd4o61yG+JQCH
9xE1ZaFTdNLRWcT7iHTvlk0MWpokZxo2MqxegUk0uaRpDG7Mrog3NjIEj8D1fqUeBGBp7gB9zF7I
NJYyueTKlCdRvMl4x46Z7pZ7bwSDAJX0VXVwBc1q+DhCuetwYLJJeOl/4Va8IgP0ySSrsswcwKdH
7g15UhkhVk2Tp/HuiScnWC606AfgnEDmJZuKIe8PijJDx2MED8ayP3ezKspLc427ggNkvbpeMbWt
pBfaTE4tRODcuhoDGk1IQXtLH88wwEQMFc7qbHHS0RK7MTSbL9uq7Ph6UGOwP//jOEnbp7Ax7i2U
Wz6D9LfbIgVjrtHTVD4HYPdaotbVOJAWNAo3heyaKzpEUZJot0sSJ4menxu0uS3IqdWbbhsNhbkm
LcXQASeNphfMUIXJTRaP+bLXULOvY720AeasdQRuDzuWTYX0e15od7LusI9qPOdrFZpbR/FP8rIF
njFyXiitDpcsSu07cjcyaR2rEmQmA+qXJ/dQigC9MMx+Qj3gqbE1ECvqcb6d/uT013/7R6DmbVJh
NRMBO2rqlvFApLuatuHTljyLrfRgW3wFTG7szWlb/rZNp407bcfjvkkPnheuSh2NgNPPqkez7nZU
wC3DkAFer+DFVCkedniMixH8gkpJ5eJ5a6e4mLw/fnKgSvOERclZ2M5uxHaADIiPeei9Pzm5kZWv
KCTN8u5AcXTlIECKMM3iFfG9W4EOjWVhrNprs/tmDL8TVMXQg9ErcAxsbE1dHIM+8qdOaKSAY7vU
VBGmvZ4dwVDynTqlyTEteXul/mrwOC0+UNHw5KkyXG033TJmqpkWCkGKGIeqfV0/2xlQZCrX0u6x
HBjWWs6Hs5sBiY/jsG5XlVZ2U4QeGk98CyvQMc7Bn9nEf6DFaJnUDvY4hRyBLFxZX/8q0jiktqIF
eosEgGkDC27vmz4ynP2HvAiOTYEaPKEN34bcsoDc4I33qdfEqCKR4uT6eQ6YMNfftDVP7lxNz5dY
PNqv+agdXBeAMALuft6Mkzuo1cZ7s8GtysitN/e4rNoFG3XgK6Ag7Y6pGKOm2a91ww6BCWAYcN9O
MbjmWvhAf45Bl0Dude58cPdscFO/X0IR85fpO1kUwCyK0xvNC51D4sbipu4bcSPVC8/jSU6ioreK
5YiDkG05ANi1i7m2legKecgY43sXvWVLGqKdsQXUkwR+m5U9kMj3BBjumuASKRG5UyBS5n4SfXbX
O7HFc/ftF1iEbILcoEUwjvbRvhbl+YKWurOsR8HRYloak42ubCa4R/Tq6Xs/q37pQ1mkoB/2jizt
mlWM842XMNWzBdM748bV8CWPO/lCcjDCVGvkpbDnyczyRSsv6ehkX1KtlYe4MdBdosSzN+pVUbkE
b5LbZlSvk3RYtzzIVjPI5oyemdlDsGWj992zLQkqDAXLGUYCB01jbT9Hmt7tSEa+kw258MD+TlH6
SLcWQzJkOyBo8vtApgcuQNBLI1DkRbvecrolDak1uZLRAT0XzqVqanw0Pyo3fus2KH4P0PxpNc4V
VO1/eEBZey0FUgCAFE3OWuU6V78t/ujCYngNg6BZdkoeBalLcrKPDRRmAniizdGcUhXugXLtlE8n
Uet6h4jaWIdYThbT8N1hanp9H07Z+dIGpu/UM9QCpGpTey56hgCb+y3GySRAqpxY36phNQAnJa6j
VN8KVk/DDk14Brazrb4OUqRaMnz1jrKuwPNciAwIeCjYn4RdwCAkvcV85yhsK/vzeHaqMrC5kjm9
eMhsS9sJDQ15FmAejD4SbilnhbivcV/fyAxFaO+NWW/9VC06hoTaECpFQD1aKXpAFtaY6rvZOpJ5
d1EByG2WB+avALNCaOK+06Nhn2nVKfNLEDioNSJr+R4crtEtLRFRdArk0m6wd6QETBHYz/CQRXsk
HMKmqG9kWZ6mtaZydSIjup2Wk8q1AGX9qkmCBvBgqXfMgdl8DMBVtzGK0L0DtXq41Fw2fk3jfJdm
eGSnLdvmwI/42nNgGYxMY3e+17ebvGLusQJvw9HXsh4Fd7/co6bWyR3F3/XR0dNsIz3zWZaBdp+j
eXKvZ1q6CTwevQLUYEHlDHE49CsrScNTKGIL3IIhKlJUnYOZO5PngO6VydMzR/7q4uSwkkX/RUtL
MNbhjAOsAck2auv22SxT3ImtpjnTUCu/4lemPWIf6tyYNn4czG6f8RmcHVrcsRFQPlrsh6shzsMD
acUQ3Rp+glVSmyUPfYEErrIaBs5PQ4WlCw2R43yb9y0kx2Pgfd7Be81j7W1eo9RfyefTvDzBvIaD
4+4wSdc8EfqTG/OfuTM0ID1wdJyq5xs3UIfAkR0+FjgCJTHHGf9tXo73NMJ2DVXHg+FMSlcOeBzW
jbmaQqTjuG7B0b2dXLW2Ab9U2h9oqKbDX/L/ZbpqNN+mozlHbOF20RBwHB6M/AbwiS9NzlS3AUqN
Vm2MopEcTynw9pVdsGoa3u30WA8Xk97y++6ilZsoNt0QaErhC5C0VG1B2QSrKtTyVevVzkrrRWYv
kLJvTq5W7vNcf21tj90XtZPu21IaeH4nQB9H4QwdlQ89iIWlI/ULKuvqcxbl2nTIHqfeIhZW+OoV
rbdmXpID4roUd2hqxTZKJRMK28T/qv3L2GTg+NjH/X+PPbhVfZZB/eG6RY79JjqB364bXcvijgGQ
arruFH+T/ve/Saj52UmE4YBe52oNfsv+ikYa86GQOCnUnC46dawyHnDGLFeOU5vYN1gG2nYNY4tD
F7kirT3o/JS7gLUh3ziquqsu5ZqU5DAHV9Hm4KSsx0Cs+sY1t+TQp+hFDooGwVFOdOoGdaxqpXwr
61xDY1bOX0Sdncu2qu+FlgyXhKP0Mcic8MWXiBSaPthR1BAYzwCv+wIyeIlUQluvSDrmwKflIm8v
YOVr7qvOPpGc5jCLBi3bv83BB7f/PIdVZfWBLgVoTUZZ3EcARiJgm7Boxl0Z1RG6MkaclikqP0LM
CbBCnBQkoxdq8UZN30fF3OM9K/45lEAp3ELWgDIvX/rMDTbM1IOLYY/YLGYgikiq4EIvJKd3A4te
K9NBfbxSzvI6TPu1z+SwnGVkUgDE8aSj1oLkunRR2vQeqbQ5Ojw6oS01VOttPGAgghCn2hoeUnwj
4PIeQrf0lqaBFBIptVLq+7EL+ZKGgx12dzruXG0vE/xwKgFma955R9K2flMDW6XI1kB1pY5+4xwX
/aOuRu9zFUFR35JIUw87D5CM01wRVnDTXKR9n4uCoUabrd4Wo1bt5ps85gAMGaz6xLoyW6YZzgVL
JSvBgCsXpBn06s2GhqSerUlW+w4/2sxbzBWHrNWAOcijy1xxCKL6STQtlYJfFrS2IjMlYsppjhOj
/tATFp9EZPoeh0Zk+rvoPRa406OLhrKfhW7k5r7AfufUmePTnIbTs9JcJKFl7EnW+qE9W4yRVa6w
AgDqQDSipidII2BRjeNuzHrsHNWIXkDSAqIo/Cw3vocSUc+LYlQywa7WgvpYjIWLY3ClzkJknp26
RZ3N7I1miV0QFeJYGCWqbWwD2Dqf4nA98Dcsx42NAC50rq1Q+w7yH+HhtEeOQC9SxUjv8hKw83s2
OG9yj+PJoexzJSd7AsRwIAfIRQJCm/qzPcl7Ky+wvaiuDWc28IOR8er0Em0UTl2/Igd81MtR/EQz
79aure6rW+fp0uU8uisEklOiwAHJqNnluXMbsbYSr33EjgucsIlv/UjK1eSdDn+gjqV/st3KX7HA
R4MGKhn285Ra3HyYsm9i8dPDlOb7lI4lojusG7NtjKfmNCUQ+wRq7nx9n2hYw4FrQCyFGfGHGI36
qxbACNcsx4ND00IgD4pS4vwvladKs9N9UpXlAfDV6VEkutiJIqjPvRZZG6yEnRs7l8W6Q073DjsO
sJkGevFY80LDWZhbfWFlDppx3MG+9hq/zxokzGy084eoveQggTyIEvx6CzQALKK8y8KF2cVHi/Hx
e9iL12AY0te8MNsFqpC1p//gohvbE9NFx0H/p4uOcmZuTEe8XbThCFQyoWbxLy+6SJzh0vR4/Fgx
zhpqpMBP4dD2d4Bhe6Hv3SxPpdff+SJ6oe/RLCd7QJFP8kHiaJzivNvT9zRyUW4zx1f2JP9k3/2S
z/FjHbUREvA/QIbwf4LTpz760WDjEnEyHBnssQsD+65LM/suiPCUHyzL3U7DUEbXMgRNulJOTgXw
JiIA5YLQJI3QQ6qFG5TmDjeTSc3ZbgACDRo6JADa/mbCN9e/mGyQNRgmcXE0mevVNVBjTsBgKdag
NBjuRwZ+s0zD2aQa0QtY9mocOHL/QEPTd62dzpwKuX6YVFU13rv2DtSf3l2hBtoYsKVmoeKEdCB1
52jLET/bEPgWS7fTz13hDhfytlH7uYkGp1iTLc49/RtpAu9GNqICwhJmznObfZ45IrUDhDY1K0Vq
wfy8LPxrUw/+PkSX9JdgBPBpUORPBRDoz1YesQXBZuipBFBjEQd7AtWoK+2DGYAQ2ILkw+9mKloZ
xsWHaGQGSsh25QG3aY9My+dJ8fHeopGZr8zoGn6/NpqU8RorSQPpJbDGIEU+DNFN2djNubdRq05Z
0yGsNklXa89BhzsZcCDrXZta7LHOTNQiIK3aARLrsydt3XpwdpMnECCzrS2z/4un26LgnhKyA1i9
yXNscSvL3+dELcmZDKgynq42ljVS7hwLoabFOXCp0m2GnZbnuMHZL2Xf5iEVwAX4qGcyFkH7Zjz7
hia05EvGsy9FJu1sTNp5+J/6JmGl+LwVYEoE1t2qsnH4hrz4jsDtUNQYrXyRejtKj5B2Ho6F/9F4
9tWANHF4q78SnviSmN8d4HriNNsbkxOqTFBu9v7izRojwIoFxpNociHrFNzzB7/UAXqla5veDIw9
EJP8WyyNtIWbm/Efo30fDKOOsq7YXUYosrjoJjb2WSqtdRfloH2s/HMLook/0Lr21R7K5BGAbljY
1Kaxr2zp3+YqFlkgltdExodYFnZUhwHpWBDbMxyJd9WTnjnPVFsidGNvNEK+2D4fVoD5ts8mUJmO
v5sSRFMF06GU6dGUBVK3wkXvrSyApFrlJlhwsXIZ1aKF3nkNH9cO+F2mBQ4paElD2gx1FbbWmScQ
ByBIaqPYYaiT7Fi7KGVYT6eveebhDr6wUDZwKjykSQHh1x0bBSBYZINzMOu4WGjqWC+u4+ieTJA9
fTPpWtwY7Km3cqjRRdwFJtrW0HwWHQ27Pk+gm7QreJfRhuKTHVkU6IjeTlBRJgMPcKKzWv8WM8Pb
x46+czKGKoa2Lu9sy3Q3o+nXR4Euv1MX1Oib59giMbShLWqUqn/zi2TDVEVBM+QHj2vaK7m3llbc
ycF3N8mI/3ycoXaX3EM/kJO7BvzopaEl4YQGYDeus2llbyynSvR5PJWiF3HhTnqqRQeI60Mi4nQf
Kr6JXvG496zB/Q171TV4N/vzBwVp1UvkDEjIVb6zCgq5FLFAossV8TFohH+rIUdZbW1W8+W///U/
//f/+t7/V/ijuC3QSVfk/8qb7LaIAFj63/+2vX//q5zE+z/++98MvMyMocDKd0zHA3Ke4UL//etd
lIewNv5H5vqFa2a2j5apR4DTiQuKAKzHYjReaaT1LZgOuh73wt6zl1kF+GP6EuS+rG9wlLFlZoNE
LE5w7GUUIDNGX5tIsnQTGyl6ne386f9w9mXNkfJatn+l43vnXECARESffmDIOT27ylUvhKtsM4p5
/vV3SemqtNM+zo6OinAhJKEEhIa9116rEcyJBbNsNyUh31mNotyI8xmk4Q/nQQmfHc/L8iVR3pZP
tRAsx5KXZiYwgeAR6iuDK+2Sp7F2TwZyK9lI8hw+lmxqxlu7AZpGlgAySb37+rlpTCUnTw6MyRaW
85aqE5OqBjl5chmifqHqATpY4zpCsDS4noJ8UNbNDGN1inj/dTuUyVZpwmZtDCGCB8W5z47SYfoi
91jjWA7Mf5o2d7ASAk8CD2/vm6S2BZlNQV4IoKLOcBiqw3kdRtB8432munjPYJ+ZCtihsakCT6DI
6aEI5obcxkmrAhMRj+qrCeMBwtgHsh1lkLeuF8sWJJ+eTIJ9DXQ4k+nLlAz1NjlEg/PQelth4k3t
AaKf+INWmtuJTKu+t4sHuCsToGiGagOqan5tW9DRi5KZ/35fgpsZmMqyfi37U66ycEFZEELnWQjs
NorYycU3J5myZ8pzfwrIUatQ4uhQW+bJP1EFRFUe3xw683+4vKz9ZdtnL92U+usvx4audTuY/Be1
oMGWXNgIWi+XCjRhnUPyb4aeVgWwcu1r7rGGzDjmGgiSdWRSXiCb08CfDBXADNKPlwr/2U2zCNPU
amCEU4STtxjPsy40ruSfuG3xkpJm8o/nphhB90mFOA1ZqxFVa3E1y/hBoYYEv4Ko//dqh3MgGa+9
yEY/gIoqJPYquxJspCKkPb7MoYzEEHzZwRpAOMT6ZK7dxY9gfaZrPnUZ1pzK0G6Debg45II7HxoB
6Ir+IT1Eh2shqhDXagLo4sCt9edaha38TDuIyoXhnW3WkI0Z05r71hAb8A8weqXQgV51tSiRDfhU
K/CdO8yASsJEDO+QlAWjHBjzuur22DSjSM+A1iy6oFsd0mmdcX+ObOIxeQnE7cfrrJmhWSCakX8C
cdlR6uT2w2UDGFuRZuY1VAnii6BuVxkwnNfylDnkfFMzfLAyKTNsmPcX4FwERZmoJf9EEe08VS/D
RZjxNHEzoc2tKCx4cy2jL6+GvJ53x0uxbtdAjg7Q5j/Nh027Ol62SIbX5o8/6aR5mSGbT5okXMi6
MczZ3kwYuPQpng5i6WC0JiLwk+j5Vs27cW9WOr02xoldBeqlTFBxBoyO9rZS9PtDcVpWdDkPae5y
UtFrWa4bCASGK3AvG0HVJW5YBeOhCXkFWUZN+BYCja/NgImKXVnV1eGaf5uQxStuOaFhGjCJ4ZvT
46zfhByrn78fGqyBUNb8m4GocZD3y2Ri5tvO7sGgWs2EOy04AzcD2RCeKDdRqpq30KRvIG9rm4in
Q7KD6Py6nivLkUn5B+VTsGHfDE1ovSmvCoCFyXR7zRGhjqWVxWvXhNSUuLasKK9t0cxaybLN32un
gPvXLuk2A++VG96loPzI+h1sNOMeVr9xX5pQFA6aGvtUMBkiCEKIXsgceWSnCXcRiFb4sZYhW+bI
2jI7VILskB0gwOy1djQi1KywIHVIcDeQQCO9b8dAgso/sR69nuOCcTwVf+S52oCWgSwywn7z5pws
Igsf6x6v180N8Y51T64nL3VsV5aTRdrCLi+amSx4nCJCrJ1qYC7H+jYKC3VnzO0PyN/Vt/LUZMxP
EJSKgBrGKcbwlO2QcVdmyj/QzfBglR2uzCCtbxGkZvhWnMJJIK4YUCO77vUc7x6Z8tQ8ICrNJFW9
kpcEX9i8S6fph8yUp8AX+0QbM9rJSorZvraZATFVCp0Orwyszqu0OfflBAWiDLowuwn8ImIhLqei
uDTcpqTqlZy1SsOyDiUOkyJXddeAAsuVrHDMPc6Kc0cO9VsNY63aqeDWNptLcJWC479n+wLKE4jg
C9P2cpyqw7lGYDDUFGYKbPdrp2kztj8kZc7fum/KndTtuqe0TmzIKFRqnPlg5zJ2SpWDuBU9RXaD
Ue0Pp2pJQI/YKGMXJuW+lElZ4ZiUhdMZZGmiV7UI/Y5qat7EFPyXBKE7LqyDuwn7o+9dabO1kSqZ
Z4ogvW6wOaRhZrqWyc8qJEoN8JdF3bK9Pn44x89DnotDU9ux6Prk9FSTb0GkA883Zr1XpAbAj1XR
3sg/7cxXoFTXMbnhFIIDpm1URb+StgJU4T9V0GdbuyAd/W2DigQrnx4hPXaf+4bB+M8q0V2Qp/Df
HNs5N89BESxLtAkm3hrP92dSQssjMhZ2qcTY3g151VwNQj/DqLvEMYFF2xZCLUNLqxxSp2njmYJj
NoAc7lViBD4VKXnqWEHWr3Qr9iO1sNJ9qqgk3cug4nyaBygsGIh7FUfYDNiHo/Dv0TH3eISgAHsd
02rYHMvlevPEpxEvz1SGfYKNcALj+iElT71BK4pcFbwQaysqi21b9StEbSkPpHyUVsnCHuYFTF75
qhWnCwNRaKS7UgsN5CtgG/dYm/MbeTQoffafj74uB6Dna91ZHIH9NPTm4F5uppphKLxgrMcVKLjI
/TF5zEXcyLjqG/01VyaPuZ/VJQgiuLOMQyc0NfoL3gkT4TWYAd6M+7K/ilzIokPLSeQ2dVUtbV2I
rfQkW+kTrOARiRG7Q0p9D5qGh473/Z38U0egHgRoQyZCbjwGeQBgpcinVZV7ZctBrCySx2vJpLxW
UWcPrLMQUYTrEHEdHeDxZQdEH60WHQeHFAmSDVWBfoA7Ir3RVZbcRFELv8akwMlf5EPqJoPyGybJ
dCtzbRtgz9ZaHsv/b6/RlZq5iCjdV3hIMKoIP1kifGfyD6Boza7nQ73JrdQ7nv+smDxX1RPiazSY
yKvaupdfifwD99HFUCUayDrx9bRhCBYaBuZymYQ/vtu/Lx/H0UUnygOWkexBZHFhSTsXj7m66Cno
yIUBDFEGafldnmtxDgLRoMax0x+NqZGLIaDxKk6ydj0wDna5CrHqo9qyB02ZwEhXBM9aDjZ2TSke
AZjH1gAL9OtJVJrLtl3DKJJftqJSLyoxpl5mebm0Jru6bIW1kbaQ/iua+5aDXfVPohFGyz8J6KnL
hCaK/Um8qwOLVgP30XiD5XR20abVBWaa+UIOJz18Qn4rDNzyIYVhNOwRJHgvM+UI9Z/KI5QB4/XQ
DH5ZCx9YAAOwbF4m1VYzXfmjZTLTYao95ubvkzL3WPizuvJh6DwBXkPUJcCo7sG7nS4qNeq2JUkr
X8/78GemIdJDkngBrO7q9mhenpQIoe8UkxosYVlzIaGDFNuTPRRRXkW+AFCke5D0LGWmRBjKElNj
LnU1miGy0X1vGCS8sTSHbTBOMQ90DeTRbPWhbVLbD6GMuhnnkV0hSBJse2KHbWbQnhhsy6Ej16tf
Bbx7fmCRYJugo4F5RBzKP23fBVuNgwzweC5qVeLXAUKfZEYkq4T0T5VjwdxMr2Ig09fQ8r092LZZ
0V3OSGl9XPkGMXMfsrPRSuHYiUm05/HPZxmGWKREIDh4U+OID0V4pu3OUn+ubkuQw/Nxh013stWU
CDgMBN9eAzJRuiPiqH8aBPyCEgc7JkCj11DNCpnmVOls3qpQOV/wv9VDIKOXAeSfrgFVe63eJpA9
A5HKlamBXsfEQ3aJUCSatdQjrFEQV2qCpKqr2y10Tenl+xIhHaerwy/t9Di9LNHRI8Rkfc+jMABF
H+S9sRgsv6uWQf0Bz2opc0c4p6E5UgQ7mUus3Juipr5LptTEb2v2acLA6/f3GjLZxgrEMRpaIqLb
mrdhCMhSYdURmMGV+TLpswh7uUq9DFP4zeSRzA0hhX4pj4oCpuLcUFvTBEtB+sCbYj2ESlSD4FFr
LV/q4aiMxvuYGgdtbnlK6u9kRV/BYdurb4TnapIlewLZHFkssTr4yXqiWktAOL5JXGg1AQeu2Zqy
mYWyDcBz1bYDN6mD6Qo2RluA0WV2lhvTFaRlBdukORuhD5ZlcHFgaXyfAXxxOJLn1J5Z9/LIFrnH
csfcxrLA4c4to/o1KuxOjgEQKokWfdpVCzlgRCEGp2PymEtKI4MvFO4NMAGi77XTuMFXaVwOutHA
7zeHT4Ej5Zx5C+ExjuDGSwtYsM3UZs2iK4byWw+5cFlCTaZbI2u7b/JSCOMZNxDDMy7NGJKkiaYq
vzX3eCkyVfblwOzBxTYudQ1LAYTTSsCIRNXIkUIWBtG8ImP5o6aFttspTXJJdeCFZdmuHoCUCqAB
IGNTYFz30i43sLnDXNHm5SZP4WGQ4cxWo8WrAHTKrkRZHOJwdKhpJZF5UGuIWIvJpEeA0RGbgZD4
TayCTUueMm3BmzkACiAvebxGB3FCIChLGJUK4I4RhX+tD0W+aY0oW8SRmTyoYbxOwoT/Bv35DNe6
Xl2DPIJvQL+SQdtoKuD+ROeupwhictn83KTgQuiFEEoglE/4bMLG02iTT+P6u63NMRQaMZENVVTv
EXCIpJjkxoZUe3gLYke+8WOunOhkrqwrc/GMwHGWAicfqTaiysZIvwfl+eB3kQahQMQnbhs+NcDU
TsFtO2mdA2om+tTqGwsjwrOsBEEx7Z4ya/DnqjZ3k1INW0BMmwWBStTaxlrQU4H8lEGB2gx50QTh
LMdUhpQMCYzZeJr3t14+6qOTUPAVRt2M5Yp4igzaAUrZ2D+MoK392oiabcQDenkskQfYMHURhOBj
kmLjwGosEUu7hP9P6LPk4QhNSopwoMYIrjFK/EYhcOnkeP0m6u3VJAquh6k5lM8Jxfm/5WtcJ9AA
LZ5oZHs0hvlD3gaFnMIW7BfW4R6VNH6bhH2k2BZAehnyO52yrPWwzmku0zlEmIA40gqWutQmDaA2
QMM6de2AebP21DCxHsfuRs6RcRPrbhhE/YURYYueMXX+WyCItOx3aPFvBWlGEELkasBv7LAqXCZo
QIfOspZWbGlAa3bsIhfMn1E0tw8GJ9fytSaUYuNlkEdZaRzD10ojopfeVIL1sxOEE5CnMPwymMN9
atgh9ro4kn94wRu35pXuHTMirYwHR6YLEOAtDzN4aIN10ZzqnV6xeieP5B+bF4GbtDpxTzJ6kOm0
zrEgApLqnfK3tMXg1WUcAn1d39kXZNJ6Vz43iNo7Vqnwx0lXLA+RgXx3LCHXFqJEaw38Mc8sBOsC
lfi/KFGNHBKNPcu9oIm2LOb2RvKBIFJY0Z2ha61FxTXNkScNSWcEAZ0NVTB3SCIjyRlyoBBROfwF
onBIzVVpzc33kjaAc+XUvAY9fLtK4VZaaUQj110WMsfgkfm0y0Yo/oRh+aGgOnCoM5qIipDSsQZC
ev1kwlorwbxsbmTaKBUCSWQoyz4OCSWr3kKU/RHWRghw7XlgwEI6T10EIw/gHzItIW6yoCnKaBTu
0gOnaaANjzKQDqQVGmh7VQtg7bkVXMQY1WSc3SHEDhHVPuSgo42E8EkkoAp1aifTGQCIQ4vXfAT8
yaNJnjzgAzUYAMICqmAypwOv83IYm5eD2InUPSlgN4G2RRguSIrY8WVL4PVWMkvxWZrBWYTwk+Ig
kyJzZEmpmjJrGrj/yCNIFKEqFTO6DIZSvQqsxnJ7hJ0/VMV8I92yDfZ9gwadk1CpwDVu0fx+BhwX
hDehtscGJzmtPo3ZoXqkh+bLCLg98DiK+xqEy4vZdNUirlyY3+rXhTS4VyoAPdr6sJIOhNVSnpNl
DvqHsk5Faf0mvOd4Tq7A7Sn8HtJ4XimCIQsRgxNkThBdKLmw5DnJpCWPjkUwsRwYtqxoUrwZFAXL
DCtRn1aBfRXGSuljKf96BD5E+yoRuYVaBgAsvCt3kgu32odyaqtaXt+0Hgt1wz+o7MpvxNTqdmdk
g0dtk1BvtEfjAsE3FahhmeEfeHbaCcGaokzXTHyfBNyVAbFcUSz8RhD2SVhHIZIK7BeLWhgy0Fss
v9btYSExIIC9AJD3PvekrkymPc1uIQoOmoIYGmFZe0Mts7mxYddbdDOrPJmUGflo/04DUm/lqXkC
taGoFHUtzHzHCrKsZbJoEwTWrarYYPNQgghMD0LOcgQ5y1dpaLmBymfWXXiNCdwNiA3rjEy9zCe2
mYpchCp3xaabbQOh2wg0K9JBc0dOx9UhcIx03eqkqpoGm2Pcmaje91CxBBLlNjOzdKuZCC2uGTyi
FQQyW3xPoGoIu2bT6fU9Z6F9CYwm4GXiyMK85s1QdfFPMhAI+KF+3ZX38uJJA8X4LgZ5RArwHww8
6U2jj8pdOoGmJI4QrtPq+BZ5Bh0MQbSp5SoMCpCQ2xED+xbEVFmHWBZFT29olCl3dBjsVW5q+mKg
+AxFTYmY0kKwrVSo3Q+QJJbYLhNRLJBUG++TNNL2ZRhAWUlgvgaWGodiEtv1txhe/20FnATWGpBy
gvE+zLBjcxAokt0UGeRux+xGbhDqhAR+nk3gyDrsCOhWE5mH7UJrB37XNX8yUVMfsuxGRpsda8oL
yT823Zojj+G4DiG03P2ESNe8PdJ3SIaPwgyh4yD5O/6UkBQeBxFpKyU/XxdJxAoCcE4Xz5LYtq/u
W9NonsYa8u7USKfbJKrmRYpw8S02vcneGhVEMJRm/C2uskOditzztGifUotPDguG6Ta6ziFQWG2B
7wDFsp0Tn2qQ2R0oJqAURvqNHvLVIZybm/Wwv82aYN6OHJEgc5o131K9P0CP2EjXwczrH0RjgB41
I9nzTPuPRZvmVofQ8S/DSLGVgEL6bd6PxqpJSb3Moeh7D1UCqLGBgfdYIjH4uIL4R2HWoydhMFIk
Y0qo5h/PSXLHmHWaryXj6B21NmQ53MToDZDHcwoSFzt4nWBgSaGwJeWBrMx+m5S5c8gAwhUSiSXP
x9PCNcwAb+oeCycDSO85wKKLIAozspSXPpTurZK8HNOloVYQxY7GeyXcCPgVgBHYG8kDnAlzA2f+
ZuEg/nMG0oH2XRkXjyX0DS5CtXDVNG920QQJIJXWxQW+fzGPNqVbz3a9K2INrkaZLc4JZr1DYSEP
pjlNxJILiWH5f+/AP40EA/0uyqkGF2d7kvyfffy7Lpripf1vUe1vsfeV/mf5XFw88ufmtNC7Orj0
a9PeY/v4LuHnbdxO191zPd08N13W/kEoiZL/28z/epZXuZvK53//87vo8lZcLYyL/J/XLIFo0k3j
DZJHXP81U9zAv//B3/hX/PihxvNj04rK/0LYPyWqZhuqjYgPoKWGZ5Gjaf+ihqZi/0BUw4CVCGgf
IBra6N//KJr1L0B5TV1VTVU1GNPZP//VIORH5OkMebZh2Lb4j+mG/s+fe39FZx3eyOdoLd1W34GO
gDMiBqjOcJOAbCGMgAhQ0hu4VgmfWa+HceXUI/Zh3MkDrVb2kLXXGx/o08LejcEQJLDomDTdwwna
qtuoHUnqDenQja4RY8+zDoIy5QuYqZJ0C5/zoGw7LJ1V3aF9k0UNvncICGSaT3moZOqtHVkk0tiq
4DGcY56OrpiRzaxPClqCUGxIh43RR8r8qA1ZMS5aJSqj1TDRNvE1gggXrHDn8hc0EKpg2ep2wB0Y
zlnvNrwIAV4MCoW5A6Qas70dUW4vYVWMrQVCK/L5dwQB3qc+aM3RqTliwa+hraVDYl2voJoxhGp+
q1UGIojtqiAjOHlMLPohhp2BIYJzCztc1YJ2mUGLDDcpcBvZmEGghyYKg6EEoWJGojldVWEUQOBi
D6U1CGRArK+F4p9ZlTlZF4irfEoBvKhWBok1iINArK/flpoaqpBMMQBqz01S4qGzSX+wBp3+gIBO
jiW2DuV0rLErWj9FTQTK9awirfGtzgYK6s8wT3Acqanu67VR9Yu4K9oxW5Vh3KlD4aBHTWXznCvG
ZEEiLgrAXxWkAR4XLBh2aG+A+YuWIFRLH0BuG0yOOqg1uesmaEO7KmYJxGLXmmpdoFLX3zeNULzj
dGKDnySgqlqMgMJEL1PTi9hyGysmL2FJYiwAamr5RiXjSAeH2lo4/UZoLPRanHgmuvk4Vv2g3FZt
pxq/SWKTp76l67xvfylqUowuxqtohuRt1k0UHoIWMvGsSOFAhw/5Unx2zYqVbdp7laljBAzVWi29
IlAReeZVPWxV14o95FDaLblu3/fQBsqXTQef5YYH2AnNNuA5K9j1hMIzoJ2WXXvGpCDcEliiAoZ1
WFOzu1mBErxXdiCIuR2pktubckh57BlxlRfLhJQ0eG6hQt990zUYjtwKdGvDRTRHmvoTAThqEzlz
bzcI7GxK0Lfd4ZaUed31+pBPEDSBJNMO1v28fpy4UNR2yzgqtWeAZ6dmaXZjY9yyCr59QAP5oN+o
8AdovkKypk7cCAslBBpxELbXYJuDFbxb2NAzirGfsUmOYO8aksGZq/VV2jzPWsZYCiEgLOljt6xJ
Mn6fVKtmG+y0Zpg97X5Opjs6YYGKDzuoITOOfXztGyE8EqZnNUA1Z+7Q98F0Mc2kyW9VSqCdycjM
YiBhsMBBH6OIUs2VYmB+W1l1uqRlnq7A+z6Gbp1D88UBjVwbbjIBxb0xIrNJS4fCfAD90rKNO1+t
o5qs1NlCHLU1qxzUXSnCE8G/SnE9MKBZevpTDwOAeEdYNQMvKDWQ9aohVEsTzMVWBEUXCJDE6cYM
4F7xCh1C3JXbW9MwbsZ0jOgGkMAw3xZ9bim7ylICY2MpBmu2vA1G+gP+tjb1Q5jctJshLkADCSEr
niyIgoHRL0fC6GqmIxvA0t/G4ESutLRcKEarzRtILxLjGQMbABvObHGI0GBGmyEIA52d3pvhDmJ3
czI01G9su0PMrdpStgKFejW7eYk4kOcAxLnlZQ/kabDjBMpUsTsNmRVAC4mqo1eDvVgH7U00kdQJ
kgSm5QF2KtCQ5MqcwPfZE/RrRFDBPtcA8tFI2GAfPozTaEQOhxxVdQXu+ILv1ahmuFGeqfOC2owg
6ATWQOqBIUEt9zaNZtU1NQYyu4BrEHRNwHtGnBJzGiIvrS4I3LpBCJWr8LIHaXObQ052moWRSofa
jA4LXwb2zxqrr3YxR83cbDMrna0UKx9rjC/REcJxF6Ds4FhpWjyYWmG2G01L8ugeWvDdsx5m0+zG
IQJpXVprQbhTADhKWuix07S7hIRgF90PtGd8VeKxVXdggrW55oL9hAUvHQ/bdsEGgUAcQ/D/HJY9
71Y9byHPGqbjN5BnzKHMUJlqYYdvYbqmlv1+Di2AISddJsiXN/nV4A8ba4NdouIG698gXqrc6bey
1J0YdDWuuX6z2PgEbq1pn7WtqcS0TAoOVyLg2G/m73xMcoMY2HQM7uBnP5ql4ofrZq3dK15yBtqt
YeFzep+aidUKMN54sAY9WSsoE5kxQwWw8KMtw12kvgiT9ntXXeR+ejttk+XXdyce3BFLLh/suwbF
D3pzc1GeKjwP0GCybtf5gq3JMlrpq3PNfPYQNdPQdc3Gkss2dfGQ37RjNqyfuua1nWITeak7LGYf
uHqvc76+Jc387J7etKW/b0vn4G9hqo3I6R3bEK8Hc7xn++0v07eXmT9tQ9iTF8z/utVP39ybRk/e
HK1yBGXraJTY1U5hEIqI7dXXTWjiGh9e1ps2Tl4WuDmVxKJoQ/QOtgHW9jrdl6vZBZfy5bQqvn/d
nkDDf2wO3d6wsaxm7OSjC5qBN2OMNZU1XqYlqE8p5tdf1vjt62Y+f1/MYsyyYPEhqnifb/pGwnLT
BsYpcmD53wy+uci9xBu31hruNo9f8UW5N6++blP/7HVRAp5JInSNNP3k3kCLGNEYDisHrl9wDzvB
z3I37uxFc88rh15QF2tRd1xqbu+z2+audYEwua+XzblXKvri6TN+8zuI2Dy8uXcIYRC4bvE72L5F
8xCody3HeAjd0kV85Lnh5WNrFvZCGjZFRNXxCZwMZdkcahp6KnSxF9pC95NFpjqg08XokqzUVUXP
fYkfn/L79sSw/ubuQBJWxrpoT1mxpbarXLh99/ONdQtYqj+tmpVWnmvy48f/vsmTF5sHdmlGNZpM
1vU6XxcXkBBdGuvyZfBgal6Ny8hnZx6r/mGHxyyxx4MvwNANZtKTx2onelSmBhhxxwUojB9yLGA8
0bhomt7oa+0aWy8/W7WpY+rb4Tv1vu7Nn3xB+AFixtBFl7bYyehKQIWDWVOoWC/CVb4I1lHrgLdk
dBGM7JQuu5hCJ1Kcs+1+1p/etivy37zfxuZNFkPqyYl286K80lbMM7z8EetPN16cnRw/fcwIflIZ
0RHhZ5y82hqhO7VuwXmrbuJVGzmIrnX5elrrv7pzn+XHoQ8P9NiUefJZAmUNZw1FU9nO3hkbw806
B4ZGN3OSG2WvuaGL6C/v7PP8OMC/b/bkPWYZ5JW6Gs02/uCDYGqpfe9XlVesy01yne3PzpSftQdi
VXRfSDNa9mnHneGJL6FzA6nz5eQDZXapBK7ijq69LBYJxBB//B/WAeifKkYZLKhA5XHaUytQbo+l
sA+q/DbmqQ8rpQ9aWGcuM0TWLqheg4sFwrbRYjw35n/2TjHDGCb+ySHwfWe1dU5Bbo7dYTWyhTJm
ixyERHm3hq/k//I9vm1KjItvvou0iqCRBIJJp/WAe7zifrME259rOIM3rIddshlWZ7+OT96loTPN
sAlGIGYbJ7PoHAdJNmQ9pOPc0asuxBzK3dgN12LpqPw4t975bMxBe4atY7sC+5tcrLy5xxIQPmuY
WnGPvad5mcefLa/ylCVbwC3hrcarM4OcGEXfT5UAeZnEwh1iO2Cdro3TLOcwdYDEP56tJQ2VZRB1
z4hNWod99YDtzgjgYLTOORhFI6WD8RBaR7NVbqhWPPK0f+KsseEr6vZ8yndnftsnE92733bywgeg
iDKYW/Ah7RHW3yKwd1kuQt+GM9+zf9rXySq5Vs40+slMhwhGSmyMhgQv/uSF13Xa2H2I0F9mGQ6f
VAR0GggJHc7Mbp/svSzD0jXLNHWLUnI6SPBayYFdg8uo8YOlFjlBubDyX1GwSLz0frwp1tmqUu6a
YcGtpQ4mlbML+s9u9O0POFlFEDi3I4vjB6C7+Jl914DKueTT4ut3+PEVUkOF5jsj8KhgKj2ZXSx4
p1RQcL2o04+EPXBz//XlZVTu++777vrsZEqJUm6YfWW89Au2HHfVDd8Ue8WFCbNzJ6/Gag+qSpfn
RnjxaE4bBSjJxI0xLA1Ol/Dx1Ns5iP5eaPRoqjE82wNsbZc6+5kHL2qZn+sqH9+UsLgzPDwVM4qh
iyH4zZgwRnNRKzbiWWH9yutgM47KjmqVBzorT82VW5L5Bhf0xGsoTjmQynGUnrujTVxNK868z08f
uKZpDHePtQLcAO9/zNSndqQH+suov/Sw1FaFehs0s5sCvZ0psZ/2laMCL9lmlgckqhf0bA1IuQfm
vaUyQRyjO7Od0j4OYHg62ALruq1bBjtdfU+lDdVDS3vJH4zr8AZrCk9Ot9H35qF40DaBU7vqL+UJ
xvAzXe+ThhErbiKKU7RMTi0YXQRu5BKqtrD3O7WK1Qv4uYkKHlc4/6FNnifbOtlP4wXrHuARdkz+
XIA8j+z1aGsq1plf80kfefdjTr5mrjPe1ZH+EmeCGdqtzNoZ+3Mf2ycfMxqxDWxzMOPjq37/7glw
NQV46V4mF8oYW+M53YjBGAQBbveU+PU9XX/9iD+7KXiTTMvQKexUp3MTTUDgE8b1S5Tc1ObeKC+J
tv26hc+6s6Wb8EZZuB1sksVLfvNtTU3Ho3GIXwY3X+vf7MaDolUMH1HitI7YrEKeWWG+yfxhpZ8z
v31cOlG0LaZ6y9Q/fkrlXDbNNEdomy0zA0gKN0BghgsqtV8Qjt9B0HD8BldLuTy7Iv7kRb5r+WRi
VfuiARVn9GI6MOl6wNjpbryhPl1ai3F0ikvFO7dJ/uxeTarZVId1V8OK6v1z5l2QKGFtP8+KwBMq
Xhpn7gxWK8Qdel+/UjGjnAzOtsk0xkwsazSsa963NOal2mD9/dSV7UqLoJg33Iewu6obC6u4Uf/R
sPbMAP3JThWIoWOTp/uaXgFwJcrsJ/2n6QRLe1Et61Wwhvce8p/OtKju8otsFXu5q+/PP9kPH4mt
Y8FiMxAvaCZDR3p/v3aXA4aT2L908PKZBsREMmcK5jPDy8flChbAuo2mdN0EVlk9eX8kNvSZG+nj
+Ntaqn610QtYictV6Vu3pg+o6iLz65/pJegSwnMD/McbfN/0yXYYXksNq870MShd1YUelxddFuik
buo2HjAcloNAr7OrI01c9V03Ornhk3mOGQrXhiB9bD3YdER8D/xpLl0Svx/d8OznoX3otSfNnXyR
bUpJhAiax8ZntQNB3Llw+M18N4NId1+5EQwAYBUwCmd+TCB58uu8kfzcDzgZ2+sY8BvWpI+ZWn+b
5+pKxY/o9RWU3ta0SkCLOjhx0D58/a1+GIdO7vp0ZdM0tmZp6aOuX3fTHbwl57rthzn6pIGT4b0l
1hiqYfbYLwBfvSMwuhYuHFtkG3nwx/oqJDMcu3BbiC/9PLeX+2gNReNiqqRMxxfzwb0ytAAGVLno
Qr037vInTXfrdbOZpBMi8/LbZtq0K8Qqrs1nPXUZc6onI3fSxTn7wMcB6v0voaer5CxsLatLHsH5
sLJ8CnEbrFhv7AXkrrdpdY2uxRzi2r65JMLIdN4E89k3/OZR0JPhg2ldCP5I0b0DkPdsg28ZNtLa
jbapL5jhtrVb3AYX5zbv5xo9GTiiogtJlaSPSar48MfsY/25yZpzw9OHme3k2Z4MFBlr9ZbayaPp
DH64Ve+n52pvu5WX6k6XwQZceNPK6BZn15+ffTtvH+nJiNGj08kRmdLJiTm0RYGG+Prr/Li0Prm1
kzFhgpKDOmbp4/z/2fuSJbl1Zcl/6T2vcQa55ZiZNatGaUMrHUmcR3D++naUzpCJZCeOdO0tnllv
nt1nx1SRAIGIQISH+wDKRy8ZwljyM9VrVK9/qh+gBtk75GbSIQXugWPwSpSmiL4f5x1SpQWrT5+/
g9bSMaBn2oA/RAXD+eVVCi8H5yOAgiiGfM7e284hjwsKhPSh8FgrjQa2Xz6re4B+982ttSse7Hv1
02Xr5wkot8dc4t5rnQS5zPydNZ+WlwxcChDKqNB9PeQPabgEstc1X5GU5Y9UlPuy88+HuOMTxGcO
tQV0UZq/G3dKoLtDjIiue+U+202WIw4wgq/Jv9Q7e8kmwCXfmxjsZUrlLk13oBYVfE2RFc7RyD01
yhVnBpSdmH+4ncfST8bPl7/ZVlA52jeL7evRm2GuB2pU+GSYw3R1LXNMaP0tyuRCENBhosSXrQnu
ucX5l7KUTLXCJTQiTOhYi4MJLkH+KtozzpPIWW+uhZK9p/U3BRD29HUuREeN/cgLR81iP+F4yySr
TDUE+tbHQgJlV6Jqaz1aDk63+5tHDd1Hy0T9zrD4d2M7YOYM2OL3FfhiuaSOXF9Xvfp8+bucFYHY
xcX7AqUHgCRVnTtp0tSs8Rqn7zLUFyD/A9LA9KCm2Wco4lyPWXQDMJd/2eLmSQDo0UCPEaR+Mndf
8QiIwZyBbKlV3XyyXKI9Xjagbn4mhpLQ8dpGI5NzhZYCveIUeYJpgMRpt0j3UNUjHUj7Uyexw0Z1
WB9M8lsPoJaydjBO0UsgRH4lzTfNxTSdMC/eXPLRD+K8IyS707UgGQY3FXfSqJM04eUlb+b50BP9
e8ncphJo+JIhz99BMx9GqVsFYKVyVle+ToAmCkQhbdN1/GONd4JWN1p5LWXvJQU7/qAD2di7ZLK8
FnTSVf0uWNvm5wSaCShewADO2kKUTTMDk4bYoiHxfKdu64JRwk+HcH4xA3HfffNrHdnjHGNqtMUC
YOh7DY1Lgul6UKAIHMmmqzqywFZ85EdkaJUAk5m+F7oMFdXbAUBXRu10ed+2lwGEMX4jVJz4CsIi
22aeRcl71z4V5Euafr3857fX8Pef56sF5irRcrKT9xbpYVSVDmgnHcNQBIsQWeHcU1VWmQyUyTvN
qqBRP0kyaAo70QHbPM7aP0vhP7gElk6Qib8n+/WtfWlNB6qvAM8Q9MdGfzYdCoUHR3USXxfUzraS
bqijo2oms54VX/ToNbAsDGWKDhQmr6hJAq1PSqckQ+EkWqcGv/rFWP0dU/QKGhlAyvF72eiduZjD
l5TICL/P7Ww7mSVqxJ0vCf1ThaHqkbkbKCidHu14Vey1VMcv1B98loUuvuatu9TNXkYfgAOvCeMg
+en9/gcGH+6a79Vj333/3t+8N/8Lph8UHfv7N//r2fTD9Xda90l9PP3w8S/+nH6w/4O8AQ4TjUBb
QdUL5/rn9INK/iMrDNyEVz2GGeCJ/pl+wIQDkH+mISsyawzJMoLVX9MPmvwfdPlQxQbc1IR4gmH9
yvQDMBOn+RTqxaaiyvhzGtoeCNXsMB35wXaN2nyaCS6XCjIHULFYlptEthUMoH7x15IpmSQYbt+p
YFsKS7savkRdsxwwQ9JfQegZeWRW11bn0tY09rZeSQ9gLqjuskhrr+LcKMJGUxENgSE2nSpRymcJ
rARgsYKAmTtXdnNtgK+ndKFAG73NlbXmDgQGwR/YQ3ApLOxWfR11u6VO3nR9KGcdZEKgEBitbkfm
5ErCkIXfdGOxrztzgnChDf7F6xL/+5vaqAtIezT5h9LbKrSbGJNulVLILbSy7aa9jBEJ6D8kAciC
iI1pWQ06A6ui6gHoGdod7ev665z3xQMkEIp7CYPVRUCglrEH3YeMDpmkvU1mX4IPX9bnK7seyF4r
qu5WsqPk1sy6wrOXFLKF5ooKmIUhr45F6T5oJTm+iqche4GJ3svzZro29Dy6UmOiurRvR4/KWXM1
6RPUOeJBesyo3II/LbP2RpO1bl+lReeB47KZnFizFsWxQB96BXngCFwbUXKIi0x5U2rCWPryyqtB
h3Ab24buNmtNQdEZmS8FeNz3U6ll+9bIai+Z1NYHf0XjzX0xeOoSdQdbmfCAJesIPr+sflZB9Q6G
CDnyJTK/Wwom/Go6rl/1XM4/tVpEQsiJZNdxB1FtTMmi8T3WQ/0iVSaAnZ2lfy8BMcSky5j6jWpl
X3srTfepMlTodU3kWVH76XYGU7sPDEF7AD40gS6YmtJ3bZ6kr3GxtrJTgwHGnwx9CnpIroOkrOvA
21NMUFRW8jCHQuRVXc5VaKrd/Loa0OJUuoQReoA2cxfj3XgFe+V3ECjE30CRJPl5YxReKoGoTR5z
8ANVJHIjqwNuniHfOwwBBX1b2Y+tSTGOqeXLvQ4R70OhRFpYq1ESVvFopQ7B/n+jUpHfGCWNw1hO
v9q0AmQSslKda08U/OtSPz1nKaFBVdjJM2AQ0mur1ua1IfeYZG5p+1lupfh10m0DXD7apHrzNMuP
ZTpmX7VCKvdKr7a7bp2Lt85W5DdSjajxFgU0xdQ4np4gZaO7Ks7/XSaPk0tA9HGooxZEFTquUwqJ
sHvMRRDPLiCDsnYSCdFylaDD0gyveII1PqQnG7/S08hJ1drea0rZYgapkR1lmjLPhKLD13xZKbqw
JRR1CAageprWbqdp5Vs8lvZ1lkLNW+1S49qqazXAZCuk4ygQ0tWCqQ6oneSBWmB2H8zQ/U2tYOAJ
coO1a7KHzwhUfIApsiXIs2oIwPa4vpfrKD1U8zz7tIwhiQrKzmAhMuYMlxwIvlwd/H5O0+s4lTMH
RLQJNHshHYTB22RHlih7su26vCdzL7mQ8yxcvBvJbTKAjb7oCnIn95pNHTAM5AE0SACNKzFCggeY
ilnsDMlAjGqiMYKCtTQn6uUT1GbBlKIu/qwuJnSxKAZycJoghKXKD1qbJ8iLIHhNVlp/JnNUHtqu
UMDILU9XGFbJ9yqJiKMqVLrK1JhSX+r1JtRMWvqjriw3GMLqHHzoKewgUuhIPWSq5EoHgRGlkGNQ
W3qzko76TVES0FP1+p3SgJAIPHz2m1YrGP2caskz1AxgtGGJ2Unpn22p7m/tAld6hKQyZAKz0Qfk
EwQlcw+R4Q6uWR1ra1cNdvVEaWb42BU9GDEm9lpAAOYTLnzhTxg4u+4zLdmDNJBeWxG4lpwY84mf
DIgn30l5o4CFHZxRVG5sNxp6chdlZb5Tl6I8zKpa3EZ6l1+Bqry4qjAEEWgQw3ywy0H93tcUZXQ4
UOtx0SUakJmuzxMte1AETxg8NipqXuHE9o0zyfHyWlBTea+TyvoMHJ7ynpZwchFYi28IiE/3Oqhb
PB0DOX4krZDG1LMh1E2ZBJOkZU+N3mapo2GGwNPqBTIRo1Z1z2MjmVeNri73iN8Qvppi+4uJwfjr
AlMFbqpCtcrJlFX1raFOn+o0pwHUatRHK02Sq2yhqqcOKHBeLYVRgyIZU72SuUCR2JUw6RZYS20F
pFLSd6WYFX8GKUWo07HFFG3D5ELAyKaVvryOqPDaRe7hQlh38jCrHigewDTTlv1eXethV0IC2a/K
YbiDvBETWlyg5wPOjMyVwfm+W2Spv6G9ZgEmHA8+6ETA9leu9o4YUG83+xWa7HafNfD+CejB+2Qe
wwwUhq+lgn/TaYMKErvW8qylkPa1psYPGiYDX4c2tQG4rqTFy5d0hlxyPv3RL9LsR1kCHw5miquh
6zRXrhrlMABD0QcGhVS13fftJ/BjFrg0ckJBbqykfeTHcj8EeplHDx1Yd/00i1s/0+o+BOVHeg3M
d0cdFTIRYEtpdKjNUFCpJzmJ93oE6uyfL5v/n7T+H+CMLyWtTyzP4UZ22b/4mbRiMBdYFFRtDLxV
ZOSFeBv/TFrJfzAZAnwBIL4WMOqsHPbnxK6G/8T+EXDM+FcEtay/U1ZkrEgtMVWCf4oKAqZ6fyVj
PX2N4oGmAr6E9Pdj/hcqC9wLqjfRnTYl6KWuFSodGF58S+T4vtThL4525P5nSfFkpun08X5uiWXO
R5lxZMOrxWoD4v+DdNd+Krwa2Fv5TgtnX/HLYLr68w31/5yi2lyaYWgaloeKI4/OAkNpEaF+Ck2z
Yp+i2JhoBoiVKsG6Tl+HH8vSZV1mzweFlR25MhVNoiIuY7V0UkX1WhJgpsvpjde1/+Py/rEvflSp
/WkIQALNxhuDvTL4ViHYFQ3QXOQAvSdP8q1ZeM1e8zKUxZJXgoG9x9xPAuUWk3nXfQh4nSfLjqhf
eVpW+PM34A3MBszxbOJBsDZ4ftQeE3VOBf6nYbkZ69c1mZ1lPNBFdGC2NhbfzsAIOR50usFVlJYR
CJKkh60aQ6VG9RZJN5r2Bg1s9/LGbpxLPBf/scP++9G5HGg3SZAyxaxCa0GSOfPUVRWcEa6W+ee+
HdngSghSOuJVwdYC0uHbxZ/CwiNg9Avtw/Ionhz4mC77p6h/bo57hK7rYCrRDHMZxKcfRlQsmgEQ
DTyGHjIvfl7uSGi8ZIUj9yg6ShgS66FXsbu8rRxw4vxHsLN0tK9SMUP4BZ1QgO1b33pY0INt7pD3
7ok/75or0+letPc8QJtGjKNil+7SBnDVacj2YBacYAMk5Z7xbc+Z4c35o4x+ZSN9SRriD/PXy+vd
8DYnx4jzA4i+cRK1YI3LkhSz4DVy28ovzV60rcwhX1iaybkBjE81JcUAvTNjJv1hQsEtrDCG7cWz
CdnqasGYaPqZKMuuNIagWpM3uVbffnGpmI3TDbyJMMGm6mfwCbgnKDPhOeNYUuvo+qHHI2/Iny4b
Ob8zp1Z4aEQEWoepbJjC993gq76yq16Tl8FTfKhZurKgbPnhuU62lVkzwfEIRCoDEHNXBvIehj3m
sKaGyhuzlobrLRtgiN3MT+9+OTZx5rjLUVbQE9QHmNPBkNFJqpsNvdPFtci3nTk3zg53EWrQVS+d
Am0IzMM4Y6E8gmkb+EkoVfeYLJgXgCdbAAim8tNSjgdIU2NiS4WmBHDDVgf5myGYbdnN0j6Mtb0J
jI5uRZ5qfpfIi9FXThy3Dwm6P+jr4bmUINuOvbInaPCCnx6DCYD0BVqLz9ebnrWGcgl2TOCQO4xW
9sqjiTlzAtUpE3TaYMTyWluEjjsPmli/oSO70UBJomoat/6c1ja+NpxQdd0/DZYb75SdfYsR2fkq
feiueh8AiQANpRxjKhjjCulr9iBs559dWe5HcK6hjQwwH9TsR6QQ7ijw1gP/A5RoxndLwv8Duj5f
pcqz3KvQMFJ6t5KraX/5Np15p9OfoHNeQ84M2qCulIPLWHZtY3Ct+qk2NEGc49qU8PnMDPq6BqYD
Mc/Nt15HnGhIY2ClZHDS2xJCq65+WD2ouN3YPsSg3GlPDuU1eAcCcF/ekEPs5oEo8myd+eMfwRKp
o8BTQQ4LyESstdLA5zc1Xp+JWgKb23m0Ti43AcemYRgr1gno32HcR2G5oxj21D/P7uqSlwVA/18d
lj/fXC5RKRdwxUUzjK53eohnOWsaZk4U1PsYIxWgAxA2RUXLZP/9aCeNJa0M00SsaaDIoncotQ4P
daEKQtpZomfhDmK2yiRg45NlmfteKDpK6OshsUVT2SEA56pJAXHreyWSvMu34CwtYJbQFMNoj475
P36EaBpriLuRqcRToLoGhy1Fq9cOTWyp1Rm7SoZkjy3dpChmCbqjZ+FFQ9tC0cHYRJBoQs6O80NT
X4AlflbhMS3X+MM8YGjVa660BmzvDkZl/diTni6vdcMkXiSMJUrBk+F8CoJIcg/6maRyDEc9qG7i
KkDKqvdLoPjFA2jsBKFGaI9b4pIkWpGzazcr6NiXSPJkKRyC+N4MmjCizrITBVH2F49jtqafrpDz
q01NWxTRWJYnZ6ujgesYVDquNZf3up64pQ42a70XHCH+SjCbrMNkGgqbQ+OJHTIjGro0qsAkW6l+
MZUPlV0Gctt9uvz1+DvBm+HuBDQwaaJlMIP+JriUEihzzxhgcqIo/57qhmBRW9bgs01MdFiAr/B9
dWuAhOaaAdI8T492FE4aZF9NkEp9vryorb1DeQxjI+jhIThwSU8mzbnVL1iUmcfPDej71/SK0Flw
EEVWuHNYRymK6hasWPa9qUAi/VpqBNeZfwazr3O8EO7gobjXFSoUK5whLnY6RrNT23KMofZ7NPO7
cvdfbdsHTPLIC6+qOVmrBmtKZjkjfbKqzBtNUQKsb1ymozXxB3uuuozmM6zoYXGfdH4dzmAcdtP7
YifjoQhdVic7iAbPRUa5Y56RmqDmDqMg7XRM66qyJ8HR5uZ2icZ9q4+U5Wj3QHJTka5CVLG+tO/5
FcagPTZIvx7iPQucSotQLQITcdjRv4yyaWGMLrHm8mngBAM8mD5pgt6rX95OYIMOph/dvtwVXsSG
FfLHdt99Kg6izOfszfSxWJMNDesEQAX+I47NaOaU+WD5w+ObeZgEpicHmm/kqAmJZoc2P9+ROe7z
jUtptg17ZpsNvYdUXF+somPJMinexxNoboPqAfN8mI063cmJgOJ8KZEc/GQIgmJB+rkMRzay79nT
539BpyOyyL0EFfSQW13SG1yEdAfxuvkxCX7O0jWYCQbLTigi1Ng+o4wyEcRKKKqZXBG2QNs7m1hp
76+xrzn7PO8IyFjQtJzdRXL7HBi+3wrZmIH42y73/WpNjiUt/djc2UN1yE3THzOQLWyaxpx/iMcN
Ng/MkUG290eXsVzQgJ5tHBjVHt5A7AH1nu+XneWmBVvFuJUKHjeE6VMLq1JFAA7Ao9i0Bf43QEdb
EF848P2fl/vIBHdAIqioWGYBj2J+aWqn/sFmn5bn+sa8T+5SN91LCWAQTh9Ke9EHEy2OC6AKtUin
JixDzrsv6DjfDqUaXt6/zdB2tDguevaWGaHIzNylSXxof7pGsyvbOVjlOlzQubtsjX2Ns9t9ZI0L
pHO31rIRw9ow5b5iT04/FY4h7f8rK3wlaZrbvrGYFdrYD7FG3So33uM2Fx0MwefhZ2n0caaowuHs
WTeQzPCywcl3qW95hWPeoc2vwXXUgkxEZJK7wfhasTWy405y2VcSVGAaKloWu5QXPhIP2l5khZKR
6d70Hjvq7KEbedCUdljlWLykzSAGrhQQEKLJhf/LHYpkGebKKI5c/ip/knzqMTaz1H4QzTJzYyY/
7/ORPb6xAkSQBqJ2AMUXF5WrXXdX+jEo1FKXvgGMZN/M/vuhcYvvGab2HcgrXD6cHAfeX+bZ7C1D
p53xWtB06UmPOYKPCCc5iavlOrIv4g6e5jZfrJx4/bOokbP5WrM+Jn5/WuWcWAbG0GFOjMaZ36yQ
BPFBwmTU7E5etmOVBGGIYwUm/hAd2+Ncl62vkJzrsEo97PfaVR5OgR4Uh8oV+UjhyjgPVsZpOq8E
uRdEJg5GoKGSG4dKiGF4P/MlTxE4F47q7/z7ccdVGYrUalusjFkbEyf2WXlLgdCOI85O2B/jthGC
O6ySABkQy/5Y/FEAJSRB1W7BMC/bxhxDivW14ndhK3ArbI94M6ibYoBCR3aAPBb//chMIffoHpV2
4dT007xaPojdA8Q8kP3tkgVVvN78DSeDhPVvizz2eqx09BsyWOy8NVj8ysNsbYACrVPvk6vmRuQ3
t4I4QORoYYAe4mM8+3SFZbq0rWIQiHpATunH4puuhqMi+YQ6dYX5ZTkY9uhMucVzJAvWuuGzgVe2
2AQqEMtn/g00o/magLweENFyPmQk0/YUIjiCT7gRWo+t8F5N1wagTic09g1wsAxNSDOov8wHgfNi
8YU7KBaKTMC0oPPNaiKn25jQqEyANszgvGS3/cQYNaGWFEohEH/i583WzmHQHd8MZAWE8HlyA9Qt
yeYFpx8YKtc6APVD3XG3VAGjugDaC9N4QqbLrXjEWNH/tsrFWFqVBdTEWfHlxgo1Lz7YiH3xPRiD
Ubb7HfdlsdkoxhvGKFg5R2muM7Rra1hL9qy/z6yNCAWRE7vJv7F37pg/ePTYVbfBwMo/GRdzgoSb
1EA0QLUg1I3+ZYYJ9+mzXlHH6GV3zYIOMFrQh//60+7UMrev6ljoxKpafM0HJTBdc9qzhzl7rM66
k/6RHET1wrNQC+pLAhI2UKRgjAqejXNr2thGemuBtJfxv5W+dgXJPqgQRddTsHi9C6oYCIHpnwR3
hM+fOKt8xzapq4bx3OG9cAOdX7QWIYvmAwsOGlMWkIShlr/5H/YUAF/A+A/vwhMBFVFhWxlbZbZP
d8ZrfQPZ8MnRHciloEsAJb7CNX3RKjeM4kUAuh2kMSBk46+mQqp4BXVX46xF5ObgQC+bN1IKtpK/
/1jZiRHuxNCRlnaUAZzaYYYpszB8nIvSMdE6OIemgq8cek9t7qQ1gLUjxBuTg/lrTLPgP2XrQBgH
9ZaBDjrPjGREE21aFc2boZZGF1hhKKhDdmU2hi/LCAH0ywdwa9fQ9ABlnYxgfkaHtKgttD9VeM2p
9ksgs5th8H7VAvBoDAGFngp0JngfYthDVtJkLAHK/gE8ZpP+YizDKcbfZ6U0mzF+8rRenQGFF6UZ
Sie3QMI2ZK66XilaI6iz8lVwzsqHsMVR0pMmegNe8qxydOhSzJFyb6KLIGnVS7yuAlNnFZ8PW1Dc
+EnAdkZ83a4T6NlVVggJRy/6Qd0igLo2mofaixqwvEOcOn58heNYzWzizBFkj8ghz7pfJCq1JmEp
Twu2Td3N/WhfXfWv+YO1Xx8Gzel2PRhqvMzJvfgRiJIUsjivlw/KWSxlv4HAOiMGQ8fv7G2n4bEz
FhUoqiEsuGecgbm7xB7LtzA04QufOXzrHfbAvAm4JFrToPvgG9J1BTh0yVpELF+GhvRuRoDRAxa5
a9E3Zd6H298TW5x30ui6KCYr+rJcSHVNd0XDrbpiAU3ai2IZX6dhCzNwExRGw6XBh5wmXmVNRttE
78nJ6Sc5+9bJ4x4iFI4GCnsSd8Hlz3buQU6M8ck5wRCMnWow1kPeFqDyQjQQu3U2VdBq2gbBlNY5
EfzSjICKGCs8+l23t1+Lx/6r/lmCHsUCjs3Bk73Mb54BkcFEQffAAEDaNzSLL69y63Ce/Ai2DUcO
QLKiFUgSgEOMO3NxVD895G5/GFIHxZsAQzC+wN55YgB3drRoFouO7KnAwvdlijcPo79NXLB4oFiU
up3f7sdwuBK9eTa+InICoGBY2xLnhqsyw6tl62ICgKtP8ngHNCndq8ZSCp4E5wEUGn1HVrhb0Cu6
UmPaCuiL9BrAllh9HNPfMQENI93ElL+CWdPTfQP3qKFakDZx8EoFU7Hk9U27s4dPlz/P5kL+scJT
lUPpC3oQIzism/azNT609te8FbhDkQnui8z6NK3WiIXEmuwSiO9ok7bXl8ffWIiNVANpB1zGmSAT
hm+psWAhefudGvcjOO0jQYDePFpHJribM+TVahk9TJBlhnKNvtPWXPRc2PB4WAHCP6uTAfrO/vvR
bYk7PTaHtmM9tcnHnE0yhQlKqsG4053Rt0uvArnPt+ZQQ2xXCHzeWiDYFZHefEgD8DD5QaGKQcG4
49R25lb2fTEJTttZyxAOHX0YBfAQtjhwSZwuj2oZxHxavNcx8reCT1fxyof0MF4VV3GJbuXk1UHX
OsNO+FzgH4Afhi2ME+DxbKtnaM6iacdaAkk1ngsMJZIe9D0J2VSzsDu54e/Q95exTBXEB+jMni5x
McAaqUlVhi84e2Bz9CU2bAOiygUhGUqR443wNb11w45Ncrtq0abJJGYy20++7KNQ0KDSObqzD8nE
3FMRV6qb8jduA7ibgSWFLC42lDupkBZMlbmvM9QjWsdSrsv88+UbvXEaURnAZQaWAheBf+FlBbVK
6KxljmwhU5RNMMwKEG7MhXK5zIkF7lPlM+2tnlVaCsgKaDtWrkW0EOukbOTcJ3a47yO3DYQbRqxk
Osjg8c5343WLDhCIaMBK+yV+gozxCHy4KC88q/nj0J/Y5crfq15QjEXB7tAFxmOFTDTzUAGHBhFx
6j/Y45zRI7BEo/XbXfVdiBDYSExPfgB3RjC5B8FUaO049uNPKF/iaZ9Y2bi8Ey1W9C1ZsffIcapI
ItWigam4foln4mrrSzm+WsvjKsuehN6eNEbe5QO65c1OlseFaJL0RSOx88Ny4XF06tSV/tD9FbWP
cPBycP+aKDY50Dz2L1veuBqo58rgpWVALYUvn3UNMCXDYoPh05og5vR5mOLfSBNR9Qf/gIEipKbw
eVQEOVkMjGDkBrWiDmkiEMWuEkZ3i4f+lBBLshH2Tqxx+ZQGovc8G2ANEp2kSH4MBcGEyq1kvSSq
FV7evLPeCdg0mDoCWBFRJ0CJgvtsQ78a6xRjwrgDuWaCJ2LpVl97sO7oIKUx7rX9ZXvn1/DDHqQD
MEEFjTGe5LeGpJdGDTy5/yLVj+yX/nXN3BFSFADfszAkPVmlE0OZa9/pTvGsZIITc572cz+Cux+k
s7O4+Lno+YPZ366RhQPJ6/fh8lXJROfnzOfBHiiqQNQNwqhzcBAqvHFsx+CXYXcj3cWfZOglSDhG
lqctrATg0sfEBxHb5c0+O0icWc7lQXx+ai2CvbaLDN3blQRFL79ndnpYZGNXaPT5sr2zm8jsMU5q
IG5B+cUHqdIyItoVeE3VgL0OWowJ2985rgzbKgPwBH5x/iGwJITaU4d3KTuuLKHIjBDlcswTdiF6
EgZ0bwUiBGdTTbghyNEUmAPCCl6G5ThHzlTWMVGARIaVkONdARkYy3RY30h5tbwO0n778R2ZaDjf
o4gSTA+Xt5RFw5OoDOOgK8DlNEEchUzq1LgEsXGpmwg+4TLFLyC4XHw7k1YPLCKF6FZs2YKGK9Qu
0GuBsB+30Br6m6AoGOAK3obFqVRP9uEOgLxKTIcxaL6xinniCwPjWTrKxm+O7HKZx5RZkySnsCsf
uidt1+/SvR78BpEwqrCcJW431So16jaHJUgUQIYFwSmHPkF8j3sPOR8RVm7LzZwsjLt/mZUMkKOF
Lu4IMSods5rrEIxouKteckipqz1dPitCe8wfHJ1U6CBajRRhSKf3JrQ3Cw9q8LsKBTA9UHeLkHT/
LLnndpPzonkd1UsNrVt4NSXoUm+4GXe2PwVmUN/FoCgWDicIF8gFq5zJQLTVX99P81rc/flQ7qc9
QzCInhLsr3F3DwPXNqD7GG/TziqJYPO21HH+aIl3JQalVyPdt5BMrR1TMfLCSSHvWrgxuOOe1wGk
YVRK1k5Q+NiKzyc/gksGYvRY5NIGUJvJF1rmbRuaAG3M0NpiDD+F34SiOuOGG0CNCh0zwBJRO+Cn
cCUr7cp4AsCoa9XHaZ7ul6xBQYwuAte2uTR4NChGozPChttPj6st6StNC6P66JJFB+pCNtZPQLEF
/sIg9kR5otAet5Vt3coYgwOrM2M+TtzmEZgmP3pUXNXpbmxPpCmwEQ1BNf3P8jh32pRmnKMaDTgp
+hfX0zTEB72pcxEz8EZuoTLSeUiAGIqCgbfTXVzJmhvGhF5jZnybyY+GvkzWXWt9uexbNhYD2gGg
J3RAJECewrmW0ag6Y8nRf8uS4WFs211hld8um9i63eCvY0EWOA0bnavTldi2kZNEh/sCxUh8G4VD
yJjBF8zywj2Lu/wb2RE6I6gnYgoJ/HU8brSz+9jWAEd0Klt19Fi9yum9JD3KI+7ZMLqXF7dxqU6M
caHAXLS+TQtAjDN10G6Xzuy+jrYkvyqZlAeXTX3gPDi/BVsf9GagSzNk7kSU1apWGSSh8ZJn2Da2
icBnHLob0TNz61AAPoD0hOXzuMOnH2yI5VZvcnww294b3bUyPV1eyebfh+tl4Cd8In54i8qr0tQy
/n6sGevN1EUVSoCr5l+2svlpjqxwnyZvU2iAVrDSxg9r8RZ1e6ZO8d/Z4K6PpkgKtEbBJa3pkAeH
Ak1cfAE/7WUjG/EKtXFM26DYzxDenD/tgX6AWCFwJPJhvS5QJYXEPAJ/JpKeYeeHO19AbYHqESkx
3jMm50ftdM4Su4ed6VDhhNFwRthXv/U+ez5VN6po887wdkjbEI5QrQQmhyAocbuXd7VJzeFjYeku
f5jBdQ5Bd4cpegq1kNmP5xYHjVZ0GlB3ts51mCMDtHxR07L3MLh6gM2EKGJYOKw+mgtnwjcOOIOi
sYwbr6Wzqt60zFbZg/fKaYu9gkhRZyLq0fPogJAAWmSbsK4T3OrpFR3tpMikNqkdkoKOobgia+yZ
62vf310+ex8NwdN9wyQD1oI6DKO34Q8fkUfwtHV56bQarau93S2j5EDmHULfxuxY6zvejthUwK5+
NFADvzaWdnbUoWnDCJRouhtPCdhhVKlyQfxk+xZNssdl7rQQfPp2IHXWl2IARtjNB9PY0WqIJieX
6A+ZLLdg9/oDaAI3XiLDS6mmOmWbgeMwbia3iBekiGOruWk7orawVlCZHtPam6hav1mzZX/TFxNC
4bUOTJ6sYGzHHm1A4aPuSVUSPZRNGrukbdogzgcQsmvKeC33o+RNNpD4OlAQgqby+ZkA0QKK5WjX
M9gSH8+1TK67JbJRJqwg6FqMnpSJMPgbkRaUXZAYZCKDAJ7xHytawXxn9Th32bV5wCx/CJVx4DDf
GYuM6BW0sZ4TW5y3GOQCGvQqbJkGImzhKX0jiK0by2FVcXBwQrpPwyg6F/BIhCbKSjCZoYfVfvUS
F2rYYHJY3f4WNFiC73Ne6GSvDAKGJnhYlMz4ilmB94KULrA2BiNGsitvncFSGLbe6BvuaroVEPKG
dc34eC7fsXP/zgzr4PbDIhkv7eldhmM0jAo9SqASQSEd9leMTaYTVso3t/MDawlAIjwvn4eBtK8D
Ex3sVNfgY/sJSKSe+fYvceLn8RfLYnS+yF0RUfiqEUY3J7msW/b17DdCPYyHJo+m1/uYInaXnTK7
JP0X6d/2Mo/ssoN79Fo2qF3TXsEyV7CNsDA27iC79cBquv9i8Oo828QqgZoFFQHriPEJ9DzrFfjN
5xqPD2qh78Fm+csw92OfoPBIn5QCcE8Zk4kizYKN6HlqmXum93UelTmz3EH7ht2O+FAAogI+V+F4
9vaegncDIQf13bPGM4DOfRt1yG96YLoj8KgH7GLIgfRD34mRs+euxQCROrRu2dXH8Bf3BaMh7o08
GWsnj5adqVLP0GNBV2xj93DNgXOzgaQytLOkai2gIRjHOYNWYkwajlIJp2smOf0v5unPL/ipLc5V
qiTu1bFBeUMPMf7t6j9Mtw1ZBad6affl51S6Wd6S3WqhXsykGkSe+vwinprn3GhNp4UAbNk6ZX0b
5VeG+aSvv1EKhxGgs2TUGU3rLKdPKnOKNB1GWn/07AEDlyuyRyMsn7Lb6hMJmbK22HV+1BK49OTE
LJfkk7zTaqLBLGs7aJDaM+47L7m3oV8e4xYm0C7Or7v3cq+hGpB6iShnPk8rWbiAhDrk9oBq5IMG
hfjqkKx4ZAD3ia40hYszbke33Rd+Jmw1bp0j3WAyAzpm/M80N3IEinbUdZQ5gfD2snHezaYEmbY5
epGh+Rct3aHpbagdFPL8yzGKEbf9Y5q7kvpYrEqWohrBiuV/dZFlYRf5PK2FFbx0wEgHuciznh+Z
5LZFVg0N0x+dioq4axnXCpL2ywF3o2J0aoZznZImLVlUmQ1CPQKEq7yCVqn1zA/IZPcc3ZKnywa3
biDyMbzgCOoSZ5cDfCHpOAPm6mjj90n+XmZgAhUO920cRQMwKgJG9Q+hRO5JoFutViwlqf9sRuFM
RhBYKveqh1FnsZzexmE0TCbJiAj/IW99GmblUYWbVlCNYHjMIbT2+T7ZoVmzF2zd+asURRzQGyMz
Q+YM8POpHaiJVeO4AouplitEgMZqGl/rqsMRye1pD5oSfd91FFSsFvm/7H1Jd9y6ue1fyTpz5hLs
+dZNBiSrU6lKrSVZEyxZstkCBEiAIPnr36ZzbmKV9FzJHb91Rj5qoALBD1+zm3bKBs3k11bjVsS0
dUjCsbUwPxomSKcbci1aFbC0GKR/DVSwY5LZ8+e0dafusoi/Lj087UuoRHcRUINUTpocKjZDAl5H
I61S2vbu1ufzCGclvx6PhQcBGiowQ866jly50L2t0q7nZWYJDZkUqbpd6Tti3bYaJc5sL25GtesP
6xIgzAb9MAZIBG27m7iMggtlaLm2TQVVpRxeC0kHidkVLSPWrCdrZqu4UdWTU/t028F/88w+f2RU
gK/46z6fvOEt1zMXEpcUZIvpapElCtKwRy4jM+LcLyOi843/5XeeRG8fMlPImnz0Hj/Aa/KSqRY0
7yohrOu2nuQqi4xh5/BmH6MKFFGAskXy4sTAzZ3cv0HZcxMa9Pf7VXwl+zUrAekFGQYDKfo6ylQ7
cOb7d27eJY68/3zvFz45u1wNPzXqkKIB4lqK7qmR457mPDUTeBxG0n0znbmRPm4plsSWOoCHg+93
Cm8bUEeEvlOIBJnhk/DaL7w5J7P5MZq9X+JkOwHHCLpxwhKR+wTonhBuEnuPv3/tPzmO0K8LoDwG
pCMA5qel7FjmKmj9AJ7O6BnnW7YC2OHnYVym6gbaDRNL8/VZIO/HIIpl4fVAnBATog/uTE3RO6Nw
UB4tNo7qrgCUaKHSitslhZfnSs7PdvLX1U7uoYjZVl1rrNavyBoGUE4DEEoOrHK36h4MRNYALZj2
dPX7vf101QiqInCYjpFon9SbvdGxyGtYGaL78oVbdtpRtoLM1rl2xCfrOPFCXEIDDICQ05k+5MIl
abTTJra+nGqVVHUBUNaZD/PJXQ4/XlBKkRAtRs+nrrlwuajtjmAPnZt5TS4lpk2LraB4yVMBm81z
w8NPPxSqkgWosDAXTzYP3QjR2QqxpLUew/Etcn84xdffP5/Pqi0X4FHsHToCAFkuf8MvFWzvump0
jMZNfqEuw/WSSOt1dVz0K9FG+19soIteEeQy0fUNP9hGI6XkMxwzljo939ar5rVaRxhFkrT9Gj2e
L+4+2cB3y51ED+3MuSwDtFlUDMtWSCTCYwO6BMnv9/DcKieRF6OhWnkKq9jNXR0/tPWly29/v8Qn
lT/ONmZ0oOFAy/m0O0VbXvPGs1oEdmDUrOMkb1WAJEH/kIDm/H6tTy4SNP5t1N8LI88+PeRzbM16
1oDZhc5bE8DLqrwJkDsMKh3okU1noDGfbN671U4ekXSjrpQlVvP4/A1QI5QZXea65wY0n1xVmDDB
sgcMThhfnx5zcMR7l3AYLqMWh8vN1gnPuYZ/9iah6YoLDzEC+nmn3BpaFgFTBG9SeDdk5RZD9rd8
Z6A8223i7D9mZYCp+ctip9yaluFtBvEPkaiCv7S3Fe7/pufzbomTUZCovCHKHSyhMg7cwBLs6KWP
GYY6OwT8pEPy/uOcnAJLLNTHpS3JL921vABdL1VJlLTX6nxr8rMT9+vWnbyuqiZSqwCfy74ga7Em
e6u+iVO1WsCKpF2rQ3ETHc9xoc4sGpz0Diz0JhHM0Wbqw8c6dyC13KSyrs+Naj4/hIir6DfBw/JD
fzdseG4gBgsu9sOINh1J5sdyQ++CdZ2Vd+dmt58lTrgG/7XaSU6BOtPp+HJ5dBALn/yk2/F1mxor
KUvUtypddK/OS3UsB+8k03236lIt/nJlxf1IRB3jEokOwYXesANQngf5E75zFri3HLz3a0FCbHFS
iGCmAHDEyWEZa3+CpU27FLrtw3AJjZcLB62fn0JiFS7Jze9j7yfPD+uBnBdjFo4IfNritbvBtoRC
cfgP4bImM2YXZUPqrNv1YLZnRYY/4uber3fyBB0m1RR4+HzxHboT0K8Jdnotjv8GZn/ZqQ87iQos
QF0NudbT2nqCiov0A758shGowCYbtsEO1DzoAXUbOEKdqTE/Bnx8sADMFB8GGnhuJ7kT0NZVR9sG
AX+46GqZxmjt/v5ZnVvhZOvMoHviUDyqvHESwLhWtlSr3y/xU+D1w6aBFg/qbRx/7MIxzFDYGOKo
z68aLaM+6Tc4DYnOmqN8xUEEn/24dBslnF1MQl9+v/zHWhZ7+Mvqyw788qKxiHpB4+ITSh/SFVxB
0TvcWPAWKtWZsvnzldDhwVRqETg5uWtqrsu4DfG0pMbgVmt7OraQFl/BOaiFiVQbp7//ZJ8M4BbZ
YGQCy8gPXfmT49FHE8ul1S4yt6CFQZ0KRI4w4d+cKxDq0/ACo9q7TmX54+/X/XgNvF/25MzUlm9z
sNF4AjG4NXo515zTVdCc7UJ8cjZ/pjmQPFn49afjt4hS3hQRUtKpWz7fKvzWqWRIap0GSbHtr8oM
I/xzCjWfBa93q55ccr5txS7tcVoXcNwi5UugtLLWWQCalt6St9/v5QcxHgBVPDQgUe8BaQjrxpND
02jaBxOHb3FYJOMaGcoNMpQ34wLYMQPOvXDSncetfz3dnln4k1CGufrCewPzGNFsecq/vBdzKKUP
R8Ll2iuPcPy6X/zlY6CA4w2BN8W5mS2UcT5ZEVEMV+3iDQkQ2/L1X1YcwRBvyeC/siYfRFpVNmf3
binIfIQzXP4IAbnG3sasaW4HU/sKJl2zpOkCECg30ojGHFlZuPONX8zhVSjqYVhzZCQALc6NdNcO
ep63lEhaQOHdY9CM4dBITlHVQHi6GjsFf7KxL6Ok9odyX7Qju0LCyQEpL6Tp3H0cMTNtvI4ziIbM
yrL2RWHbjy5E4PAkelrpbZDryVrFhNSXYcG9K5eOfBd21NrOjbBZRnVRbfO6i+ON5CVSilH09TWz
43nfMBqtg2rCrQvfybvA6l+qkBRrmHIRcB/mpQU6qRRYDT8pR86zspmHlJJQrgI48yV09Nykd4wH
4Y/gVZKpeKJBXk0wHlv020AVECyVvTD5lRhyd9s3Y4yOBUZ5rvKTEUJd6kuou8LfdK2Qfmb72hZJ
PFpWvlYYgkSpUbBE3DqxQaO1KfLmmrQgnkJvpGAXce/AKa5UgcczfJuwsm7oJ7aWwo/yzeTN3aMt
rIFl2qa5WjMq/KtxUIi4PY+qbt3WyioPNe8aCV2tUoRH8Hrcr1LBKAQqqlBlIXOeNiXMvFDK9z/w
nPpbTP5ztTEm5rCw7wwMzVxP3HizZ19yM76FkujEqJqti8opkigayQXHDq3kHE1rWpqLwOqO/Qz+
FcSognVFKnQ6hri/yt3xMBqynA0CGu1Av0KhbUNjcW+VPj5DA/sgJ5+uXDminwvSQdb5uchI75cr
zxlv20kWMpn4mE+JAvK5b2cDKwcecDu1yNisK3+Q0wpnxkv1NAapajv+7I+82g3Gt5JKOReCTmo9
O7KH2yn3ElvFaRTNOwemZUrBDjvuH9qAwjQQZpeLOYTl8B99bA+ZrWzYZYgYdCu7AMujUfNKcyPg
NqwOVI3WHuu6m6rHCK90V+hbrWlfblgB4bK2j25sWGlmVTM+soZ2tzr0cmwDxP4Cp8zh9knHTZEH
29y3X2s3fvGUgjkFwOZJQcQugrzJANvJSNOrHJ1MwxCLhbOrp/x2WZRZzkXTWTufhai8Ow2/uTC4
jYWAoJPPCNTta+d5hncnS9FuA4YJbgUZHmPq1GRDYsFTVwTTAYLcVeZ2UBkXhVfDQjVwnmQ5HDUd
VlTz53amazuuilR2+trWMmNxkPVVezmFHN1O2l4zBd/7MdwROAcC+LMNfJqxPOjgVFUduqE4zPWM
J1Zh55H+O7sAholpVNpTWrf9NxgYws6VNVvThXcdG/F3MADSYj65KxqZOzKMwTYk+q4RUPxpCoSQ
UcNX1mUMikqTvo5C0qXCC2FUb1kbMU2bPqebwB0egpxv0JtwHk1fiw0s/MbLpvKCVcTKL7San+FE
ti2Y0Dvh6H4j5/pKCMtNPeWtygJ2un79iGHNt9YbbqEGlpU24Nt5fNfU46XOaRZRO/Nbehjh4Uis
JkydaMKr5r3ZFmYycMlz+ZAZlwII6/nfyDzujIyve7vzVo5rmaR1my6VotcJn4cLyOPWCULrbQFL
1ASszbUc4CJKVMIpQI6wX8xix3rEOUVmVY5XRcmbtFOgcXrBk8OtTemI605A3UWEm1mFXYLBE00L
OAPDnlXGq3xyHmbXWQd21R605ahU5gT620WR74hU1kYG1aZjweMQ8NvRK/jW46D8dlElb31I/CdF
W7Qr4ZqnxoLthhybPhuLKEwmIBdXPfXp3urRJYY30b7lhZ0GCPEr5kY7Lcet9Me7gVlpXb+1HbGg
+z5mAMOkgYtWedA0K43ISQCo2gIKB8mYsH22/GHTBu3zWMgtmetb6L1sG5Y/RaJeSTVvosrBW0Lq
C0jg7SuLe2kw2z22bsIIQ9kXXuvpRACfl6COTucIR9+CbmIRz8fZD19ChlBdgTLaDYcCwgLrskVn
sROPkwfwXj4/drbsV26eF1dujRFsMfuL0L8Xr+fG7lY1t+/nGol8JYW4sJmLh+TBnMwi8cqGIHat
4oNdAtNLe/t2mNBwoeF+ivhLH2A4AY+3t6lqt1brwSKR7f2BPPWQDINljbVnU/4AqeYNjcpLT45H
UXqI6k18FdXWUy5c3IehSOtuOoas3vNRfmGB/dSSuFhbPl/XEi+6M7jQUVQTAohQ/hUMoIGwAEec
W7RclVYRJREDAVCMIM5NBePLr7uda/sykPm1DMONVxb2bQlurV5V0fCCrCm/abAl3WoMWVEdKtMa
XIW1AwW+flocnCc/6xhc2mI+4PrI42ktc5+nVmWj+qjyb7qp+UYxx35AOMtdiNhPBbmoIr97iAZF
AVHWObnqrKbchP2os8LB3NTnk5dVfTOt+w5mNqziJC2q3hwnrqaNw3sKM7o2LIsN7TocPBuGnF4L
01goc5Ybj7EoJQGYJFHntSs9kRldqUiMX4lVjzqxTR099ZrnLy76/5lRZFp54SgyZyHc1IsnAhOh
PjK3r76AfkMyz27YKlTG3jEnKHdImh6JralMGreT6dyZMdGMgXFZNE21L3PE5lG6b3qaOIBJeUDK
VVDJOGPWXD7PcWw9ojXYwMvY1fLLxCg4fkxPZTKy0DmWWuZt1lEXUtkjmiQ8txiGMAGeQlLC6G1O
pFXl0AEeIm9jzbkPuqVLMy4jGPb1+bTp8rpeDZR1adUpehXHvX6rVdW90RIJYSqmubstEUnuSdwH
cFxVI01bpkuVQZic52sUqsgN7bAeRdKGE1Opo+YSMNQ5qlPjIFfoMKlKrDp65TALTYyFcxVCSpyQ
8E3D/RUoOugRN4ZcQk10l1v9cZgiLxHBfNvW8XU040kJEb6yMtiI1jHrZoovytn2th1wPElchd+c
Jg+SppkcAJXNUXbdenT7+1CNZqUt1AsQMhz3TAfefT7nHky+LboKZazKBASgwU3yCtQUZOXkLpqi
ZuN68T1yCGwNe6O+3uV2CBfdur00sSWhOqroVoycvNmN3d5YATlWXnVTetEG1rq7qvc3ix2qrhEK
hFjz3koGD+NaOezAQw/gISjuh2L+oQniX27gYitMmbLauOt+tPUmUB256X0PfldwRF7h1uAXsPQF
PHgeuzvoBk4b268m/PJCZGhO388sfLGC0GRlGdPUi8YF1myq1egOfhb73XgRzvqBTAiHyII32smf
vM6UCfOkvRO2/kqtYWsq7JPidUqZuqlccaxwA8Zwkm0ba2Orwl5pGes2ZXP1iEbxKq75M1kQIV3v
XJVTThPo/PQI+V2/hRs0xEzt6SonId0p2+uQiYCo6eaYVxuOzCg8VFYAs+eqsVKr6G8C3CBJOLQd
FKMKJ2W830/KbJuCw9cReg+xzHDVXmFesc7dZjOJvINIjV7PXb4ajUo1rFCSsgoOMV2kOGGkQ6IH
sFpecyq+17n33CGZktq6Im43ZIGu9IrXtN8wQ6+dtn0p4vbaK2uAjC3MQnoE5sxMTbBC61MnY8vg
ne4SvF2Nx9eEStiR+wFk3TUM4sk4XDaijQ7EtUBtZABltIWATXqJgdQiqKPKLm0qUKzhAOK0YmNa
sNjdaDXEMZIyT38lnlR7OlUqjaldriYn5F8QyOiG+hi2O+0q9uhFKIoMRrnh3lGdvis9KJU1rUKl
0aLxLBJu+E1QU/qS+z5CfKSuWwbzcqeBt2EOGJJymiipxtxsq2kcMbqvYs3SSrVlkxaFGTMNKEeV
IDHgLJsnCvluIycLOkPNtRjDTd2/zZ28gPXvDjj6NCZ8C9epFMzqfWDkhenmH7zKF9CK2nSV18Ot
wMAwnDF/o4MGRU5VH8eRO2vgmjJRjrdhGbh7l0w/YHKfGhhrp7bf7SKYI5YabezG1u0z0Yuhtk0h
x8bIvHKM6dYxnXehCUrMZP0yI948HkfWv/ERTtBM93FSOvOc5jVKtLmfnqZZszgZh9AC0KXsodHo
F8OEHjarwuGlwYze3iP2VfMGuWqwtYPOTaZqWmJUj6QqCYKxhcJXESK3wp1pf0P22n6VMQ/HrBI+
HOUNZd5q7INxjZucCGy58bc27afDDKP5S1Z1SK4HEqxyuJ2vmfG7PMETDsBICAdojkJAnw3I0KlX
oGTRDt4XFJrBIKoXqeJq0xhBN57N6ZA0VqS/96GQD7PN2JxWU0NfXMHDKtXEgl6qRYOmSktdEbwv
Oo92lketlRTFsEKRCQFxEQSbVvrQL7Bpc4e2gLuDI92clD1cXNAiiNLS9yYXhYGZYjgjDNONDbJt
mVisRMqjVGXnqdcPplwxexLX40gmnPDZNPdodne7ppCunzS9ax4iKyr2zO6rqyr0mqcGdrsHL+ro
cv/ydQxGyVXvc+t7y+TCvzBsCFPfAXk8LNw2AxgsB09sitRtZI9REioNrcXKUt2XyXENQz6unOcw
h6pOAmyaNlmgvPHFLkqrw23Ygs0Eerz4Yjl99ZhXI72c2nBMOiKuW0vm68ifUOn2/ZcoLL19HLLx
oKEFCHPCZmx2FgpUeFdbqF4Ij3uosZhJ7ZEK229u10aboCwGhLN+dC60PUL/qWigvaH74ljWNd4z
aLhnuVuTfec3PnzCh/LgSAhWT30IwV5e1F86EztblvMpy3H84LBeNFfguSOSdSgtAlZEezGUWqQK
qhvbQoUi0yQAcBm94eJyMAMg8OCNrGGVTACktK0J5udG/nDqIIKskJc3cCZvh0swxoy3h64z6g1W
5tYtXNvqh6ikqNWn0qtLKHHiMCf2hGwWOn78tm7hEJbEoQpQ5QcoNNZoCiAwF3ZDp7QFPem5h2xE
k5AW5BU0OALkNIXXFodc4tpJg9YIJ6PLSNR0EOjuDH3r6k7hvpegJZRtf9BVSb/4RsKBMZ5qe82C
Xr50fjTt+6EYV0FYIW3h9qzeHJQ898NQNA9CleWQ2qiYt6aNoHGSB2jKTToeL3u3sQ/94JWZUBNi
IQoiYtAEiKcEWeCU5qKGQ3Bs7GNMLbqdmtjaql46OkEeMwCHV8zysgxJnFYNQ3KmjCyyXpl675m2
3Fqu4x78vCYQG1zEDUJYqLvwrQzzbx4NrS1qW8SBMTD1JZ4xMlEIFh2JmNuVtBsI58tI3Qeiolcy
nMR9ixf1VUuMXcaBWNeeU+kLqmqA+Iq+zrgPv3SoxpvNgCh0EYe6eIqDEga91PcxbUP2edk1orya
+qn2k8rtu8vaj8O961j21TAqZSekEG2+iIPBG0F402PDTYeeXG+BD1d27Vc9Dm5G66IgiR0jZKIp
FvrP9VxFl22X23jQi42UgXLn3YjUzEmh76gq5HYohfOKhGmrzYOwq3ptol59b3Hg9lp4nkyJPdmH
MlY9Rgts7F8rZ4723gi5gdQfQ/2MkCAfNF7iq457AoCkWspiRV1hwTet7PstUmXoAht8SbkushTO
omvIapjntvfsXR7AUhYBjmRwKUWkbcpKfJ15O95bPGSvddyK7VhDZCuRMNyeE+Ry09OQ0+i7cOsB
xQJp7nWvzRclmvGqZrRE9tI1pswCb/L5fulv40aTGIpYaHTDbqSS90Xl8TFFE7Ta+8AcqEvo/LIH
uMeYpzLSsAjJZQNnnEo6FwECG15vE+hrjILDTRQ2PWxbG1FsWvRuEOT8Wh8coYqt3UXtE3haSBVj
n153SKJDVI8c7RsrhMlrWFEQV+3iwmntZuXHXNzAiWI41JR4X2c3LG59q+Ff2rr3SDrRdo5x5UXR
W0lreGNBFxe5eIksO3G4211Wcop12mCw1B8t7elNPLrV0YkJZP6suioNnkFdrSYzddbG46Y/8hIK
Eclgm25lw/7CRp9uhNxGLwF5MYMS2wIWqz98YE1f2YAeADxdbVmjz4hbKC1qqXEPS7gaJvPsmZTl
lXtPWzKrFKcWFqcgzNp8W3m5hYiroxY3DrVCDBKUI4N7MQ/IrpDuV+WurCXfeLDSwUOK4QnmgJrX
4iqsOquGLZiww/zazfGI7iziVWiWAArUBRdNDqTxZSA65lzVkAvgJhG49guVoc3uVGtXkBIXVySg
egjXLUc65K5ReMflplE8DLNYEdCid8ZFWvzj953+T8Y179rupwOwKWgjydDo5/2Tbl6l95ZbZwBY
nywBR3KIIEKVDdylU2WYyHNbJ84J9G66bzZBclEi917/xx8Dvz2GZrSH2xBor/fTg557PqUV9HRA
gEn0gMeOK8XNz8lMfDLEwyDNA7YCY1eYb53M5UUx+YNLQLFdiDvAx2X1avwWH62HhdUrwB1HrpgC
xfz7D/fJ1CkCOsQmETjekBc43cG6yY07lrhvF3C4uoMARIqEMi22EJ/ZnrO4+HQ1fELMYQCZgxXE
yV7WbkTJgHABAt0CsHDthAGqggpjE6zLIjkHSV8Ggu8HwBEQy2BDQTxk4Q6djJoaxi1JQJBPELTa
ekrs9kDUWw3sd+jsnWE+Mxdd/vqT5RYRL6hyYwZroyh8f1Icd5jwSgFS1jHozYh8T312iNomi0eJ
jlp79/tnt5yI3y138n7VKvRoIBlPasbCH2Ay97tQmnnjE8vcFRGa+X5du8fS9flFrtGv/P3yn2wu
Pi2giBAgAI/1FL9cuqaPxhmfFk2FzYCyoLYR8YJAZSXzLyvSXIxOd2bS/flH/teaJ0gnavV2O1Cs
+Q8qg9qadbFV51UzP06AQYMG0h2G6xj/Oqfn1CaOsuHBC10FTHpW7FZdg6GUeZmPgXc2PwRbSKSd
gfJ9viSwt4BbwEQgOjmr7uwq3eQYbvvxle5BCXG//f55fXo6F3DvnwuczJerwXJyawJFR0P6nlj3
Y06yXl4E4oZN3pk34ZPpMjC+mJNBdhw6Vh+CZld4zuDQnCX2Jj9Oq3kHBwZg0rKF3tWlCwGlhsxc
uLP+Eaz/63X8P/n39vofx7//+3/j36+tmNDNKNTJP/9+KF+7tm9/qP9efuyf3/b+h/5+Jb7zO9V9
/64OL+L0O9/9IH7/n+tnL+rl3T9WXJVqutHf0RD+3utG/VwEf+nynf/uF//y/edvuZ/E97/98dpq
rpbflkPm4I8/v7R7+9sfC6rjv3799X9+7fjC8GNp8fJ2+t3fX3r1tz8c96/QvI+jCGwtYMgBh/7j
L+b78hXi/tULoRoNWyMbQI5lAdQ3qvj5M96itwYTIm+BlHg4S32rly+FfwWLDlN0sGh/qsBFwR//
80e9ezr/elp/4Zpdt9Dv6LFkuLyxvwQxoGSRTYIvBGIe/gMZ+H3MbOdAe5IEF63VTiNUB8AAgk5W
oNEKOsgeFX6KL5TmQUXEclcu8Mh4K2eNNsi+Asu3X3vBVJFjkfsOMDy8CPISEx9pXGhI0zyM2Qa/
yYbjA1oA/uxuK6KJeXC5FE69iixlOeiadBa3jyDdEGga9FEZ1/cGGf7gJ9bcWIN9JWhQuHBqqS23
Wf4nIuxj5WrifWGzLYJDD+w8eUY+RkF9IFOopq805E54ZblDywHoa9DlPNotxiyYHaJUMw/QVBjm
H2ymfPjOyxzkyIzx2sOtGBB7vG8GM/Y3uQwdVC8ucFob4Y7mDRZHxJ0zeKsOJfrAbpFDGRmKtyQR
flU690bLaT4aXtZ+lRXozA/PkGOIIedTeCMf1+gNEH6HFrWn7qvOB+0pIXY5u2swmJruq0/DiMGl
oA06zDsqU4uvFrhVmM+hscQqk2jPGz34dJQWN4/UZbaTp9Rt475PoJhftCTB3LhpMZ7TIbEgAGBP
dXywwoAa5NtFEzznDRHmqSqnMN8gLxH+BWn8sEaktWy720qD5tca0w7DL7uwjeUOBgPFgH7jOInm
uUXfx7rL21CGV66ZmIc+huvloYM6Cp35H04v64CuOsgd0F7tOslKbjdJPaDTPVyRaZjnAMKWFm/G
4dnWlub1N1kCBa4Bv4TlBCvuptn10D1jeW5Ea3Di2gpvKjAhddw4G0igUnfcTGSCbtCqICafn6EF
0xtn749No16L0kN4x2zUQlG4oovbIts1VhlH44+auV4zcYw4O+HkG42RR1T8EGzETPKAo4hhbzq6
RTN0F/2M2qJNo0COTCYG0sYA2HKMnDBlkJ2HgUNnVVonVQtRy9UUEGqTI25k3+Bo0SKa3NQv/An1
MDPEYJ4gXY7yp80b1aKJCnvj4kVHg0sxqZV4Gkd31nFxC/knUhy4JZroYDM/sjdDB0Ldt9Zorq+D
Gs1UINrHoL2yam+ej3KkMwfTzRHoUTQ61AIe4KTv0LUGXtzDMBj7Z0yd6moY5FsOBZKcrEindAE8
HEok30maUUpsShXM/gBSHrD60dofB6+OUxZEGOokoS8Bd+lqf2wHdB1mRvI1TiN3vSwCMN2Fm1HY
WkAhgAxo0ZfQOCW0dp08mg79zDsMYgt01dg/iOn//6r5Y+FG/7+vmk3xwl9+vWuWb//HXUP+CrU+
QMpsXCoQkgC37X/uGsv9K0ZxwGECgeBAhPXnNfTnbUPwY4tyMHCtC8kOAN5/3jbeX0MYGOH6gqUS
dHrQM/+PbpvTlHVRRICEN1TCPZB7P6gIOw7Gm1V1D3WmDL67gISuxFoeChhr0rvicTH8Uot+SHx9
jtj/M/X/5ZrDFYqVAUL1gE8GeSc+ye6sISqZM97BQG2DFxRWk/UidrsoTkCz9Cz16YPVzelyJ7le
bGEI5413Nryvbyj809xtC7XbIY1etU6njGXntRrPfsST2o7Kwu7H+W5BL3oIU8NdlQEYlgF7jZkQ
UCnpWaWoBaL4u009wYPK3DNebt95m2HH7xZNqvBG4AlO23NGWx+g+qf7udQlvyAIK567dBp/frbp
C5REoey5nJql+bxZ1GYQ1H55pf5MlN4lRkut+K/PFsFtAfWHs6jjgUb0sRxQAnhE5T8vuwmJhpWV
ell9ufBhxIauxnPaUR8XAxMdBHHwKFHSnQKIZzG6wdS9TPrW1Jgwlan2z5Bdl/N98nEwYQb7fEn4
UDaebCBRne3N9IXSO1t+EfYumpDO/jMGfbZh7+unnxsG/BZwrDBYRafmVN8BJhiQt1EvUEJ9Mi99
CiTMtYcDEV5MMJIp12dbGe/7NX+uh6DkQ/Ec7NNT/GyofKp79dLDUslesW17IwH0gIb1DA1rqRP6
WNxUZ13L0Sf5sJGgT0KlxycLx+xDYTUgYxCs+VaOub6Av1314I+euuh7N98HaiBTImPUXpnbFlGG
+BzsY+05Cxy0vMbIZHz2K5+/QJHM22FgUrxEkQxfkELYt/4QQM4UhVVmYWaYkZZ7GS04YKO5XX2d
574D5kLEMMYN5hn9WZCB09Fh1mvsovc4lL3zomCt42wqG93UCzn1MfyeQONfTW3AbwBciMuVzgcH
1jGovW9nK0a3n5Sj/VIAjaiheQJNfKAp2zqCVBXc4OWxa1id2a2KkZM4nnhqK68Z9to37OX/sncm
y3ErV7T9FYfnuIEu0QxfoTpWsRM7kZwgJEpCom8SmWi+/q2ir6997XjP4bknFSIpdsUC8px91t4H
krf4qIIIcd5zqypxG9v90QCsh5s5NE7+GtWm23rFxE8UUD1Ve3/t7KcprczdjID6QCBJvA8mN2EM
uG3G7EV59UmE/esILWF7sT6PlV0lOuwUaELUU3SrS80L9TdWFgAkWZl89liv8T0jnL5JsjSkN/FU
OpF/tUrDPtU8tvNzHQ0RVYwVWelhmDy4AKmHZbqnZiIDWbpTq/Yh04VfbVCZX+QLwL1yTiq5G7K5
ZvZrMx4+ZlKG8abQJrKOTaD8N9iFIGXcsebHQY3uS7VqkMpqkoMkzY6y58gNmZGns7aNB4q1VOQe
Zya4nvPJY8+kScXPoF/ke95XNmFtlbcQ512l/d2YDdk5S536RxA7SzK0TIlHf7UejO8AvdYqSNKO
FmrTWVQCm3gY1dW4xNUDgRqSdbytfb0qakh2f+vioKKhk6z1s+M3exD20QNiZnB4qL3UJCTj2dvF
sddDPAbVraczvRfGhpwVtf6yuAUAZ2nFh0mO41dmXu53Kw/Gt3C21HMos+lLoWewwHoyy8g8yys/
2ghEI6vi/jUNL96SgmDr76aAvNrERjW7ldn5tajiEV9GBENRle54sKsg3vSByZ90n/bcbB1j7RqC
v2+yNYdUEPm4ydmScw5oI58Gd42/T6NaCYxf8nVjtOlfNZOYra7zj0XY9iMvDvRM1TjTtLXjdDhY
SyNOmei8fkudy59FUyh8dHDpt/YYmGu/oE1Ner22T/7ge7drwaWW1emwEY4eXzoonnbTLaGOdqnl
1mQTTY63W7KOS4YLx2Gzg56vutAa542PvSshtvxj9ebuTa+okH3tmofUHctjK028HUXXXV9eY2dt
6/VM72fdVF09EooNEkdj57+7WT68xgQIPFqp4510H1liQwurH0bgx68rvepjVRDeGrGnZz/ME0lF
eOq406ZWfFU5g/voVQasxs3aq9K4VDmeOw0bY5Z0P6ma+eG6kMydViH3r4hQ0cVR0Q2dtMWgG3tF
AWB0W7XLBDJvnr2CDRBAfET8fPG8jvBWMjDPJGHK730t1DlrVLBLM0jO2KYJ6UXu7OfIW69AHIpk
EnrZsVHd3w5BBwjSV9GhioLhug5a/0uFn4UVTWQSqrSZt5VfqJuGKJWYuXw23/fKHb75dPLzlsk4
TbQzxR/lkHYfYedAYQ9Fa8gYjmX2toxeF9H8dXLPipWu246rH8rdZJXWzq6jcWfg617bSXkHTZK8
n3Rg1DsF6rp1alm9zal29yQ5Wldt5tbHqOduyXTM2hfjNIBWpW5OSiowSAYMmI1fFCbC29To5ZjG
wfiezXE37tIian+wyAYYTlWTfYqcFf9KK0sGW7LoE8xkYb4pnVw9QrGws3TJXU2utgpvpq7rHldL
dq/KWbvn0nJcone8LDrnZeu+o7xCEc9luCeskT/93GOenXwrul2jotpJu8MePjNDecsnayA2JU4J
XV/m5QjFwD2iQ2zYrm6/wA5yewaCUjmI3jQPD3Ts612Y6mjPvlzxTU5RD+CRa+AIG7YCz0/D7vpN
KYW5sv15+U5fzUw2E+W3dZK+SBg56ieVm/DcSB0Ybjjkbdp5q3/allw4qoz/VdSe+267fXXwSx3v
a5PLbNPbejrXvCyfU4J7v1epY//sNQASHXkNRi/Kl6UqQTQ9MCbROvN+8ApxFPxQmBHK9NXSc3QG
ig6fKqcir991l4UVaU7bXjWzZe4i5RTXveBvsJDh7Wzoj+VtrYqSO1KJXHvIJ1fcl65qMaE5RZqC
8XVzvilqVm9ipBA9ro3BZc9yJpaXpSj857LjbsCv2XxHC5jaPeaHztr4EmQz0Hl/ApiMfk0mtU6O
PzW/UOfqhRV0FeEEdqx+pQRxlY+5DKdfWWbiu3iVGJNHAZQlfV1ex+Bze5nb7lXejaPZeEssr3wx
aebBRfpd6Mm0SYYL5H3wJnHDKe9cdaMf7T05lHfkMTjHAOr44IuivSdxm8AMr2E3XVuEyz721Xwh
kzUB7lLW7ndVrsGb1Ubx80r6wWFhu/V+woyRZDqFPAVLyK/sVNf7gujwQzQ1bnlCLW82YeWmR1Ha
3oYsquk2RVRhHLx6y13vRsMJZXC8tzxRnyaItxFgSY0/dDZbmyXqI/8qT4sayHvA/rJxlgYsyZ16
+7qL3Hh5Gb3VfqfmT9mNbrj0aj5eJGpNg0R4XZyKxPTGGvdux/pCdBgx5vVNapXe/Fw5i3eVUwWR
IuWXLqBBOVu7zBsr7voCpNiFZHqghAVENHbbvy69jTkjX6bZ2uICizayXpY3OOnx0Opq6ndLvVb8
Eqa7YWDBAJsKof/wGo/bjqhaCDApIf22YTVk4waZOj8o5fb3C5rdfs1QtTbD4oEOhaMv7lYGfjW3
atKQgQCm8gsKmY9NqBkwZFjBApZhzemmMIV7FcwXJ1MXDMBGTji4zgaTUnxnEbkvEuB2+YgtRTlJ
hXnnaiY864iiVzBAHHpBFrGKgzPaW/YtKObxl+tyo9oYcpbcJA9765xTWz9JTV4BILpf38ZyZB6u
xpzovaCD1NloJ2q/ryZa7Q0Wz+5q4DC5LlML3k052a1rKU0gwRB6ByV6Ms9yJ00VZkujgJ6z0b5s
1wbwTgT73xc25Uai3EgzEGoLHW+/dfUqIX8DAwM2dnzCpl4XwPyWM2QbggHDPTduCgXo1feOWs1j
N1d+/taqyi2/L2bo9c0C0Cqv2tjN/VMREFvummzemWyUP5v5wuR5/iTDnWp6/yXts+jUdVxmFvpd
nWCd7l7N5KThrvE8+8dIjPAANNfLvTR2Fe2HJYR/1q3pf5K5YB2jEtQrFwJogmwr6mcrLdV6Eqvr
oYp7fXXGOoT9ZC7rgvK8bnOxUfLCLXSTWhlbDaxy3racvjTmHHiv7rQ63CsXZqL8aUK3Ow9AZneh
NaUQfkUwbQ1unfMyYHXaLFYRvzMx6JI1m5avMT/Bde4GdDtzVMJVd43Tiru+oz6CP/U5ILKico8e
/cB6S3kh4q+z3YFIVI6FwcTp0IwhgWbO5k454ZVs3OpcZemYDNZEnROGBE6NmsixTTeralMvU084
V+azfqGd72CLul2Uh1wlQeIb+yrPH5xx4ZSerShxg8sfzuC/qmtjcw8rozm/ZiAwYwjgrGUlbxA5
L07bFTdRwdrTeciXPVdQnIhGmRtySVPQ43bYxpeL3iaMZ1uwTeDr6Dlqm+GN/ZhdP9t00s12arWQ
dmw8JoaooG0mqMHbtdR7ZliEc6i+u05nlPx8KKtnXN7ptoug+uuCz9BzZWHDGbxjZ+n1FEywkE3t
6F2sq/joVk2/jxo5H4UN2olBHB8gFsKTFT3oYNlPsTyavvUTe7HsazGyJ5HyXawcBnG2a1rgLyw+
5DBTOU3fI42rN3HmXoZJGYroRzjw9E1p1LxSymZzm/h2UEXPcd3lxA+kxbRqgBMl3G00aKZ5ohie
SkrNW4ZYrIQ2dD64IHvrWkF+vY1+4R4Z19iEucDJWYLqZ9PaffHFrFZ7cmRcbf/rtl84bBqGWYcD
uUR40y//kzLTr1Ypw/GH2mUPwYu6iW8vwhoY5S/gm2dC8f/T9/t3XebP3+9fNKcRP4oIxh/5ywyh
s+tvnIfyek2aW87PZzZm/Ic56r/LJn/+bv8imyCJZqMef6S6gh5iE2U47jq/3/yH5/A/fBf/X2Zw
WYSTQosPiyKrS3Cxtg+XZIhLOhMvllZuOQOB9f6zSvnvEsqffjv/X1TKZsh9E6w/7MMCjL8DMXO2
y3OWXRCUhTk7ZFtGFnmC4vW3p/V/0v1ffWSxP2SzyxD6T1Pi7c+aRYrfxvzjLw8/O/294h/tr79w
FP0laZus/WdV//KV/qbqe85vuLSZHqPbIzmxbeLvqr7j/nZZQ3DR5pkHX8K9/hghi988BrrMiN0A
QREQiwvl9xGydRk8M4v2uFldQikvgv9/MUP2gz9fk4IgTTRSdn7anJE+X/VfrhLgcmNZ9F8UNdJi
h6q+hIP/koTOh+e1wARzCi2Tf8hx7tsP3+nhYdq8jr8tIjP6aNjKTK8+m0KFFw7egeXG5jP1jiCy
Ps19P8HeR78cjSS63gk7U1zyeRpPVL/tUHybKViQ2AqhrF/SsjCPJQ59l7lm/LaWR0WjSpsxlgyu
aNvowZno1VHbGhJDMiu071PltaRytkg7My1n6SKtGOVwzFEtdl6LeyMSHS2/64weJr1MoUkgW0z9
PfEWuvmqEZGEtbVyI1BqTBt208+yLJndgbeWfREABbK+lBh9pwkoz2zbQh/aWKL3HJlMfRb0zday
bHKrdv2sbZJ1nGbV87Dhp/BzGjlFMRVvmgra7pueRd1PG6sPcvoy8hcmFztyHJb+T4kPKrqnoStX
dCFHWk6/aYqgIqTThI1iB72NKWO6NQwK5x+CKfZFWoqyJnug3Yiba2auILOJa2XLvG/xMfo/BMal
Nllcu1s/TE9ier4bdVlH76Gxx+6Dsx5JZ+f0tZ/uRjmG7YvfzuN6R9dh4usyg9P+aqZCVvWmG+bV
+6hTnVsfaZ6G4kMpIEu5yYPWUud1DJzxS6onfbEqEkbVSMaSLo6MmPA65y1cR8aJm6VehvBlFTJW
11lDfNlrPiiVbcu+hTbwpsi5j9s2nCQ8Avyuf21cuejrriTz9TBFa47nMaNu4u+gy3whTjprvbNP
R7QexdQ58euUWlKyEqfD2HshhgubjhWbWVvtyjBSGd4WafPK0sXQ7cPJKcOd7wRReHS0F2FeZa9O
+mWZnOrC8lede3aCdWh7pvKItbuojMfmngaHvjxthqk6yFXz+29N3ClJb2kycWflfu7AB/cEHVxl
svEasVn73ivf58Ie1Gmtq978GmK7CF9rrkp1xg3LbD+xIJhZ56MdyoJrqXKfP3qW5aJ5auFM+h36
/arZ7F3r4jitwVCzYDJMg42rUptnmN7+YBnBCDwsy1i8j2MV4SbJo4naYW68wN0RZhFZX0c5VeG9
RcZE9thG2sLTJLUqcb63hqJEkPyyC5p63vZIDahOfurciWWqBLudsx8uxVR97ptSFVczhKTYNi6O
kKu4XtFdU4BnPXL6ASqXG3u04vgO5WdsvxiX3SvPtpdORBp16dBe92gUwb2TtUEGrYsAlZ4kqPV8
CoDm4ZxxtEbervKxHW95rY3NdS7GuNlhJXPiKfEyZaWJPS1l87hANUdyE7u1i/ZU9D0twlQNnt0e
3GzOwgNNQcrgHFuayO9s5abTsWuENju3shRL5sawKn+xUDSwd6J2iwxV0ERD+F1NxrTuDog10hgh
OmQ8kziWhR8Z1yENFyIe27LojbhiwQ467YbdR+12dYszjBVlGv+WQRIZ17QrH9jIZk94wzNGEU+r
bMaVHEdn6ZXPLcheoh0vPBnsR3J5p2+FXhAJoHi4ea+bOMXeTgLwJNbhNl7JDDa8MXYI0um4mOD7
QHq9/lV2bAl8t7zGwmw/O+QztKgkZZw/K1zvCAmqiRvkOUdkgsUIimb9a0+D45PSO7Y+qoExTLQu
/h6FWolTAofqd+k57UrUsN9lgUoWhGoi7Wo3D4hAaZwhoOKFKXHYYpmu+FbLLU5KO2VB4eVWMZDH
UrBbM4maNV5nzNTgGoa2kVcbu2hNag8Z+mC+LC9F6QUFaYMcQyym0FXXlNHh4tUR1dGZ1gkgIcjq
kWVEsxsPw0uxlpF5a+whVqfYXbSZNkMFnnXQQ7gUNnaDrg+Yvjh6VjwdvCDQ6/uiwx4adIu9HvlS
o/zq829xsOxOxT+ZStQCOdOU0T3WoBFgfMVf9SUnjLCk2Z3sOXyry9Huj2HndeWXTIY6/KJHcOed
jtLF3Yk5zY8EnEv3yN7mrtzOaJLFczQWWfRldAxHypY7/DoSY5IPeq/yeUQKCFLsHtVWR4NncX+g
P3lgzwOjwb2q+KFw3AS4U47aMf1Ci0rcid42ETA78qGFEII4i9pAJJpvuYVJxpzBenia6niM9FUa
+d3MqKWQo6VOkZ4D55z3Lqc5A47R5DPnJsudEm1n0EDxZEn0w9Lz5pL0YPxWexfQvTtBf+X2QVRq
mE59dEHXuJjDyRxCYbogmcOMO+V+tr2cS2gZMz87Llg85rvVKTG07R2VDxSpINvjQRJTy/k0LMJp
d40sLC/fxHnuZFd+Q0E1HGaz2sxWrXFyr7PALuVNoJt6uhvD0lj3dotGum4Cj169YNVaUyzreXZt
1R2iqrY1BpzMSt1dtVYlLbk2YaR3XtlNkf7g7+YU91WrxfjhhW6GhbPHgdB/y+GLbIHgV1vM0kJO
Uf2OZ5YzcqdKzPofS4ytAbkhZxkaF57GbJUwt415K7ZmjB9JZHk1Bxif1cubgWjstuKnI2bgqp3J
6bjp8nyuH8lVcRCTjNVjedgwWJh3EcLNM3VP92O4qM1YcTmOecH3dpykPROqmSWNIbyaKGPSDibV
5rf2ZBUVDqqq95d6U5Npab8PtsW1vmGjR/plKIppOCxEqIRHmxCf0rDYNgjX57Ql9IYvyWaK5tof
4NxpUYcawJwEp7L4zqtr6ClBOr1O70s7dK3YCG8obgKE84xYb2bGSZ1z50dFFmuaLPqCRPkBdPPr
PAerhfpS4sBAdTdV3V71aHXDO5fSLK/A6ZXztW1TMn8IRinzXidIFH5ErJCaapUQ9WKu5GB3zVeE
6gmXij0bpJZNJhG2rhjuEAWDHjFOME5j1F7NbgVAs3HcQhWATmFR2Ru+fGoeBZvYXPw+kW38s8CO
Ls6MBcrwPEwuXXsmi0uV1ohe3nfd1HBTLGTex1/mehDNbWi5kXUrhqVb7zm4h7BPJr/R030aEUFw
HpuZicpmmQZuhEvNLrbHLMZKtIX1qTUJYoXm+u69GkyN2VU1f6jWKorHz1bkf03ZXy8Ljf/fTdmm
HdX0L0jV5TN+x3fj36A/LmSD8H02dEb0Ub/ju/EF7GXtEsGsGA7AAf5oviwn/I0EEIcWzCH1FviX
j/29+3KD37BgsCeaT8LEC4z033RfWG3+RCTQfQn6P8AmAXtByJZH3/jPCswUjZlN9kq3WcI0Wjme
HB9HJV7B+jntC+U7G2uxW+arsVCRvp+6Is+3orcYArUcqRUGUju2b+rFpQmqez0hguu6TM9admH4
xBxSpq9OgIvyhGN6VseuZ/Ry3YqJ2JCIZd9fUwzr6Rz53/jGi4aLLdhkhri80sCNlfcSDI493Ehs
zSrpPFNEbEGL25M9QXcwT6AeBx8AlD6nY0huhDsgee5Fvep+TyQbW7R9FHyPMIc4RgPsg9YkTSwW
scucmn7MWTWDeN8urWcaqCC8Ms6cBXun74e3eFLLT4cd8m+zwACMmtlHUxKHo928qm6d3FsSQZgO
hKRseWQ8CXs5NGXQsl2P4nTZo0ebIdFdsaL9OfzKW+XpNt8Qxm+Hu7n1ZuKD/BUjq130zqPKWKhw
NYVFG+zacjCIYC0lM37r2HsKmeuZryCyOEt1OzW7Kuz5FiEZbb9IGRu/hs6kBG7CIUXN8sYoPpaj
tqOfAz7C8Fte1aK5DiFMzbe1NYLBoold+XOQtcaviL8g5occS2vS35XDVqBDrQgWvyQuRwU+9p49
edwOuxnnKR651PRXQpK/sc/qZpZfKkW1/AanuxHd4rtvJKesYrOsliN2urOd7oiwXq7HvHEj9y6d
U1UVTJXEql4K210/0kHwt0gtTTxNMHZllICQ5i89gSzHIhxD0umjZSYmqV3JvoqmzNHowCNJJGGz
jO5NHeerxZNRqL2c0/FpqQyDlcKrlnc+3Pya3XD5KDM6muMIGl3vilUFRHrpxmWh00w9ukEGKe/N
hUQijesimM+QLgR2hk6/EJ0cpBLHuEjfLkbD9Cs7FMp+l0drWN56Ya3WbYmbLdo7toQxI5drSpi4
dWZn+30w/CxiS9IqzVHXvTS27FyqnIG1S0nNyJxnNPbmccvGujbfs+syq4/NyoF1mvQwmpfa0KnB
G7pFdMpHQT6jbY9bMc/fi0Kv0Y/OqdbmumJsUt7lUysaAgokLh5GTAWVeb2EhnxHP1/7COtbwWuc
CtnLftVUfgJPlWMHW79fsvKqbCiVt4wcrOfZxmjKnDodvzGtk685QTdW4sIepcCAmQz0D0D9tCTD
Io/xgjZ97t87iDTm6CuPSIh+Eqo5hBWZvIk1rYZ8CXuxU4IXAr+w95igq2BvecRq3XUh+VlPlRww
Zst5mK2HWdEcH7Ed+KViihNb4zadgyXcsVGaRDEY5jF/97vIm6+WMhiJUgBx9rdaNup9nrtIbcK6
zodtaYpMXoXQzu796Fh4kzZRkaX2fUvf2JzzlB+LMtwy3Vtv6pSgmpCLEvVfi/l6zVw10HDnJWmt
XV4vr4owG+VsWtfCWZJoKX3rHA1ZYc5uLlv3xElsva+40eWJP8Yl/WqcIkY29KItQ4OMRYnaaYTD
JJztrBzXOLOyK8nZrrYcCGl3cG0Akw1pPwGBVkVTTidniRlwFfiuGQLHNU4wW4mof4Te6VPq25Ut
04yd43vEMqemdHIYOhWjVa4fRcZwcB/TiVsH44ZFcZNDsccJloyKQCvNlZDkNt+MNqcss2PdIBjc
kPySkmLF/QYf4VS1M0wPncK3WAPRTCc0xrzJdw0u4qa/7uocrH87q5AMruiITGVVhH0pWVfOzoo6
Upd41VDxxIy7FmWiF7eXS3ieg4q710I6Rv0lXQPnJ31+NSdVUIXu8+z1dP3xkvUMLep2jXbMlq1f
lPrhw1Rjd+ZAwzxAhaX7pJd+3SWe6eVMagZLdW8gi5S1VWHuvcdy8TlN8kJ4j6NXZuA5ffc8eioG
KqiswZwrLCD5dgxlN229gFf0vgwqOhK/IkIhScfCj45GLmyXGchfWBhpURBriCBqut2KGWgl4ykO
p8No9UYC1TB32xTMfX5fgfy/CuuvRD7//0qsx4t36S//59eQf/yJXP/8tN9F7ug3G/3Yw7BmO8xd
3T/QdSdArcbTGV02Pnosf/xHmeW6vyFXQc2iOrpozxfl+e9llk+ZRUXAYMq+7Ma7fMH/RuQW/ufq
gH8wtBfeKEIvx8KFG5nv9omG/tOoy8+5aIUBuMudmSwFXJdNBVA7EnexX+LhkV5ovGuzUVyLmPSp
+c6PZPM0T0OLCk5AQ9u7y7vm/dRSpMumkAm2pZ371Z6HU1YG759vTbJIj2CWbBFqKuvYd+VPLQM2
76naPSk6ncUxU59kqwQ29KfxqmFlzuMYBdnpgsngVbl8uM+mJIXKUSQjvZnWIvepTtfbGdWcXBD+
mz003rNVuXv6/+gced1T7tu8+JUnt7Np24PjZ/ljwz7YO9iOXTakr6M1Vea2bEnlzWKZXoGKZgwj
x/TgTNIiwCuyHtkuX7IhZbKRiGieJl3236KZwJWhTGzuBcEqgwc7K8SdjonVAUG7JO4tzf1aNs09
HXdxXVX1sWjW5TSYr7VXzucAWPNs5nA65xjoT6lLlaNFed1mU3ndsEZ3H0/AI6tFP751l6o9i5To
XmWJp0GOX4kTlITsLeKpyIcqMZkbXqFwBE/ROP8yqalvWHxYPzeIaLVlpw/R0DTPk7Vep70Qt8Pw
qvpB3XnSVXf2IrAo8BztDcPhraMFtmk1TQ8EbuzI6wkPA4suyBkz8TFqBXGqSxdFyGSqua/X4DXA
6QTJ14qjyd1v8bz05/DyMAVZx5IgO+yJns3ELnDMI+kYN7We08fPh8h17tyum2+HMPNOPsk4SW6q
ezAG/yHVY343qeJHt/6Qoho2vOTy07L2XVLxK0Ox+vkxHY08GJlGb7p6rGNTU31mNpxEKdYtJScR
TpI0EM/ywhvdgpgUsrwLc/Kp0s7Kjy7utRdWkT9Hc/ugzE5Pi3kY/EA+ltoRW1/etLYyt2tHH1IG
qnhVdr6vukv1mbn9S84RuA9n29+xPqB/oWqv+SUDHxYuZ9J/2T3OKqHw5F8eVFiHR0YPhXXsnCn/
0gyr4lkIDvzEy1edqfrsQvMkrqe/TVXuHmTbN0CKPNBg81DL5mwPbrrNVgSVy81hF4tKbxDGjNyF
xGAmEFTd7p/eRqHtdt5UDidqvsd1nIf7z4e5p4cJp/KWJIXhvjK7TFXBzWAF0ZHsl4cldaez/ccD
OUzTuSuz+fz5r88P/ON9dBEabOAnGQb5FZzwMU/X9FxeHmg2wADDaN0LhlHutgrUoSKrNUFSyPe+
rP37wXJI04JwujFN/k17TnoD3MGiZr/90ua9dV9fHkQ11/dDynyNN9Dc0/tCOdb9QpWl6sbecUem
JCzK/hpk/Zn1zjNZo0F3/fmuz4feHvu/vcmrsDqE6/AGXLgo+hIyHcMyYhROwhRptZdrEKC2XfYQ
fu/o6SX3rakgV8U121ABFBGdXN8WYfH7v0SVyR1JTnC2qhE2eAMfji4POuBrN10b/+191Zh6O7Ky
qqTwvQ6GWMDmxnPR7ArLqoKtZ4x34/eP7QwGTo7IF+FpyV9t7feV7vytvTh1m4wZss4fH2Uk9ftH
F3jqU1u3PwICWm/LxopvINymPP5C7tUra9EamEnZ3tYYWCFfKpd/MsBMtGU3OzsceHNen9Y8Qo8n
e5bVTfK2DxituGXDfZ1CohAy+u5ny5l1fM5b25Ed6S1T9sSz5ZARHDPeh6661XkTQnG9TwxUoo29
RtVesiQ8sbDkHehy1XEcy2WXCg8/gMO6x40uovq+bwsk3yK4ZYtetmXpHlbT1IORCdOhOFfpygKN
CK7ogAnyEFPZz6EyTzQK5gn9gODDrrz/fFdHVOsm83x5Qq3NSeDm+V/XOL/R2LRuLEOWErSiu/18
8x8fiMreOTJKuaWel4CXRX522KbIJrB//JOSz6HHwPvpV526QxBwr3QUfo3SKibh2vFuoapv6QGa
+9Ku9bMnWOW1lHG39RcnBPMmtrGSYmetrXprEDYnrLrfmZvWieOp8c5EfX7d+4Ityaobv8FNtMvO
ifIOaNVxlmsZLvd1ARND+qrrHAf8chtQ93W7WH7IiWPS02hG8nsN3PfJ75lkJJ//xOX8QOwbKkfW
uDd0G86NnLP81DruSbbgJ9vP9wX57N4gDZodd02W5F3+3+dD2SxMOGIOpWKyasYU0vf3lsMQTlpu
d4Plsr1m7yELg4b6zitasuTm8QHYbHzIqTn2YzCQtC0hWRNjyV/T1FTnz49eMqCTBYc0rpDhPXSq
4MkuzPowl0XCeSqePt/Fii9eonl5qPo23HyeXOJycvl9SByiN7akTnOaRVqPnOk63IuQrINcr/bj
hKRyIPumvho8Snrfkqg6CqtJOdk3xJFXX6jSiYPGwXr1+ebnQz0XuEtBig+fb+ZrfZJjbV+bengB
1hOvtdOwxbHr9OHzzTVrkJqc8hEpHiNwVt0SY/sD3a16zXwOiabpnL0lTfValHCTypXjXa7V9GSb
/G/vd+qeiMWmJBj18lmxGaakb/zxzACqpNPMrVs1wIMXxNctKflDl9nyJgtN/oqcJ/dQuDNuhzh/
ZYjytrqhvvfwIz86pXVEvF5ODJaiLUO3fku0u3vLyp2KRHHZHtpojB6i6f9ydV7LrStLtv0iRMCb
VziCoBXl9YKQW/De4+vvoM7tOB39wi23tCkSqMrKnHNMAZ61bkw/o8y0SB/D2NwWtxJ66zzKIkhs
pnYOYyYYZrEMCvleVq1Dap1nvrtgDHrUWl1y41gDQag1EXp3xs9lXJdX0eyxzygTR1yOUYcY94rP
Ux73SMOiJz0drhEH70+cnI1Dhmd97ha63WkOZ9C8fyNvxicrnlG8ogs7K5RBXo/GmvN6bz119XYl
MeNDq0TlueBF8SRt6X1p0uXnklGIN6NJ8P/qwv9+SkLO///hv+8yZtBurBPw9wU0AbA7rqpJvdoa
VhZEURffEIsbOJH76UflSi27IphWybz7thtkeXN0yAYlvtEkim0jlZrPldw7Ox+07SJEnbKXq+yY
TzEMWnPT3sAMXkdpyP8tCuMpPS2+emVNndSM81uXgG4vaqmH/R6Aio7CWdeGvR4pHHBBboYKzco9
4tsBY1YtBksXE1s9N+pOB6t+2syKc2JTaGdCRAq/LrdXGGv3AkhOLxFYSsrvTfts5uwGhK52pTYz
972wlm42zv1Dqo0FA6pMhicfi8Gar2OYxvRM6JjIu5qKNxPNOlSQyx+mRlt9DRXgjQo+hyroxm3f
h0M5KC+iLFJGtuVbAblV6VHicjusb/h0JVcsFnGvxN36RrKqE6PNfkaO7BAF2ngsRdq72bxoWVR+
ikNUIfbdd1WrPAyijucIvfG3TBKqUc7xR1vHgstcoTsiSM7P0HpjCG+pasP83IJa3+bDGKH6WFAb
nygWQYMojTe3efzKAL/fl+P21TQJl2Y01s/NChzcEGLhFz45xpL2Y5pBaCo/WyZOj/wiVLr0SRxr
SNbg79MVM8ohKREIoV2YHtOC2Z0pl+5s6JufWHt95H+QyyPsd60wTrnZaUeiD/7lInJhCTHoA1fE
5NGeMy65ykWqWEZzRiPZ70ajMI5VXkxBBdjxgFhY89OIiUzTGRcp68bz38N2/0jMuZ24EFWb2fSH
Ik7N7yQyiVGklpEQpMl0S7sflsFfhLbCazxMqwMAo7+RwR55nKTWkwFndW9CnXWrTEPZOcTCntvf
OGhkW+8msKlnec02GsNbeaubCmVBqljPVgwD3zCm+AN7MnINa/xRzBx5/kQreXEXLWMkPSqrr4MR
+EkF5bXQx2bfK6wO7NaJm1ureM61ODsoc52RK581L5YkvvRYCn/ATp8mIAlveUdbtCTE9ziBIj8l
OMxcxoHle0UOU6e2y08rZ1/offtnhAyLn2z9FMqFMrFKgEwstg4hvTrVH/PMipJVinUCSD4/9Kn2
w9Sx/pCRKXLorOtjNOnzo9QpD5jD6o9J1kVXZEoZsnKLzz3017+vt7m5eYk1/8wJi102RNHzbJRh
nSn5p2Zhz8GWbbH0Se2tkOKf/3wdWcXd66WdsWQll2JGwgp/tPhEMvK7zhDpyGUIkl7h7BdlH8R2
yC9DXabU/rDBqlKXXroN78NQd633910aoJar4ocJ/r7blx1Vsy7Ih79PE1F7iqReuPx9pg9QRkWD
drjUHTELDQGFlXLomqHkMi2NsEASFia6Juy3LDFDropi3+K4PRgJMFpRbOXjGKXSrqXJdqq1MfIn
8Hvn/gX1OqMRsUoPMzMCBBItjG6tqEjYm7L6RidD3CctGpa2j4bjmCBtBtDLeSQaRQDNEqjeNf6e
e2P+UaKc4edCfLMFgqGuKpwPizUcVwyQXj4x2hBIO1itAQi6YRbHxaIXFyN0uZbxIB/ieFBdHCgF
N/VltvroA40aAQdrjC5vK63b0ii/f99XLVrwqJzTm57AiBkRDKhWCneDockhqTL5INSS4YsYPh8w
vBOiQN7Cm8ZpOjLrnqHskWbnfTi7pa96vm1viSLKpEpr3UMi18muj9rxkE69fABKSRJUE792gtad
l9nMdnpczKcyx6o1iNAoVSG+A5+RFNaZmOyFRUkPVtcr+8hQ2zCtWYATTFGQaKvqgImV4cnUxEcG
2nXQdyhFSgX2L3kkxaMCHmlH3jVSpfunfw/9KrvJpvbXrNSKR9NI7jBokW36s9Ks6DElYOIM2vPa
0Up/UiyxfJLWzK84D13HljaPQvIkzWBk71J0qTrQzXOMOAL/kUxcdZEHArDB89izdneivD7S9CH8
hHTZd0mb3nNeid9yHplM1cjhmoko6S7Sf3B7fMVVK72lvUWJ25flI0PKiaQTVsZcnXG/1xPY7IUz
scZwPUzNtQ1EOLDnbcoiz+pL/SGaUcZojXVOW4kTIH1SWtUcr+FHL3fMKB1px6CrvNsa1rSKuRPL
fvJVLIpwwUc7P0nW4P19ecQBFUaL4scLu7Y+FNNHY4nvWq92NyFTzOOKrgWle5J/9LcmrctQ7UkV
AgeZ7ZJUngLOeQ/WYlpEfuvjk46RbgdFOSmYqiHM+nuI1eKK6zEPeXOTQOqG1hYRHFwGRRsv8v0j
jAXJTlcUzf772n+/wXpaAMEFfvJ/vtF2Vuu1g8FyrAj3iT4sx1ksb9Xa1S7uu8n/+/TvYW3Wi16w
pNagXW4yGOhzosm7nvHh7e9LGPeS3dwceMfZH/p2uRUV2TAZR1i7QlqDh5OvVcIAql/AiHT/bESL
dMMnPXmTsDXe3z/4e4DNcBDQiJ7/PhPkDt2jhbbAMKMjuSJCZyF13aL/PFRttnZuUyiChx2xPPS9
FsCfpju+iYaryTTcdWXYo2H5lUZd8ixc4qEwNxuDMLVDYbcMYVkM/tBwJ6gE1Nio0woiStajkaUB
rm367xjbFARp1vbMQAATKDKbSyoeEqDdUf1BJI6lhlMVIv5IozGwssKfgForUopqw4vxPM78Mwuj
l5a4VfMofOpz7Aiqdmg6Knbxrj2L0bo8pNniCPIHzB6nW24mBobKaXpoPGyErauZi5MmL6Kg25ow
MT+dUV6+xCYdgBk64viCSMKp8diZvwtjD83I8Ppd7qB9U/dU6v1URHS7StcBYfE3z38iqkTtLrr0
Ki+0KAjrNJrFE4YXY71DwD/vT0eJ3jamBLpeYAn9VDb8ST9/VctSkS7Cib8FOgy0WQ0VZacyuEii
etehJxFGC2IwaODDoOXeaIAHMj4xJ/HjH5ZZe4sKdbx/j1GgKP1n0hnMM5ht4tXAkCvp7+BZ3Hh4
x2vgFnc4+gDKgF2YJxqBxLY2xGP8uQKdkKueiHjOooD/V4JKn6J/5K+VRLw+0rHh94ygh9BQ0v9k
yaNZI5qnprvpylUkgJwtSJZeK8s1NpJbeKMIrHNi8x+lji2Lv6Vyawv0/4RpSNp9dPi9pl86dCs1
/SrLdoclx83E51wzmOVdFd4YQNrwOCkKlluEx55ro5g/5h5OOHTctFmdoUFaaiDliz5IILHH+wVA
12pUrkL1jQvSsVrOt5hhcmcFJNRaP71i18IO7ZbDyO9f3Fa/JlJ2mzdgGjY7SjAhC6031/EuTl66
6TsW7i9h1uJZr55USfbyRrWtskMaqNhb9IaH3qkqTuLlgTxMG8HzFEHe43KbsMgyA7ZISrDzPlCz
49R+b50/8gqujrXuJ51sDNv8kQeXSW3rIQ6gjz0IjiEiDvYbIiJEV2/8fHFie6kY+2nkIdjMtv7p
j2kU6oqXC7ZCbngdMj6UM0yeNk1R/IDoMoDcL94mxy8AAU/0dEi6UAliQWO2h1CAebd5UeS9xN9c
0UZw2o5Uox1yDpi3Gtb9vPfUPuzKXaL6MKDTyTOf0ErMU6CZ/jp5HSdLAoxozNPlaEPhVc7dvHzJ
issYO5sa9L+ChmTbcmoQCepVaTjB+73xoqM4QvIwI/FCX+jL6YFzWSs/qvpRBV3Fzjn6Vud07W6r
9n1+rmU/V+2hZRfaEQAgCsGicBYM7jkdrer2kLrHkzmeZiQosoCgy5izzO71nwgNRODhWs/xBzr5
SBCbl0a+sgSi4NJHJo5sMxkOevLqC3kotg99t4fdO0UeaDheCOboJplDJANw2li8bPUs69WSnlo8
o/VVkcLpnwxBottzS5Q0fjsftRnN4LG+tEIoC2FUX6rWWabPph/svEWE6YrqLW5PLTqttqMjFGxs
u+2bzNKWvCjaw7DyFsY2wgNm1ZX5DuseJ71yRnWAvVhb6f2nT0IUudHTJnF1SVAS/DTbLZljaWGT
zrb+w1xkwK0ZORXBjQWWUi4R8hTnQF/CQTutcWjSdCYaLHOt9IKpQVQeVeE2iDkSitbVR2zYu/wE
vLrBw9l8IrZw6BJzmVuWP+QOEx3bZAUxrh0C5IzWALJEu+H10i/Wl54ELMRMae5XcrdjyUfauqET
nG0aIAVnVusQkRkwzUduKwqlXnMag5e7RaU/hgurJh0rGrMnvXrGku0uLfsIxQRmhwzy98YkIfcq
wanE28jWMywwwknUbfRdjxIwv6g1BypbT8iWcyRSG5gXzXtdfdTn2tbEm9p/jOIbgXw0sYbpmkzn
XvajPCVW61Oa/+njpUJWAAEj3zF4H4nv0y9pAdPEUfC297Ur5M5WPXDKY8WfAEgv147cmDErDvRw
XEhmiGvolzqUkXZM7M+BCGpC4kgnzY+99VwKIZBA8U49OCM1XfVA+5iyUKiAdbpW4d0nCo0Tc25L
HC4Ogov4kTazs/mbe3ejt60QFRO2w05QfE4NrAc6vvWYAjwgwJ1Qhj4K5Ooo0gmefLNy2trHQV5g
SjBoZw+S0wr8cIvg0UOqpC4hWSuYsu7XR/adPbKjfNUQdVUuWMjOzgaBkMcBnyueeNyM9riwVogu
6Ba1+dzWY7Qvdwhv5DhI5yDGYvg+tI+oRokR43lL1mHk2UseFk3LXZcdzzbrGdgd1kVyTMqvQVBl
h9bUZY5s0tdscA1B33SBIcU3SVlxtSQPpUGlMqF/PrEvaidj5vmY7oBmjNAqAPX5RMweSRK0tEIc
NvN9oYRB4A8t8hbSdZxaMYAStEZnowSjOfaiimexr+/XFCESCGdLwZD2asYgA5Y+/ZpKP2x0lN2U
mZ29nJRtUw6VwU29pI89uPcwSyooJk10wDz0ZcVD5ht4LKhcjWDpl2SnFPqlXazsoGbkF86KQcKi
oRU72oscQGquj+U7NpPQ4KhMEQFZRlcPy/I0TGikZyKi1n6ow56MK8gN7n0/SrfloGhrYSsdt2Hq
LJoUGMOLxnZalOp+FDJ/koYrs1NyMBh/UMgDEHaszzpOs9DcojrUchPRCESIr6GsvxqhvWxWR+5d
TJYBUX21Qm+BCm3E9ezNGAZErboKbd+Ffw/0176W0nypC95v7O/FAc98isvKHjR2nmxuUDppRB7h
cy3Z65Ycdx9nbEVEUZaMTkYpVczHdVjBXrDJbpN8IFQAJgE3nY5pxo4Mlh1psnYNdxdWE3iBCVk2
YsiMzNY8MJv0LyHia8uOV0aK3mCN3CdvfC3CWsFeXdbTDrfBgKhHkcs9Kcf7iTQ7Ox/12G8t5U0T
xzUEi/q11KGwPUjJ0yA6VASoWO4gyHvpdsf5LKKnGLZ1mwLiB5LsMyXMJNnKXWwczfQgDv0XS/FI
cIvI30NYH7lhJpMCGCh3a7krR7rOSKuoHCnSfjY6q8J+pfFG8KVgxF4s/DRIcmVmbuAQMfXYyFds
q0j24iYG0TxSMr3I7+29w1LnwVjIWMvG9Kxe+d3ogoIqtsJOl3aCFooSERXb+AtK9LDN5SFTmsMM
HmirgliPT3xn1aMXw8yOM4Q8W+JHoqe/D9u1ONKGP04QIwuQ9pQS/b7Vt+skPStNekNh9Z7q3XvB
f6dRv4zrm1pLz+ZPp7VPyhR/tjp38UIAQvokL3PxMAllvAf0OtgCAzUiWbs2cYaCib5ERJlT8SdD
wUhZPyKRG6QoHrSV+Jc58lZeGIsQ5QIQD1CSF8sUf+A8Gp7JjDtUiNNhmSb/gpmB1pmc4K55yXgl
1xCZz+D60RqqngCCxS4yPewp8wEY2sncU1Fm1A8FulO02BnqBBhG2dDre9a9OVleJn1cXoZx2cgC
HT1zmonEjp7qPmIRbEeiTONGCrXxnkglV18Sli+bA7YHXYF5gIdxJRfOCskC3M92L5zpOwr5Eeo6
sUpBLV7MLsN9c7IYPzzFukp1umsszICIO1T0jZyGaNb07S+W+/e26nhVpCd44u6czwHSJ7uqPiDj
e6Kc7VGHHIy0crFDelq/y5azpr+kY8ks77EXPYnwyjsFIfvXSa9J19ox18I2swkR2sktqrh6969N
nuZ0c0iU8PpxeV/nNYwaZFapvuOWr08JiHjOc3ZsW1zursJ5PGUFwzdJq+MtqYOhDiYlYF8xqr04
O1MTqil1tfiWaq5Eohsv7nglO2ri7jJsY3XNH9PwrHZnSF48e3xcz4FRu1PvCAaGIfUimH5GMg2x
cuSG2VvjakGhG9SQa+6a29rgG/idNSeqfFM6mJihdAc/F2YjzDesg5SfbFxF6+Uz1ZsbU1Dx5m/c
mmdiWhPlwuT9Lkt0hZpJoxvJh5Y6MPeGGjuPv9RuBF6QtWh5oZxdIjfHK8awkBAjmlNYgnz+ENNP
CY5sQmlbobvSM0V963FF8O/iX3Z/vtuJq71sZHPYaZg+8JcaSsB9YEp+YT5Y7assHUj3Kxo3mp2q
DtrRTeG/Gp4E+RTrRJ+9lCAR1HM/B+scqELQCzcMVwhUHaq94WJQArXDRcsfZiGwjAfi9LiXjuJ0
MkxISH5d+4NJXONbErk0lyTB5V6vdG8m8EzZIQIxYXBp+6qnDQPnfDe1uzQOVV6B3uHv3TRSXX0z
ow8dxNNefZqCfKechwC1yA+OlYNxU6+MJO5v0k5Empsg8y2WbDnOA3EJaFsKD4sYQFk1DxtarJ2C
JrZKPHpCD6rGWzWptk7HlFDKzV6XA9Nrpfp3FpvTcq+ln6r6Z9DFvWCQQSJmvB10oKq6xSVaQ4lo
aDI5g67sdKQZhPNOkitb5mmQTJ/JZx5QUGsdt/VXZH7m5k6SQOQEMKnk8tIR35YxE71Qv9ejwxK+
Cj4nHUgZdp4dRcEfG78sXobs3coulKw6mLQWwtlrlhcefeL23kk/w+B3lPIk6CcxfxnUgTNrSuPx
aK5hXX0JkjOmv4lxwlKqzvshv2TZ+0Sqbpb5lKIKrQlQWPfjSv98f/UyLCwZka0dEWjb0yjvS1kK
dblw1/aWImAgqdUpjfPCCzl0odzeyuEZmb6dF64huFvM3W99TBF5R+3NGl7j/sqWjAYyUH/HlDqQ
VNf8txtzR6KJmO4WfRcrhKdBICrEX0F4ErosSMzThqk4euiLH10QvXV7IpYc/POY7MeOtXEfiSXV
Z+xM8jeRwPtkIyAD/uEgB4jf7QZeN/hRXtNIfpPX9+Vx7Te6huQOpq7lWxMjsgMREEZHQqN8a6yP
hL86r0JB320lu/5XS17iJLgqL0jPh0zMJqSwYhhX38b9dduPE4y0u98Yx96TzF+gApgCR5jSDkqb
3X9+F7IAd8zQWDzkFAtc9Wz0anvAe+B0723tmVIglsFscWL9Ltc93mhiim88PaF85qnw8coBZErO
0l3uIgUgRTqF+5LLb3YZyFeVz4GkaUTH/CT+bC282LqToUDJctTzluTck5+3bAeShJR+h7Ook88K
YL05tmwCalv9HQGUU4z7xNgRX9XKLJy5fadAI3RzeW4bviapeTOXvdW7CrNHvMEwvjHZ0lCZpOrM
LFbzV3poeNwM36DSGYx1xZ+QOkAHG3M8N0NmuXnGetjBqDGR7/qltr5LeiLsOlNjtx4Vv3pHxRTb
SU/i3VLCp8G55kmp0HKBEKMJAsTa93JPe8lboU/RtKgdwxSwpW1m5Ov1r7kox5VoMHqw2XJqWuIT
h3bg3k8bbyuqh7qhB1YJ4rvczDuCySxjw1ek77VJuJRm3j9U+83He8QM5Aps8jxP6qPMTM0WBgZf
JAa9zVOnvk5mvp+r8SctGAFW6rrQd2Z61xPSImOSm0lAYDsYvzLtH1F7a7ZPyQIb9frHyko6HHev
4hzWa+xhxnrAQwIdp3vRCYkG/CjRRWK0U823vqMpFWMkyFfFhz/uFLRHhXiXsELPykK/aPn77/98
XithQltEfbp/obcY0qWsOSoIlXvLHZMAnHSS4KOjoJdc0MRYoanyMmJCuJtqxaTlgv8aflMSMXUf
z8lsndVOOM/UCktp+EJk7EieemtmvAww2+/fu/9MW8mHsQjaM4U5mel2ox4pmgYU7CUXUEAkqYJp
2Or3RBrlZLHZpNWbHNSesYbTXLhCqrNV5Z2B1rh8RlNBO+qWcGBE4bmbEJPkx6H0eafcqPcn8tfy
kt57/MAElyn520zNokonWO4AdahY8ue2vSrEnjGNKmwue8veD9HzHfHePWXxuW+vMy/sSuVzB6Ue
lYGj8HmTrlGBcfoZVFiGGDvnb1bl3SSeCaV2KJMSK0jbMz8TC2dBv62e4rfC4yBcamW3tJeIwKTW
7mMfDuqEi62HZ9AQJBhfgYnJi5urYY+vXroYb+o9aH1Pq+nGD7H0MNrhtJh210Q7kvooNgerf6q4
W3VvKo5m7IvQD2OwecQC9g81KZX9w8CWQ5YVKxIY1fMivq7pSdT9ev6ShbOKV2i8Te2FRCJk7mWx
F0126O98/pKG/dI/iP2PmWJB/JLbs7JoNjQdxZ1j38ImyfCeAaVEVRrt9Xo3kG3ZyVdcy2sJyO8j
mcKx+61I2ON38wR5vtK+J450s2sa68IzgE4+aG997eVYBN8yMsmkjHTf1Hmp9nUhPSR69c8wx51c
Nlcx2b7x7XrVPAZJae6NhTq6r7+biRfTpJv391BU5h5+/tssR77cNL+zwio8cqMMDSNzYXlEX38g
ge7bYpToVLP0ivglmJC5qPF9sCwgtTHFNUDvTnEolZw1jGlnwpfEKOn2wvCjynGI/AfLPTTIXb1S
fanmrevS0i+os/FfI6RaNX0vJdpzYU38CyGF44q7tS6tXaLk617Tg3S1SIhu4m2nV+Td1WxX/O8u
8dqae+wPYaIsrtUrYU4nl75hx2uwTO8Z1hGGCFcYWFiuq96PwKQ+teq8E2IrqERYb2rtmmNyVuG5
uas+CAxBOKUUUn0bpsiRLKiIyBu8Bjst/liOKpK1ZqiddfNItvBp1CBNIHw00Qy4fVXeNPz2XmsY
5Br2RewLM3tvN+vvKvRNNV/6l9Qq9TBtzGdxgvUYW1371qfFLxVAMG3TelpJdcVjJy6+QSWLIgYa
HsFtejM+0uZgBee31hSjCOl0JGJctM1cvMPUt5lX0zPrI8mrkLlMy2NLFiGVn/A4xwonkIN47zLL
1OYFJ2bIwjRL5VQ06AKrVNXoOh9THUVMRukGtbfOm8EVAUj7YtMIt4402AcUIveYswO59dNZLdYa
wBYaPbsyfmClRZdCeK5mtb70aGkWA5eXyRYqTKQa52PxL5ljbUcuCH2dyvAziwpBgFjlr4QtM4rL
kGYwNRzS2aQNXa82cfCrl6OlcnqV08wEUMIsYpEU6cQiaRkeJrFgvhSLL8poTN5GYwG1hSF7abei
jc42CQivKnwnlbE3B2N2LbFno579Kv7OD5iCSBKhH2mtjEKiosRmPL01RjERwFpcRZXNRUSyRhS6
SuboikvWllgopbHaLZEc5JxD8mJ2qLHNl61N92r+iLaY5T+YtcpluA5tkZZG1b/ObEbq+CWbzGj1
mjM8q19Wz7cEgIo7ZBp31kxXq90PinlKt898nKwQyK07kOoTpoy9j31smAc0ihrgYyDe7I7JcBIw
ZrorcYJkflo3EBkRLGSzOEhYkPY5EsZV5Bf9PSjDdBxEDXJjPoNvmxRvafKL3E3SbkNOeESsgHW/
iTlAy04RlfRjE+3cAzoI1mglGslaYL4PORB2ySjdMpGfm84jN0f1ZbDSLcGsw3L4e5jGVzWP613c
1yeZ5LODUI3/+8GYYyDFAsiT7t4k+++DnA50av8+/18fJtuMYIU/+Ashm6fU6bI3uKDiUu7Ym3rV
m6Z7g61QOMLr7NLNl6xWP5vI8poMUjBaRrhIc3Ma5EbZx8PwJOUtJIdYQYI69+8ERscONscZCJ1Q
Ylm0SGTMt4vK6OyaFAlXW+woZmgOJJ3mBfwCw6wdnbSqfU5ney1AQpoVEH6SNzkOyRFcy2LLfGmw
pqMYV/Oxy9hlxcmoSX5K39EtoVaKGE1MU3QFjcHsa7P2LXhAKWJpMN+Fslah9/YlgG6bYJ3qfRFk
ec8njKe9NMY9pMri8lbd8R7bdIbViEGdqNn7JF7MIslOaFyPCqnfllY+QtquDiNhm+CEdYPTCR5B
WdNvw92RL7W5cifWgSBNTUz+xK66EaNzI5fDtGhpI5DRTVNcDfVS0dxhGY/QalqaOtJZnbFIya10
m1P9uc3okonM6StZc7exrTxiUt6GgZT5HCSznwpAviVzC83I6IM5F9LzMAySK20qEeL1ultW2kTi
QpPLnK3BnVQZtQKkD2Zexr4d6/VQVIUHoyI5M2w8tgTf+QaC6pyE8gNhcO/SVANBzZC7jzXqWXWo
R2+IytqWR9p+7XnSGq/B62/3BqdR7dhtKGZKZIc0YVbTn2ECBFACq7v6vXVLlMuclOD4Id99xIwt
ugTqMf6R9QreuostpwyjUfnGxSr6fc0Y0Oj1gxBx8urJgUTzqOzJG4ccl6kbK4gJz+iL9Btiu5vp
lqYxZ1htZuesfuijSqE6mePDsrJ996P4sZWkpJYgxjHifozW1AaDSAesnkbmHmsmuFibb8ZYKA/z
QkhSpK50HRbmK0p3wiCX+E1lNm6Zrt/NoiMcWFo1nLP1ux2S5QEayfIA7abZ11HOcInY4Ye6LL3G
oswCYyHZ81JzyiPwbW2k3msuXZz4iGChg8SC+ZD1fcdRMU85YLGNj0Q1pU26K5qOvHjLilxdA2WR
pnV7UJTtRfjKthEHa676kaL8WDyLxLyuqmZDcOVWwL7E2dRy9OrTuO+JstCyQbQ4sZ+w5tli/E+D
QF0WDKliRj2Z6QoiAhvtXBVPCg4+mFVwVR/WeJ+38CO3YzufUD/Zos7ctgo6nYpPZVTRrbtxote4
KIWrURikILhRCx7IokV7bxstc/2x8ltmrmt5Y/vwS0v1eNftRAn69i1ZWS+Dvi88td2vzUlAQzez
e/ehKN87jKqfUml3ZLApyJq7W1cFK5eGyjAafRg2oll2VS5o8zHRoJy29Ck3pzXxPnIOTC68oLRO
JF43Gog0TwvaPqN80CvNb7PDnIh7VtFqPVqEg8vd6tanTOaZPKdM4wb9E04nWQVtim9ofppy2fJB
mNkbm5bRvK5mZ4viwcreGjmwOKNUy0eVhZr4zKI2ieFknmXaJPkj6n2APt+lgRAzhoMI8QwGdELL
QAuX6qUz8Cbl/9L5NeXYw38WipUxFb05Bnvkm+lzkb+avTdleyEl7fYrkx7G7JgOO1k+AkC2Zeu0
CIyczGcyjhxkSSqJBDLi3vpJnCsQM5i2meEZ8tOUvZYNAqHX1NzRxSaWnYWVQXYjPdTtackfO+ts
MEbPMbZv0ejm+54s2EWqXC3dEx+FjoD3NDH9qRudTkbgNXPCYFj5mdCzX+7QZP53uVPwUvc1Z9Uz
c3Ri7KhzR8W8j09HCcFCd5AhKM/RbaD1adFEZWBZAwr3geWwqvJmFwyvuHgWtzmUldOPtc3qowkL
As2X6FjzD9r5AQ6nI0e3eEL1d+hwv0Y52CGdDWOt74pCjKLacIlnpo9ltVPW1KKuL2yPwobx7kze
/H4t3k2R9kaA4JlT3bUXdnG2Yw5IM29k+J3EqyOOJ5E+2qB1jE5uY4zSLz/QhcrWfz32j6I6FaRV
uiUkA/Cnnfq2ZCFDJkdBZjK3XNXlslMMJEP3EYI1/ka9uWur3sN3q/A7i9mf7naiodv3Jm4AGb4L
q2eCe1thyLuTycKNoakWzau4wK5GdlEjvyjqNgRfUjBKvOc+cy22KXVkq/JK8H4nl5WWI9upNFSM
Rx9jM8jAYnbbhVDsMrr0nAUi+TcaUUaYDlIXNxWvfXIjEoP5vZQQDIK0wkyPa4/pfhfJ3xT483jC
5QFtSTgm4zke3Qbz+qKdCg7jimztIOwy06OR399Iyzu1jehDzbbFKKiWOVS5VhBiQl+7j+EZ1WBM
I/f7wLRhokWjwzLAruUadGFkukOo/FmF0mBZg6X4fxydx3Lj1hZFvwhVyGFKgARzTtIEpdTIOePr
veDJe3aXq0WR4L3n7Ej0c8VnLv3TxX9lp2xBQQM8Pj1QeqWhR8lk5h7wrvA1+qgbaJ8TKe7yefqF
dEceG8xbb4ukFzOzGGTjjqY7/0eIEXz5T8rRDpTfPZSdX5TO7MWcpTDDgGJoyVVSpEsfKImXhb7K
6IGwwTrVIkAr2wHLrBoIXpmjEXwrVnk02gvN6Xpz6KV9W2+7acNXNVZ+oQPtSBrdQNP3TfZrZT9h
CQgt/QkJcdHWGc1NmJm2rj+EMlyJwcPKlKXJqKksihosX7dzfqcwMIkx9u1s/JRamazly6C9MZtu
qNawJ2JpaBD25iV9lrhSdbGPfJ07oVhMvImihXNV3ZLdwDFMvo6kIV6M0cR8xgmcmberlaOinOLm
I4II14gzk4pv4qA4ZqOF39Lct671vRzKjkRmbl4kLtF/BmoktUoBWPEyEs5UKZ+itBcs3EAx3XTB
Icwih/d98qniaQivFquVHu0t0sRQi5QiSXTTfEwDLMlUYEoF8ecyVfHKc8g43Ko7r1YyNBBQA2Dr
GiUvadrIQ+DMvE1+LDeBd8wk+JbI9qp35B9M49HBwrHnE4cmV8v5pUQH9OBKeAl9djs37y5pt+EA
irSDx/KaXQPzIg/b0Xqi4Ziqm6YdSvWFVkZs0LArfNs2eb+xSHosoxjnVIj8wA31s5mvqvhe8e9h
vMuanVJsA6yoqlNM16y6hX+wEjSoH7uGK0RayeKu5l1CiSf0vEO73Pv1vWvcYhJcm8E56EfQ90Md
7uLGyfRLxf0A5xogBttWRBWwUtOj8m9Kdy06B4O4FTdHpDZFN7mD+bV1a1uPx9E61NW6LA+0D+iN
q87zJE/HLsF2Ym3LemsI9M1uY+mvIYh3ADL6C7xXaKwR2oD0y96hr5co3dvoMRS/R3N8Kd4xGB5a
9aMpH1FxZJxq9F01h20RFtd6Bz/eh/W7o3aieGYaHsk1Tzz4BOj0HvmRn17L7iK3tU2tTtjdg2KZ
ydAOLbURh1DaSXzo3W/cEKM1vBV5DTHboaDKjEvk7XgD+E094YeGgkVafqJoyjjg5mPeR/2A6ZIh
d2FxLVs4aqhXRNTTPoOZUNjxDsP5dwoGqvuQbQf93lpXofsR5WOvnMPiEKkrcuScqUAKdZDFlaYe
OkQ/JbWvFQPMzGfNJj8bIs03l6PCTNStetFHT3NSfJJJ3rS24iug22F0hHRDeoRoXZUMyhNboMtm
aKTryliRjseZdglSF3eMUuFAK/iMNq2x6ctNnXZ8s0+pvB9VItFslqgYrMGT/5VUskfrXH566lXL
8Rs9MmaAel9PiGQ6wMKNmJ/a8rDXsp1eb6XuQWQrRnLCOGLgeDhu7yXBKVcb4l4Wvfyvy/7q4YUW
IyACJ940mkZa3vy0RPlRUEWmjscQb5sMXpReS3PkJl2jbx2NR9+/ZJX5bUMwYFkcVJ2ZbdkxuWQ4
JsmWG1bq/PuB9ulONjIR3D3zlEmXrt6n1XrKn6mA0HArUgZvuqbhanPfBdqVEOlWdh7rrXZUOOEr
TNAZNOs6EdFnnCXeQN1pjQd6MSmCt97q0j6qvgseMmFVLPHtDJ9ldkqtgyntA+9sqICPy1qmtedF
4dkijPYj+e5oA202d4tua4YcnwtO21XWK44+Ia9a/VvxlmnIWnjjvY7Gkzoei2kdWceg+0rxK4C/
yv84dIaaj+iaGE42AZ0Xd5HPwTun5aZMP0jKrAuuRzunHCQ8tih+lOhdqW4sazgirka1E9t1S8kT
8rLgxAWdhKdIIShzh2Rh7LfeHjWX1dD1EB9CqEJtqwzfQf+JThf9Kn8rYotxOFqoefylMiw14yjq
DwuJkbHhDaPPqQ4/eRcQHvrCit9aT0+h8NkWh5TGnlMluqlK9eUDNfCEWlPQP1rrV+Jboc66J5C4
OjzGPjr18Ojpy6k+pvKtItOulQkPXfnSrg+fMAWLMr3yR5J+sZYp4bhWcKr0S2g8hRn0YqHzzlPi
MPXGXKxcLwym2nTwQnOhtxIA6caT9zHLU6nYZnkhDL63TpV8Z3HkXfpUsh2l0Rl8o7znNw1bO5+Q
89R7z9oq4Supr+i8SF3tDHvML1X8LxhO5NlI4/cg5PitkWp2T6yVth77DpKsGPdjVd1QOer5Xo+e
KiVjGRMj4XHxfUguaf0p93f4W0UFP/YRjT0S5cHZXg/3uj/EsL+VeM2rRzb8lf6NQx7SssQZoN0y
+buvHoWaQkKV2jLzWrQ7s5wEX+Ksn3c1z7kjG8xJeig/9fagVs0KH9uibFPEbycTEjrgIjyaoBRe
BGmRb8Rxm1FXYpl2Fa0q8JEWBpwpEsltAnPdKGO6RM84i3s9svl6CQXbPeN6GU65eeJzLqZDEq2F
YcnsMUS3OIEaIEV0L5Qr1dpO8UxTvJhqCoQExpcoIYa2lkh1CmHPY9w3B+pHFlRuhc1HrtmtzjzB
As2zYDzD7DGrY+N/HFkRP+8tINj1gn0B3ZTuRPy943nIjiwKRbSOGT/UHZUHi7S4TIg9zWOdfvjm
FxcPB6NhvnJGN64jNLcIYuXuNiR/inXmKCkV7rgFoArpxLN6XRafLa+zLjcT0edgAN1r6j/n48Rw
fXhq68yP58pv1WvO0SI9m2plUF2k5GfGl0vGSVcI5z761Gky8hkIVC5r5V+MuJ7KMPnOqapKED7S
xavfxDcvAm1FGyooJu3HDGszLXKYOASLe4x6PtwAAyIXNCCzeQK9pc8ettGzVRFdxuITgCKCOAh/
OpQQNKHXuz7aFdaHJS0NIOrhIgy/qBmm/s+Pd0nlij7AFdJZhX17yNdWJjmrPkKySGZu5BQdY7LI
Kaimg2UPXE0y96VF5YChutRGXgsZ/t0LTnkVfmf8YNw1gJ4EiFAVtzJGjyLebtWNEYfNtB5TrEmF
uaPBfcdvIDbK1grqVYq4qfdqN6w/jTR4RQLaRVPyXQ/CB+vBm6RQakaMr9nUJlnJoaFOq+frFSPP
NQPDnkwTfx1x1xwOzXCt5mk4Ne0QOaueKHaLvBzUEsgBMZEI1fTVaQaVJ0i8a8wE1jTr26h2Kr0L
yeXopefqAzUUYWmLmq906Mbdh9pEZAZtNTD9uHYm8UMKNz1PfL3N66UpBnZpbPZRfa2mA/I5FmLV
eFTEuY1c5NJHJ9055EWfmr4nIW9j7pH7uu22JhUfKUm5Nwj+qmIBXaBUjkDHxCVYi7hBNZs1f6in
AwnVxyx+6dlvw53R/iH3dRkMACxpC/HajyRft81JP1vjFQEM5ucKtbB5Qd7Ts2NHZnEUrLLZJcms
g1YHhp8NxHnXpBQEX0rlZ8ROgSNEkkWCV9a6tzKgcUurXQXZsX7n9Hjojn7ruxsVGbaCnzj7qYKT
guy/Fnc52WfkxlRI5LJ9MV6n8qbgnGaorpH4ZHvyWZyWeT8xLoDl/C8zfohMLzzEMKkvqbxZsjGP
//xLldCtfNYMODBjnzanNjoWc1o1BGN4NsarNl6LYjsieuVx9djgigfSYUHYGZQdy6NO7jqf4L6h
iYx/MnkqKu7ErGtYkGdiTWGhyZFA10r4xK2GH1i6c3chFDeiLYtrYc+qttIxkHZq32qwU9uNUu2M
dANwV0ZHjcojjtPujvxZlm8jLUHoQOKBjqNNgo0LFu3DUhEb/3YqGklCBEBXqn7fYfhNbcZjgxNz
OnQchYLCcr3C0aCGMDXuIK8TDM/hirkBWtwyV57TvZS2+IiS6SEaiA+7jMj5IMPIPDIQIvBDWZef
sbiqCg0mDRYtj5iBE/g/J485HpmRBp6r/pWJUF47FPBR8o8cYms4MVn1jcupl5m3GcCKsr+sgCOc
gZr83MWESez76mJl/8YE/PCzmjlSmIq7VP1006mhn1ZbJQnDmjspl2QA+9kbxVEqbUVEDgX7edaN
n1LdW//wu/NneCa7aclRUwyE08HO6iuvdc16E88lhWixTqLv4nrWBC7wW8+ML9/l/oVi1StReaxA
6uL+FkhbI7iXwODyq2MGiGmR3jf0rKLpEn75LtD1tPSQxpKzQ6xSzxxMSarYNTyipWEjcM0WQkfp
k5sxs8ymZu1Hrd9ejeDhJo2fafQQegRn5cHKfyMSxuJguZitGqL1hcq7ki4T84q2Y13hHdSHYye6
zITtxyyvxZlrFxprxrD6GSTFLXrWBXzf2yQ7Zl7JobOvu1fbo1qO1gO+hBFj4qmW/on022XQt9VG
4E/lj1Q8W92XP72G4VFo91niHF+l3PWazWQt4x9d2zTBJtTWZrQisgchRRauc64yyiVLdPQbrdxH
BYeSm4wOQSYNmzRyRm+TN5vYc8NzI67D6ZV6D1D3SP2QKRFrr6rlysUH+VMBJZzGOhHOTe9Uxdlg
5PEOxKUZ6Y5rhzFOMm5YiTAG6Ro2PFjFlZjufQ5Y9CJU0GEKlXRHGK6j/GKoHAo3lVb5UEBKQhDb
dFRZ4tIPz8DwansYVJebw1APQs3ehTNlgzB1DJ+wos2SFvHfjGTrGD2KPQYRh49hPFJPT22vI52g
9BwQ6uGQxSyUPndN5oj1wSiuJEuwK2eQaGhkmbsz0V8VajGrPO1qahfF0whI2k+pbytMfG44vDis
vYKzCRT1HrcXmchTYqifhpbaS+QmtjyRlKX9tgrC/4VZOW1V3DwTWBgMzLc6J7XytaH3S4YgJXpR
S7aYkHTQnbbJUtamo5ZvvcZcpAbOV40c1ZWlu2jIVQ5jBB4B769Elo8He0gghUQ0qt7vQFxFbFmB
+BB/CQe24ZSriyk0LNgPsxb/eYLqgofMPwrBX1OFx7zplIVxIIWCFxCnNlGa4QaALJDuJfi0KbPG
YvX1w0+mOujwrlncKY+Y+zP5+MCluEYtXrdItywziOl/SbS96N9F9ttDfOB759DlKMLH4XWgF0s/
dounYCAMUQg7WBiiMa2JRnVbsnYQ4Ky4vGuIXrYyvsjcPU6S/wjcLrBECwGplvDnWzEtV8myzBR7
BsNq69TiqyiO5MBWPU1SWFuL8+RhRTtGqlsRfajtekLaxcOAjpbQ8B7HrgxoPBJY5uvXEhxnhI3T
e8o9uDBls17pio5IlMGEL1oSE7vF/3vDsArTyO5ExlYkKSXHLu97rwt2zfGBj2RbUmMZtJ4j4guq
UcwynxXPskUHfsZTbWMiRpB1tIxZnTohMs95c1Yy369IeGs0308SwW/ds+0u5fiesNcW6jLS3kbx
E5ML279KcDzaBJxg/M7iA/W+bfkWk2uMwBX4jwfQzZXmUPnsaDc9fYwkU9EI1e+9WNjgIdtlnBPc
BAgvLaD4CmTOKL89EucHEmfRQ9EcuevUQzLKKRJcnFYIAkapcPrwkwaApczjACaVG8vEvFvHpEGr
FnDXMjqqLum7CPQr/PW/ZrXWU5qTyeT1GVIy9Y5ioIARD9wMg0JSuEWJp3jXlOcy/NI4FHDDMPUz
TTcGdq8bZ7SHyDNAYp/ycS1LFJTu/BVnkUKmZzgRVjtMnKOD6iNQ3BBEKaZ8WHnHaO/qKFglYbkO
o+iYA84a2oePL80mY2lhG9xbCPbXaNwgdqs1/zyn96wKppPAAE6plo2FKcxvluFHl1IvEtpe67nj
EC0hZGwqERwAi07fyb1+o1dgXwJ0tuAf4OBApz69LBVPcOItumZvxOusPA7JetB5QB56eWfR3uAC
47wsyjPUA3YcwBGPcoPZBkTJcG3+COmtn51rhrWWQD0KzViOYrRKGgI/6lWv46lGUmTQ+ZUKTt7c
DRpWuy7dqKTfxhBdSFvQSEivyhzRzXfL1vqkhsCRdGKVoJVYhUaciVr+3Q3ewci9VZvCKJRIncsK
6+uAwSrhPxejkTmBx3a0flVDv3V1z9zv15shxJ6ZU2UwkYXSduEjCAZcdeIyqYNPjYrqFB2tjI4q
935kuPJCu3hqsiykcOmjGUugPySEZp10SPmuEdGwoYwN+cNOzO5G5a1yVBMZCjDN2vAXK51SsRqU
mw5t0qDhjVWDrx5fymRpK13G+4h+bX5pU0wmy63WJ0dnZqQ5yCaB1mFPArmOGY5gaIfwLmWS3THZ
MrYlM8mIepKIfyEik69HPc2OJCjO7MqoLcGh+2FBpu2BcYtyZ/R76qpkfss2Cud/Kvg76AbBZNVH
Li7SlWhIu7oRtxQccF4TGZo/E5DulkWtShsnqH5EscBSQiZhfpToEiT+zB57bd2aZA7WaCMRMoTo
t9V8NgggoUlDpkKGBOVR1KMTwF6K+dusyTeJzl370xooMFkFRgM5oMKtw/xulaazUDX5TxebHSck
j/lPU/A+Fi6TXR1r90oYl02jkFoib1QaFshiKjcDcvIZaas76pLrN1BSJWuruqE5PNtJMx4/HGtR
po95kdfzVxJ7Uc/GBN6c/ZFSsTCGb7Ou7VL0zlZbgLIRVM+lS/qX1hYsx7O9w2r3KLLQXxvkOcOZ
dhgsO3W5JySXbO+FwolUmbfZHdYnkTOzqmEg2o1m3ohIm+x801gt759DVDMM5tKLP0Z0G3V9wU+y
tnDYKrD9ZH77SvJBgtlhhMYsHYT8gk855l4j9g2alHZRYFJ4Vw27tNm9oq5xs3+aTmK/PjidwZER
EgEw96l0wkWYOXHtz9AUsuSuUT6oEIB0rFi3okuuFQyk2Ab7HsJEhsOEo4L08rj05epkSrdixw0W
EhZLsxBP/FamQ0JGD0B293moc7dGSex5n5FPYCFe0tigk005CzU+rn4bkW3pWFEk2Q3C2yziq2X0
qOG1VGdz46V5tW3o/Lpec9DHY4JwOenJNOl1F3ycoAmU3KJbQg0oYKZ5/CwaRM9ScDAQnETznWYd
YitZdHK6rRFIyhb9TNFnwlwfxCQB+8uUs4xhYaFp/dJiJk65SDxpzVQ+ZPGmSw/RLE33DSQyRWol
617UswVdft9EaVLvzngHzoNK6MsDdY16blRsv3701UYc+eRy+OAwl/mjKGc7Gcho9RbVCZPCThDv
SvMA3eNcNLD7mFm9V3+DmohOtl5mdHGryAg3YxMBZ67AFple56B7/asLTnulqdAvk5GC5w4YK3BI
Khfs6MvEtZufqj5eUs1YCS+F6SXiYlCho0hLgwQ3qj0B6NQ8J8qpUozFH/YnR9QI/NOk8Yy2TSDh
zM6AAkgsQHFM5i8RFk+rHglMrBZqfW+5W7vv3vgxplOL2rZHtJ0GO9P/FrkOk+SVVodIo/tLEyJU
XNUtMaAQfHomiYoSZQdsDqqCVuBUOMje1la5HS3mkcAeCS0wuGeVg5rhwZvy73jK5mImOSOlSDuV
GT54fBZZiUpYI5jC+J53cjAqK4UQb12NmHmJhQp9APdySoY4L4ipMiTGxxxucftGnUgfTQ3cg3a8
sofusya2v+QVsR8z/6kM5aiRELUec/Vb1AjLVEnQ4u22+mlBGcVqIOKGGHDiH6Zo8hzUQk4rVsR+
0g2ArbUiRo6sM0780HD5K1KsDFFPNk6us1GCGbKdiPBqMe7ORQVbutAtvMCN2PdXotk2lon8k04R
Lv4odolEoxxujJB0DwpSXEgukQF40GXV4bJsMKMuiCVa8CVyrQyDFupgqXCnpnCmeKu28pepksGV
CkRbVZl5H1OWl2XH8yxN8UFD1GmBcEaMnpNfLgws86GlYl1Jf9L+yPj7TQ9vKFFk+2Gml0wHARP3
QrvXRUQHidi+Gh8nIkVS1XIApulyCxBFi2fmbbxPKWnrY9WGdhVr24665ks2jndSYHd0ku3pPpDJ
iUfxkL+seCJX55PvnSma9ljKSyVU7iEVy5lszHAzX31PoJEGEx6ypUURdV/RnDJltMaiE9mzonH4
IG9oITWEdpFLoDewZTk2wZPPcKIOfxYKsqD+a5h8DA2mSjadORtzqtQ1e+mIOYLNg0ZOQBDdIK2d
r5DXeZTgkliADCjEDwYwBwzkryo5wFGqlz88nerKr5vAqc3qTrq8egSjVS2EWrKoreu52c/6GBMU
NtGfp61FfeDZe0bleRCO2ME1/Sjrp6ndh37yK5jiO68OBo+aOj+ThoibixDOH88f1iROaDg2xHUx
A4oJ8eZDd0jL8caAkLQY+IgEZlkHLW2cSXXQRZn9MxY+cDM4QzgdrXCkLLVY1R1SVdBy7WtIzhnm
4y8rOWYDkOAgL4yqhq+59uP01JRwX4moVWQ1fZiIHFaDIr6lUM4PPsn2GHAj+4voKkXpl0P4j/bW
RVWiIn9XXPFYQR/muCMH1xZrFBs1sWWlbhHaR+OcOAcBy9jb+7GlhlQoCuaYYU1KLhEJ5MYvkS2X
mJzHV8Rd2Q/ixzBJpIrTeeHofriR48/YV/lqeUPDRch201UhR0aLTjyO8b8W6ghjOLxHjb0Vxias
qt96CJ81Y1ebv6MyW7cl9iGZx87/57e3YtxIfbPojkH9A2LZqQg8Skaeusi36hQdCtRVbmtQDULH
w4acWNQHYv3KffqH6bKCS9OjJZn5APyG+DFSuZQmOqpyaZt7sj1hIjXbly8dQ+FUlL8eKGvdlZdG
2vSVPx0yxXwNc2db2WhIunp00TVhZIVWotxlWW5aVmrT5HKqBfEVKOQ4j2FbbmOPuU6FYWuJQuSV
mQsstZOTJlehoPeDkMoJJbyX2HUFCOY5Cr4/ozwL2oeO/t1rfFvHn0B+KsungKfRtaS13L4yjqp0
Vi+Xs2KmW9gdS6en/GtoNBoSHr3o1jZuGBKq4JKPv6DG3i3V8MvU8bsPpoDvMWBz7IRXOpRrpQGL
xMvast4mJ9qssMi165pFI1WbRzCQkUwUVmvS1cx+TEG9bhFlk95HQfgxI5Z2aR7pozQKWLCFV0Zo
GI5AsPCovGpi/OX3wVLIO8MNI+uQSPKpE+sb+kInJ2HI96kIWIohIukOLLskwcR3oxH9ZHnuuq3B
SoNsFHKB4pTmmzq9/B+FhOe2www2jmXoKOVKVAn5rNOaTlKnHp6kHHudqykXzbvF/E2RgrOV7JJQ
X+S8GW2/S+Zjy27aa1t9CMGFHIDxlQfD9zRaxEAItunvFf+l124vHvni2+zSYEJMB6pwUsjuisZL
Fv8I1FMHGTr3TVm5dbvz9XVSnkXrEPITRDeIt2W7NsMfKQK2z66DshNrNzB3KrjnscLJ1stQGflv
Ghjfo/5bsWcYDMKkK4AttbhIZ9tZ8iNNmPN9Jk9oJLItV6qv/PUMOsT8SeE2Uc2bNcqPWPV/lI6L
itvwVhM7yfkTQsoEnuFItf+lRo1KulnwJQZeZUum+uMBVgXBfpSpJQ83YfweYPnl00gC88C8trWn
+KdIyGhZVfm1w2B7GtlxTM9R8eohvzDZaAFx43cZX5DUC8Fak7i6m/TWGimWbqH9yngW2GYhpLSW
D1Yz+FF6+2ajdsNEvpN1/TVVuIHJfSfWo/kIQmmfqG4z7fVp2cdngyya8K0Faw7NINmaynUc3uTu
7Cdhl3rAvX+h5QgNEdrbueJSO4oYJUe4yK0VX6zpGg2AXy8zIezrN+jOnvcMZOIkEDlob9MT71Ps
pt2ut9ZVcIDhhvEmGXAVyoiTew6YsjOQr3qg4q1kh/50qmphR4Le9IWDbVjIPRgbJW2nUR7WEG0E
QoVQ3/9LUehWR7UQ12+spVDmydwdSo7OhjjvQmMPFw9xcYRjujIXgaP2mcmzuSKF61104p9Y9ld+
65wvqk7gCMETdpDs1H4VK8scxX1xLtgz/afhn3T9q9JXRfFPEM5y9MhCXlKyFZVfmAAlOsAHDl/+
ufB44Y++4LC7J4qbCidmJDnc68Mq9rbxgGyC17hq+9kzrCbRkVy60xBWOqUuBVlrJWnHBikJZQCc
ZPhnM5XdWmoINF84Y/YMfELgDroGD+NWA6pn+jB6NMC9OxFXID+q4K/WXSF2SfhrMJ1MClghjTSj
Ln1RpDbn/1AJUt9F6Zy1e3ZdAiGgIxHjFArxGE85cP1kn0JxzWt4sKvb5VTsguocSsdGBOdaC4Ud
ohT1r/zOvnoMypcivNt2UVlIjRqtsIFCR++B/MOCOLdARiYy/eI5WQiQOMxPkfcy+5uGUC9eV/Ea
hY6oXUPjG+qdVl4rfsHICdKlxrREGJc8HhsYWvmvQTQCyU7WFZqYtne1wo2g47QtzIiQbTu+THPw
unIcx+km5oT6wyiHH7Q+2TFBQAUqbjRnXPGYQtuLIr50nGkZevGek1BNtrF8wAysiHtTIA/7oD4F
+dqZFIg86/ELLz5c51IvLEdBSmcdpurKxy4Dv8F49fSkC0S+pipBKhJaNz5EfbisKuPaC+dA/if7
ACtKlL5M1SnB7wwr3BMiKC6IJr+bvkLFT8zFw9eQL9zBi1bR9FBJnClXwPqGvjMM8KejEa574cBb
1qRuERKq1I8IQNinUpC8BSGCSrIBHlNyZKDzOJov4lG/RSVWFz16hCNpwKWQOpnWd/DfOdZMRGqu
IZM7DEFh+yBtTHGHiD6JVRMqhxGQd6E0n7kXAkmcAV2HiUQOPqaIW0CLj6r6GEYyL6/d5AbVPjbX
lv7m62VYuzDKP6tU+9VCCXwADKtvQvSGyRGELjORyd37/D2xAwBclcHR41vpE5NglL9W+WtO8S4O
s2th6E+1xFIgtfUlErj40QtllKExO8jrznyXUboGM4ReQ+eUQfyFkEiTcitIOjEuASxjae1Ukc92
7Q/7sbwV/V0dw5sf1gSioYPDKTseumBTKLsxwCHSH4tw23qXSETMgBDxO5n5DnwGBbBlNRIVFU8B
OhgLuljeL9s+QVQdfNLXzB5KpB7mya1WFt990oQUj4U5yp0MX0LmvzTZU+xKi74Fvd+HpRXYghZ+
RBkiIsniAGvid16ksM79XkmN1sa0Fy57uaqJ2WTLzmbuOkHLXBeA2Z5SAof/IxFFWBjUCi58HvQ9
OMWoXwdx02Vuke9iXJ/zf7pEdCml/1BqxZRTo+gHPIKPR/yVCSqO4F68BWbLfYb3d9GrxRF5lbqY
cgwN+VzcWBM1JElscJFfSTR2ouuBu+drbXJE0fm8KLL82BIzEdjqpxE6sARdfxdgepCOFEh/LfU8
s+2lPclXvEBlRQyfo+EWNR2sFWQW+cWKYIFW2owT6aFLfkGtPeQJ+9GW0uK5KVhl3wejW6fYjElp
pjIZlAI5bK/szXpNAbfyMJWHEm4LfitaRkokEA4vkoEPsl0Tl1H3tAhfWMWF5NgK0eiTFCKMrWF5
iNTBAbj20/0gu2O4BHaTm12K8z64DAbWCt40rtN+NzZveDjUIUEs7tPau1NSAVgD0yjGxlcS+ejA
F2K/WnyIpn4yasCilvFEzBim0CQiW9LPRvcZawTvIhyDEs1zYskcRd1xzdLeCZB88WIiaUaE0CtJ
Qfo+uJq8WRT0uiRHXFzCt5Ee+e1IulQb9IVEHq6nuHO4Pd4EFGRQD9GZkGs8f46S3BbTriYYYF4W
MpU5N9c4XKmDQbyjDpzMQXab8q/UIkRBXwTytvdOg/eSg6UY5LO0txtRrTdrblS95njEI8vkWR7U
7pIgWUfM1iCV9dmLEK4tSJNwDWMlvv0M0Xu9wBwCnjo8DHiTeW1caM0/OolXCiNjt9oguMsPPa1l
xHlLcOw50qODbZ7CgG7TVRs+lUNSkD2pbArAKFYvElQtfHrnoXtCPI+x7ctfhLItS5ozyk9cF/Jw
gwL/SzygfCpPPnrg+Vz78ad37d+66kb5mix/YO8d50955LgQxN0Y/eb1KcgOsCacs/O7ZBYnEAxx
M5kVmS8/nvCpnjkQ71Rsf9LNphFzJU/nuIWfXQ143APlJSCBbtaFdy77e/AvIGSMvbg9xe0mGR85
mh0avBmfJNq3dHP8R+OfTPbpSgKw4CdkK42Ol2jaxPo/awZSPmgWkZPE6dtoRVCpKpG/RDi9v5at
d1Ud9Hhn4b+Wf7nq4o7oQM8abiEkYgpOIrnkzEjRn6EfJZIrgKIEEjvgP4pH0v4T02+09yg+Fqr1
x+RAXymQVbFKfIpjhslOf4zuo7DenvTPrw7cd4KWkn/NhSKkMFgDN33fxftMjhHYNdmNJmWDeLAP
invWyHO4++VhN/J9EXx1ravIQ0zyBxoPqXjEIyFJd+xkswofASSa6dVfW5E190jypT/e5jixGrCU
gJWnkC/lnkadJcBAF3AMtVfkp9WAOGJ0tGSmUxdA8Pdexzf/TZe8iTVYvdOFOnEHVrtVUGxKAzzx
KGAnyoNrhdpiWk/CUv4oOjhERPoe6FSEp1nBlZzwA8vGqQkPURGph18pEvCq/7I7uYDSpNSPzsQc
xpjpx+j3gOmR8ttaNHzsFdqqRfWWVKtSD/YtIa/SEAYrPMIPT4s3IHJPPflKkRQoB6AdyqzLHp7q
mpmuU/WHvnmXZAZ3JF2YgqO0fcDXCAkjbBc6MFAc5z+OzmwpcmOLol+kCCk1v9Y8UhQFVMGLAhrQ
mJqn1Nd7yQ/2Dfu6abqQMs+w99o2UU+2szRSDjyae4hV5A7z8f+5ibHXmFLluPXbKUPmekyTYa0x
JW78P0lFRyyS3gNcRtM0a64wlpgJmIsopg9oHBZSk2/uwurVtYE2x5O/YYob2MVqmbLx9MJxAjwV
czb5FbJf2iTPzbd6atcvumrLnZS6XNQddb7YxoXVvCs/+8d0al1333L0fme3zkKmE60gsK6kvbJu
QfJPmkiYIMn4or1NnWXdfOuWsUQwaJhfxqjl64BS3IHlFegAAvUCUaC5WZLjSP0erbvSO9PZrQZy
RxEcCKLiAi7OGLoAN5qPkschFT0cMmwWkjQrc8Axk2PuwT56qKxojeK/Ezm3VA7qxYa/aCbepsUR
vXBMYHcqUo/YZIpoTIyfqzbM5pmsrEB5ikaD2ueGny3bEj5E8HZd6S+15IDbomL+RpbrUsBy73CC
MADD8Cg8nvfubet7XFp18SDUDrYq0yHdszhzdSYOkIa/HTqF0u8/c+QaNY35ifoE75ihnY0Ud3WU
shR1B7WRlvswmuYJT1rnqgqaiYOQFos6YyEW2hihm4Q4sBbNp1vME10sx3B8UY5JMD0N2CjP4VKv
7aPnRH9aBmu7a1uWklG9LWz/vbJajXKy/2gVPYHXgm4hENZsumXlszacMu0LmyZ5zahn9d7EUg0B
j4V41AvMGVCBXPiplcHjoEfvWqk/MmSJRFn1g39TwacdzweIJhexLZKlRtMEk0F3SA4H7xU5ZcS6
mvokOiHzdlY4g7QMcbWG1akJmb+Xmr+VZU8TCGfIZEdQtS2/dyde66Tot741GyNrdB1RVYzHFCxG
ECiSRooO5ywxUDFN86Jyyxsj7+vUjO6yVex+KknqGgxen9tz1p2LgVzLRr1peXk1MsvYZcb/44CW
sqFM9CsPs627IDfCCQmp5x1CH9kV6SK/Q5tUzLogNY8lzV3GeNSsMCxEVfZWew+Wu5TporwXRmls
0omlaAtqiyjvXx7VHBtIWpzt+W9EXLF1hcrPWpEDh6FTkVwFmLDE/sj6GEQn/e3UNKsnLdU5bZWV
UZo7t2o0r2b/Qg6qW/nIILyDCIlxmAd4Xq5o5rhxOptaSFJ7d6OJ5KZ6KV8s1hF52oGSIWmLqAgK
Uoc/EqtMI+bjDOoEBjGiemxnkgAugCl2VHcA0ALvLRBCbEc1cVfM/5ilTrxtbGNGfSeniqyBrWYc
dKP+Bn8+ZbAHz1b1iV6ym/ANfFek2iroc/ozGJoRR+1z+zcSSIIlx7eKc8C3UFm/tvtov7L+yzHF
wou0dYrWsG/++BJl/S+lYxUnWyG3QVpd4e+ucHKwhWVOS1iaTVPaotMSnnOsarF20lPff5tsP+2E
sqpgP/4qfVYS1DJ9xeACRwZxoPBTuaSYQuIrKaD5sD1Yq2Zf+D2AWLGaemb7ubWjeQKU3a4wuc2H
0LiIleJd+Y6IiEv1Z6985TeTLFQ45v1p30QMYrhjp8WEEYiwVTrQxtkxZKqQrOvWS0c1NWSguroW
myu7peLJNveVcYQnOtDAazXSOdylJQLdv6yFXXXNBxf+csrt6tFMPacDizhtL7S/EQ6oFf1A2OV3
ZsdeMOJkHSfQtpg2CC4vY994y9GmiRJBhYFMfsO8S6xb9dl27BNy2fhbbUKSo+nsxVy3OOYEqyQm
/6Bm1YwWzmVbDdVE/JgsQf7xkbL3jDBTucYBwQBlWVeSh8VXALKLphIvhxXyA5n2Ng/Y7KxI08+O
7HePZz3jh1Igo8vgEVUYemP7n5atKPeT+h8Cxvlji8Vv5eLNZKyx9kM4VRCdbXuDLDEsWOnq/PzA
FJflZuijlZ3segtrHRHxWE4j9sUWdWNstliZOWUIu/Wd4zidcQolxtkyT9Z4b3jifF4XEb+BaVxE
/o0qCl2Obby6OYKZTS92Vb83s/U0kdd6RK1ASnbCFXMKxoPW/dkNHxKYMJOo4PeqwNa4y8sjysui
vw3V3kxvgwuT8LmyXobhiJILCaOLdyJ6xo7cmp8GFZnGXw3TFc0lTOUnE2gjm2PmwvvumBo4V2nc
PNwcOFcJLFsMmPEnWaF5+fID1O/fRn1S5Vl4Fyd/DXRknlsDcb1+lck3DoxyvHCqxs7JFbthCpcK
41cHiJgv6OygmipxKhxEhfB2/W0Rz1LuBcAR41Mfb7M8UX9FsOw1H8EEtwA2DWJeeu8ivFVzMHJ2
C8ozL2P1b6HyNxk/Sf+PgsnVr7Hzsu7zvyD8cuVfHkDApS69RoO1NPufMT0n0SWxHn37hqMMd1LF
CYm9VmjzehS64cjl8jr0s4fln3D2wfgUWi8V+3cAAQt47Oi/OsEnjNVkwLYANNm8pNrW5EWt/C+l
nkz9lbt73WPCqMl6kv6v1LasRHzrgcbVwIQc0cmdErFNg7OoPwf7HsTPpvjiIY+Gd/6NO4eZc0DC
t3X473ZetWOKNRkHXOFlt4HPjHtOmE8Cb95vUjgXng/HCxAU9e5xzH9nTjhCf+RibfMiMRh1b035
yhxa9lfOSSt6Csuro//SoBHHUyN8RA1pstX68p3PovySZUi3iDvqLOxnCaC4Qx6RKlZF7lWwSfgA
Ho9I2WNdjLmO79F2X+GE33EVsls3A3J7dlV7qMMHS5h9nF9MNKryJPMvNVz9gbcEk7wrWXOhjzaI
I2VmnPrbuObCPcY1o6nT5JY04heWaLi25+Mxz8A3NO4iopkNTQxexT3yXkfnAC+HpcQiAf6I1z8s
pkVo3Ulg1MuTiaGkW5lyo8KbsIdFUqD32btiXyKhZVrcsVyKL7YCRH+Qw94eNm5xmRq6/kNrrhvt
Hj95yP4iCCQX1JJ2sZfFyUqOjnhiS+Wvq2oVg/huDhsAV4cWPW94KFyu/21VM1bb1slrWd7xzMTe
sQr3DWyHFtrrfqqvglfV5HTfjt4euFCbnYzhGOTPry601Qw1JnKu8Kwnb2Z4jupj6yJIPkOcaL2r
zn4zCs+O+a/SNpp7wPtUxjuGjGtrgdlwYCg5Yu3Y2RMP70G52wmSN4oNtZ01Kz6DnnVZsd+4GCSh
cub3KFmL00b6kE7mcv+YBFcgVJKcUuecy2sEi0M+6T7Gk9VAEGP6ZK9bZHX/nqMYVKR7TOihxjsN
1P+ScMu/IN/lqIvVMSSDqt7L/EHNeAT/9uiND/Dy2X1EoF8ciuG1ZmcaHzE4ChNG4zqyHxTBmKDS
btsZJx6tNOD6eeJ7xmbtJU+Bd4JY1/crwD17fGNO/uL2f5DgaRNSfhbojWBRxmvTOctD7p5N73XI
1hh+RLBDdceWzC520rmHaj8wCIIha54cbzWMe9w0mljr/Q65LKlbiCi7eMt4jgeT2ZK55QySCVuz
bZJgK9ugQQEDARsOJVOQn/C6CvOGi22wqPp28RphnVg6qtobiNu6Hvs8+s7ZkshjgjettjCy47k4
Mko2TAwWw3N6iMDLmBO3w3XGlnThYY7563zxnJEUq0a2a5CSqSAZgZsMWkAZ5RcrCg4jgRBhBw7L
maqPMpQoSTL5GEYfeCiQIg2uDfQLjAwTS/EMwEn8M0KpshH+kkXeHDIWcn02rePsdYWt79LEb314
bsmoqJnNgNcMvXLnznFCkFTyVVFn63nLETX6V5C7yP+RL8WS1lGr53S/lp9Qavmfteh/x3ACSZxq
jDRl3R/Gxnt1aJGlQPVRhNAsKn7V6H93eDaRIlNx2MY2fmWuaHBfYpXor70Ftv+5JMp36oxFouXO
ZhT2fALE4NCGLdy9cEUvuqcP0do/nVGg1V42Fdu89kIbeB6Dj8xDUZp8+QN2oXFQgK7SaJ7+kDeO
vNZ3yUkbyvaGfL+vT2b3Ts5oEB768hAPa1s380XBul96db0rJ8qs/KpFyjka+Q79IeYDfEne0Pub
xPMZUyQ8bPjI9nW1QxVi9TvD3xiopJ3l8KasJ/TfQ2GP28gHoYsNuJo8Y+/C8jet7VT001WQQP5i
NSI92AJGX/BTaMM7wEQO07Posi2mMtsYzuXEr2lx2fQpaGPvm/TULVJA1ByGdvOxy62QvPkBxWcI
ej/btjRWpD+NEBt10EH+frB/fTg1IZJai7mnwhjLSrUtnlJxwj9eql1vfIU1Y2FIqe8FRl/TaF8G
zKtOoBZtbZ6DettmR1HuGdoRg4yKFIo9CjCegrL4AdjGwMScEbYtxqFXlb04TgRDS+5RqgPmbLhU
efdYUAfq7k84ikd+dFuvP4YY3jIiVs2LjQMTL0+hbXQtkcsOfPMyxlepe+9peCDnkEecGSGLq2r4
8BF9sxzxIfr5gfGsWZrzORnfTRsjWXo4cryichgqNoKAkMP3vL2mLUEEzxaEQRPL6NEk/geuYXbo
GJtaqFk0xro2zC219+W2Q/Q+7wnTTd/VG9+nNAMJaNggzQOONiz7FWaIAd9sgh1bqjuK3CF+Q4KG
RTPP95m9taMPk73N4K3zNEJM/RyrcJshosoYtQChytkMceZo9IfTXYRYD3eVvrO4zWEvkQSCTNxj
n4OnuF3Y+APi7itx+eaBipNhV8TpfRTyRRu7l4y2sxoE7Sz6rnItaLCBBxJ585WiGqSxZ1jnApTF
2nrmw4zzE2XNJpldlpLEYKbE4183nlNJ2gbVxXPUrZvm3e1KTjEApvtIsOvauxPPrSZffGguhY9D
Em94732wJ2OBmquXpIHWsx/b50r7qVkhlc6+jI59zxxnq8KH4zI7Bd8nPHqdImR21wU4ZC3kD0Xb
7R3IYFi3zOZocHLL1GSq/N0nH6P6zcM3uKwkKJIcSgtmECz7UyKVUxPKr3HTo1bUoFQ7XA1z+cWu
qT7a2Hx7ttSHCA9iyWR0YXvXslrn4EeG6CDrt2DY18xI4euWTgwXWjX5sYKcKtJ0U99RKJlrp14z
d2W50DjB0Z/Kq28cwP8ONTuiDy6GIHyP8t0w5wzIbBMY6EEw/beXOf+CVynpWeiykHBWVbb1ipvP
FB3JpjT2UXM1ENbk2aewLCiOSB7RtIfnuulOlTbwvUUuVEPzs0Vj0BFLml8T79lOfjPrGPjMbHcl
2WOoP1miDpI1nCc5L40eoUHgDscmJXnJbUJ0eu0pk7Pz08cSjf3buMHdWbAXXw35ixbm+PyRBbot
ul/8s7Y8DtpV0X1ATtCDllHVQYLd1O0floz0rfp6HM4A8Ql498ePnPOpYFxG1hxtJLl+rEEYOQZy
FVLTKBssPI2gE3rtYWRFY9vOQ8tyWDNiV8e0lHYheTLZHkvG2cGoPnGcLaellXy69bfj7LhRZbCj
pElM8C5nHSyR/iJmmcA1rDjRb2hf3QA9zJYhCZofiFzH2NyiU7L8tfPl6qDNEQDfc+9cuFCJHjla
F5udZb+a6kNKqoxEzHf2ps92ypdd+QMbNsQOEyAJxNRptFtfOdxxTM4OXfPNRnAof9Ek5amPDiy7
tD5WWGT8bNYSSDC1excj2Kix0paFHx5Hx2cyrpbUTHb4yKsfVBVI/LX6lCVXj6LfCI44MtCg05TD
eSPgau1Nx0q/aQBbEeEtQseBMPIRBwvIWssWfWTGt9Zqpy78x9dIQTcoHw2Y/NKCBxEwYA0XcUxs
3b0hA9WY9FVu8lOIP238YTsvRSuZL+OkXKkBsxXJNkGGyrGELJTQ5L55hBrOsKJWfesc8Y1rc6C0
y5Q/H25RJ2aOWS9NxkJ69l6hGBriR8cH74ZPTJWWmM5Y7sNPztdDC1vKxIKQNrCoyP5iOh2HPzOs
x6QAEqygCu+JDk/0OMzoQDyiQlLnDsGz7B0kO89F9y8jojIL+FgkDjArZlKNgZ+B5SKJbGtfZdp2
pKgP8cRqHasTChxaeNDZJS91N70aAHo2csZI1ujioU1o9ktS9kvz4brVoTGzbRj+kZIZLEzNn3le
01LnLvPpOXSaHaTXNJop9pTSh7wQWpsudE6TEy8VejNjNp4DQI8pDW12rQTKkZnlMxJ8eN230uyN
5PuVqLlrNlYFR/rImKnGUiCbmoqtoUO2ecGdFYTyZT89iQnBY8xzSUKfjr0MGEBjFHyoNtLTMDwO
REcSucl0N18J3jsTLrx3Q866BTO5Igt4BYMhVjMuEqpCboPecu0zdssUVSAv3X4ThjmZjsZPlnkh
SvMQ+SuYPpOEl5HgKcTO+qq0QGm+54zdwv9XB/GHXeO/8vKrEyo6N6C9rdCY01PUheYTSXm6WgtY
oKyQ5c7wIt5dqK2J5ewTl9gilX8U9b5OSaqEjmOa7i7v+Vn0+rooEUaUMDcaFf1LdJ7jkJtr7Iqf
PBmOvdOy1Wyf0prnmwZsqhT4Ie8UG+mbrgqgfNYfyLsXASO1FtfcZOJAlsFmIS5i5qQlebcB4ceD
uQymd7c3MLrqT7jOFs2pXtdeCVez5xyVdyJfgQJCQ0SmeuqBa7egimEsZxD5J/6KalgmEvK7+rXi
X71r1pG8WGu9ZOgoen6SOg/5hOmDqKqh56d1qPTj2L7FvN1ePaxUcxkY7jXHhJlKmn3Xwy8KKG3k
dTA3rGCDbO8cCuZyaflLmPVScRt0IxGYbHZa/orwi2lYU1qXp2dEklG/o3AtAKCq1n8IROS01l1M
HaiCA3vNyWGZQCEmEvUUFSDxcqyHKRZQCkFXW+tkRjAPG4yR3vo4UEzo6GPUHr5IGOMYj15tJFRw
I6fktU4x9c9DEvRy+rznpZ0oHs107aYvHZlFnX3Z3o/yLWqwebz1qnWPDrqrqZHuHufUDOGfIr8S
tI53nbB7SxwOoRftbZgIASibntW/4BdY/JjS+JGia9XSaNeU2lPSAg8mOsjWsCjyOd0C1/iwXVJ7
zIsDaMvxR0ZfQFC/op4QtEp9ekmxgK2N+pEsGTz7Y3IBYLUwE0YLZ6U32G+8Nf77gwt7QKcOqxh1
uEk+v4PrWfivqnNUGGuTqW5aJKtqsPHpuBBLICKMBNghU/DA+fZvZUncai13OpUVuX59eoA90RLv
3TuHIfrpus/aWRfVyxhhY17gXG47SA+muaqj+qnIfqLsUiF2Vt1FRZzRrruo8ONI/FWW1x0h+RLx
YLDOiU8G/jgn/hcF3mrMHj0guhjQer/TYTTp1EccY6HdL50qYGfszlNiDuib/GyRcHVBincHq3fN
Cio4RFwdqYmKk+2Xy/hSWi+KEETkvkt78pem+ZWgm6g5bIMIxJSzqOofSfVtoUBO+N79OQks5zYq
0esXttqdC+s6Jh+BBu1s3p+SA5OG4NHJAjRIFZHiTmUPPisTxrPhkEIR/qsxzfTNc6GedayhA81B
2I8I2d5aFt4qJL1MpO8mqtheL1eFGy9CQeVFakHY7iLffkSYHSzVwRbwblHZPhO3fCKEdGvQ10xM
FnGdUCIfmiRbzeZZiZ0pRyuWE9dYwfZwI0DauFBNwl4i0AYWbv4GoaLaDLaBeey17FjFdmwrP/+Z
hk6iaoBjfVplwCiIjOsxZQTeXy3ipYsJ1ZCYQVARNL9kr4onU9jobewV4ZIDKYUmZKOx/4krcvBc
b2nr//qUeAxR7KNw3KrCWl3a4lE07SulvZYi5uSCHWh+gC1WgEeEtrcw88QKxD6IKNzeNthOtxGE
VHG5DSxH1WxZg5xyZ86rmbg2IPLBuco/UtrlvsWpDB2pdI7M3f2wX5Ugf5ixkRam93dfuTuXGRrF
sRsvQ6R0dr2tjJJPO2WczeMBBlOkzzrny0CdD6+Hu81uvxLJiWIHG87fLGqXBv4P4piS8W0MH9ms
0P1sHZ1ZAzqvuWdhS1JqAx/qhNn3UPBMgL2S/vvg45X5DqKfIsSv/y6Jt7Qhhc5m7uS3joiWhMbR
5IoA7noludWbHptcqq5Q9pcm7tQ5fwMXHNuS3xEpCAh/snk+WKN3nb2q4ABB4CGlfTvwjoIFMig/
snTaDL6kdGa8yWvq3JFvJBNP9gFiKKRNJzoW+E79FgcGU1AECcXv/zMcvmxW/dMpNANFSNtwG4xf
LSbM5l+W8R/6oAwIdMT+QboBkypQrcwPGoK5Uv63n98u29rNE1X+P1Lgnvwc03HwOS+yNXXxQ3qC
pFvVyMG07JdrqDJuY32a9IPM3zKokrCGIBShtuAPnEXT2iYrVtD6+upTt53DpAAlU+IQ2VyybrJx
n5n86DWn39lscQp/ViZTabFrsrSvZCainFOhseu+R9VRZm+h989jWdJUCaDdz3J+k9ggu+Gw9aqZ
9jmM5OnYrF2uOsN4kXPDoJAbYR9648PoVzm1xlBpmIovFWvbkDumZJBk9sGqg80dDIohJYTv6slL
39jBw/9E7cnCSe4jQleK1wm3NkZFnNA7sk1DSi7TvPQI1tARCGqgCv0Pr2nU3N0SPYrLXoTYF7Rh
jM9bVGYz+dj2WNFASE8Z0lfsCIzfaK58kczrAYOlCDAB1S7o+dEj9aakiEzvfnJnnZQNkiUZqV8M
ib27qc64f+oGU9dX5zCzqP/NQDiaRBPfP8uSiXvc+coae90EGAGbnz56dGG/1ToiD6Z8HSKZ88Q7
6lOtNqki/5iuxNXDJJkERY80kAlq23ZOnpRYk61npV0hr4RUMDIk0pOmw1kY+rcPa1CEZFoTUQT6
EBM5CghUJ15J1BcdU8lxbeHx0N1n3/kdomvM2E0QVidDMkIPXng1CGqeRh8BLR+USVVcHVmOAK+r
6bfkLrA3XN+NftDNI9HFGw//vDd9Jd09Kit+yqyHiDcMMbzfegQQVFNO+ca4oXPfS+fa0W5LPlzm
1nH0FWsHwShI42Od15KpDz6VGdK2Cr6V9V7Le0kCRO9jhphtmzVcf9lvKO+hE0BaJOfeYzCnzVsM
pj4JhiMX/Bh5nRm1cVh+KIE0MdnrD4+DMOiprwjqdDdkSr1CIFdz3JP/yqgkdzDi98MqQ59XFGyb
QCrA/ExLlKjRrxujAawg3AFwCVFY1djjaIM9fDZpsXFhwvTyiOwQXUKp218Z3uMWwWLYksE4p1se
hIYPkN6i7T49l8Wpv8oRbmrpUWs6Vq3eMjIJjrkT5jjaSGEmWkZqQ/PYE70iUN6zaa8nd2ltmpCV
DxhABGxoLAABvDZ89zZLcfCfUOnKP1E/jIpChsEr4QErbPyLjofBgI8YbzsThqi/IvmZTwVIBDf8
DOSletXUTpirlHyj/iZn1Y34yVi+W+LXs6D0aLz8Zdq2SBz5r8iqm8Zdq85oPZajFrB05UEJLkH8
lblqK9RN/hSELMTBFwa2CqXO/GanEplq/jFxuri2WsnqaumMVhg9ebF6qlHWKkwlw3yxjzcyxOl3
qgXDevbvSfWuscqAf4LmVLUHDWt6jTNFUefOHVgUYIcnh23dsAKqaYlTbz9MTxmyU/Mv4BMqmVhq
5XsLQX1e9DrmD+dn2LmrzKRa9oAF/J9akGy71n41nOQX3arXAYlIxcUJO+OgvH9Ul3c3q31U69di
ECysPrvgreHpHTmvKqqbuBx7qnN7Nym8H9jRIHaC8Eii/haWw0uhZUwESh5ybDxYndm8FOPNbE4O
Jsl0iQtikQEOYp7Jsh0QjC709aRZtGjOe0ifYxu0WpDyhE5p7TZbYT1bI/maRbETpXchbGBCldEf
LdT9LKLtnJmRJrkaPXrXAn5oL5x3c+AZrXHUZgjz/Dj4znXqJjdgEDVm9WMAzpIcLItwloC2Fxod
jEJWJLNVNb0HfBiSGX1FmVWW9baPchSxfX7UnQJYTtV+jMishR3GW8uFM+uYUb/Oyv6zQ9YM48by
rjn7YEVbz13xVTTnceI+wLSlc42s3ThYJzmbWGhsPmvWPx2hlDGg0Qk+C8lJkrebvHGw0EboWDeR
wMtIZEwZhWw7lQ0LgVADpMAzXmEeMGbfXoBTEKOEF37kycRLTLlWVMwv0M8yRWR2aOZfBURvFF/a
2C+82dFUDstJKyn716OONtONsrdC+U9kAGlAO7C3RUjzJhucUTtoi6FgRj8lP52BCc2SFLszgcaT
G0v/NdTZIRkK4XMMh1Ui8VqE6Sxz0fN4JUQHNyG337p2QlhWs7gUuI7r6xAwmBrlrJQGj41CJfX+
nJDQ1oTnur/oUUOMyLhNSlTSQW2xXAXd32reroz+RePWhbFb6BFZlgQnAbIZtA+vkX8u6Y1WeVHW
m6GTedoQ0lAN/+A2MNqGN+NBQzEme62TP8CrAqkjZEjdAyqLWp2LMs44TMjOMVrrhn5CD6a3ZD52
hHNigcOakTQ+5oi5m72weTFEh7GzczYDWAeKLGMjDWDbAxPGhRjCk5xNSs70Lu5De3PJhAjEMwLp
uvzOLOa2TAHUiLpX5GwHnQmho+nTJXRDesjbbm1N1tYUBniBiLgO6RgkqaBc6VyI4aXGDhOJfxB9
E5qxc3gV0V/B/jEG+xh1XJxm5m3SMX14HjQ1pY55Sk/MqugoGqylDUkF1iYJspP1rZKQwau5SxTQ
bOAQXUButuSTE924cGOsTbk8VPRPDv5R4PasT6xlTiU1ZiSDCvffSFwU3xatRGmgiKvnxZoTsJaU
UfdJ2qcoCMGuw2HTNPUzVtBDj7sQxyIBgJhmYf9CVEeT2G0cHadu5Q8slTiV1YyH7NtbQaQ8h35q
3kixeROD/6ATrKHim9x2aVCvHeJl2P0QKqhntz5JmYF9h532nDfp3TKnlyJEyt6JTcw63n2EbfhU
Dn50tmyDPmTdlhx2ouqGs4IeBU2BYtckPVBFCJ3JlTPxqahHzQgj6M5B8RbQn+Thakieke/lzHx9
/0P+GvwS/ljHTEK979OXJqF3MNpFrhk7TX2jq8jhzg/mV65wANkaCI8y+AC5gHm0/ccKjNJn4A+N
R/3YlBFBRA221LrGktTp2tlSmkUyslg8Na9ueeSws04I2cgQyQC3WvnK0dmL/gT1Dua7gxtQLErg
yMgrRpol2SVQbtr3g0Q8WDjbKjy54R/EAwh9rykYA/IW459aHYY221SZDedGMnLmaCGm4jLiRdDH
ZxWvKrlxHNaUawNYmhs8xQFfTn+GgBHJlYMy3eALDT1TBd/+7ZKcQAjZYc61rzgo5joj25d9yGn/
nk3pDoIgz+zJokLWhr1VIQ9HK1SuKnOdBCe/eaMSzt0ns4cm595d4u8mlBTYSMRc9SEQJqw3ad8N
h8HjtxoJpoFUkfAWFTiSu3o/dS8lBALKWi/5nLj9DO4gGH/5UzW4l74AkFLnLWVSOQBbcBECOZKy
qqeSxdz3B97R2OrqCcUjMPf24NJU1/GmAz1PsIO/1+bIgdheDY5kIIsBIs8KyVSN8WzmJNv0QyOP
ciLbx4igsWv5HlsuBSRtEL+gO5i48Bvcso40zoHLlrxwCF1WzIX0YufgqYkdNMlZjXSLvU7FMsfZ
NF1NbenvsC1lz/d07HajRQhXYNPi5ViI413KmLWTyS5w3BfmcCHNUs4iQBJ6GJjHKChfQomGovlG
YiWsU1dG1bKnIoZ+s0u439OI18g0vIPW54S1N5/1APeZlU+PJc+cZwWPdKxZNhLxntJ5J6P0VtRY
A4di5lDVxT1qpbqZbuGUHcz83kXxF0k1hxbeQ7tEJ8b9FhM97BazodY88Qc7TXF16LJwm2Oc01Dz
DZr6TKvyBrg0z0r8jxgbPBGeHYehBAoDlaGAjoPhJ8pRUOYOvCNjU2rpVyyzEyLsvc4JnpgHRIep
8leu8NBvU2AzRmFc6iJH9d1+pBtFiOPLazyRWtW7iNOCihAioFXz6RmugJGkiBWS9eDSjLQf6eQA
vNNZVQ3/JlxFJzeghCS6Kl41PWMmyNnAl4gUd8eQiGIEIknJJ9KDntNcyXawqsdVHTLAdHzXIrOS
MWJm+DjvcgyKht2SuILBorS5hx4yj+9Bpl1q1Bod4WKhHzecWGO66qPwlBQ3RSgVzgssUrm8ldpI
ikV7HkNFsKFzDlREtoxz0GeJQ/sTxzSUrYGxMiEGlVzu0Av+OviI7AygdQiJAwK2rjXsXFA4PXlT
RaHvzPxG3jrjlje0ls8GG1TgCuT4CQK8qJ3KdYQeV2/tUyqTR9zYJ4eH1bauYVtsHEQZCu4ZD6bP
GpuchTFxd7ppkJCE4tb+0l3jp0cvirbBpMQvdQwWxrnzpsuYT0sbgjumRxeOu2OgNagrxiKgWRIC
ZupYjbfRoeJPtOceKzxBePDzxN+U3ipCTJJVfDZfmF9pJSFKVv2sfeYESWE+YzziptgGff9sFJnY
NwEDL+F9qlo84YlGKKbb3w6rjQqxOutzPsJ+F/hoktQ/+uOhga0Oucj/mIWkaIpCHNpMubNLuM6y
Bn9PAdyZPoeXDXZneE5TTIAnr94JxmjZxkFKgqiRbdZJPRLYRRjeXHrXn7BfMxevaeVwM4HGkXuP
ZV2yQoA0De8CJJZ2tDR6n39knyLM06xs5dkvjuv2m3iSv4Uz7fFlM9/9S+6EHDCTZlSGliBkLFYH
Fxn/c6DKqBc5HoziwNoH/JdhnYeA7glriGDoFKjH/8lZb+DXa28z/2vCuLnxBIloTXFauLm8uEF5
RHH9PU3eXzC52bLg1Fzba9OD0dyMwBa8keAHhGw2S4x/bqd3h9Ge7n7LQxAO6s9Wl/KvKl9jQoYp
89AsLQMWqzVeEN7rZMLjefQ0muNVREiK+kYoQu8V+i9ZZ68NvP/gOydFHN1yso6KNiQiP1jswWfB
+MATtzNIPtAeELn0/MSc0ovfiRzxESB2Htif9kN2/mvEvU1bQOQtd2VHBjp4w3IXdHMfpgFuHUfw
fFN89tTDzTT3GSIkWCWGMw6+CSvwxNIcNELIap7qNhcV/Kr4RghDfhlbfiOkG8B6N02hv5nGNC6t
kR1sNjuhbIZYUfxaBejDV/8RdV5LrXPZFn4iVSmHWys4YmwDhu0blTFYOWc9/flEn3O6qpsfNmBk
hbXmHHMEY45eiZrHZJsdb6A7L7f6Mu2Pr2WE8YwaEALvW/W5jpNup8ZUFNpQbo0YtLozuP/7O2O8
vTK9wohf51P3GGXshto0OxqwXghrWNiSPAFw7pClYmgCbUc7GeOBlBV4MtwBQ7+puaclbT2WO+44
/jcDU6vbLEOBcCFeU1UbB/iwhQtvrVT1Mw6rczZoF/ohJ9jNEaKRgQtinhdtY4AbAPKiyEPQMmhH
KUMc7Igm82dHHDZhTD8y/g66gDe25E5kSVd3S/rOQoqL4UUNd7O6YR1oBLTYKDg9WT0aKYqpZQYa
HxGOKmF0EjMW76GIj9CTJTrcQY43SuaC1sIeFYkkZUFGzUEsRmaXLThFaGNIzc5e78n9lf2fFGAO
JmkGhDYyylRftPKzHQ+A012g4jUEcWKlo91KB/xHtr18J7E5o7YfhJ9oOCssSNuiQ92Ba1lV3fDz
lqjxNPneyx9Tj+aUnZAwxvkbnQ9g6BevYSQvDTbjxcfCp+1MyCYafpt2hnRcs7nLkcJMTHujV5xj
+CsEZ0f0xMK2ECDHvyxWK/OFwAfQLvEfHp6Vv6EcK/wNQTXpJ4w7lWUUf9vHEovQ26OI3CYb4DH4
6PvUon321tsYIE6fWo1x0EsQurN/EvDog1icoffuCmw4zHmzmqD4GxTA8NrBSuOzUo1uKX4EJRob
C2GZmNG/yaU42VlxVn0vNNC08m7cVkf7Rqucmxhr2VbmYombCHTC9VaDzg6STXhNLnoBTqMqpeVg
4ybk+HRQ0gc6JlowxscLQpywdPGScXsamvJNNqUfq/yJsplpG0QCtEg1AO67gFjWWo/JJ1UcLjOY
VDHwZBRJsBjAA5GrEmY9W1TBbJffFuVvl2UBRBXryjam2QTyPoRa2uQ64+WgYPOSx5MymqCzpCB2
strYc0fPwFwxCIjzvtaIciStRy9O5QE1SqyOHcb+2qStlNJaASU72mLoMBT7TK7epLy/zELzJqGq
80P6h1rytHmPkeVJMPJbhsowrEX2jtIzchYEumZpRCzI/0kJwxUuP+fy2G7yCaJ9LZcPTR1Q6GAJ
mfdeNeIBgImnhiqkF9+S7BOdzyoROecy5nbhqOGcco3V8ZmKYIBitCR5wZ/A048etgY2Ds+TJOB0
tdGat3Q4EnBsFmul2Y66wFnedclnl+DD5xv9mwoHKH0p1S5xRflrTiG9BH3rBcZMtNaHTN0VJqjw
lfkzyrWTwoH0KITayR+gNtRQXKqhs9tWeu81vD9L1WEG9ZYThZyTUE/wuGuRY4c4ibEL0jkT+Y9W
bwZKkZ4XBvRPTXpAipksfWsYOopof2zMfnX0ehkdMMYUeC7J0n3GqH4ydTDoU47lg5xmTruYB+Rs
1TLL2zUHskjIBizQ3wiIg+v+a8BaJqFnWSZry+0xij+abBBuBJRjd2KvAk9aqJl0CQ5w64qq8Znq
Mv1Ax9BXloVdUcu4mPQvjZ1mbLDYPDUJ98FvW4f/Bg0mf6LeVGrrYK+oB0KvyZUMMfWGBCk37+mY
vywT4lw7kKpb0P7qA/aIyq6UUVbklhtwEZBCi07DL0kEq8XYZzTTXus+awjnUEqS/qJ061AlxaXo
0D1HHxAzHRreWvmdkEy0UJyLMwhooxKEg7+QPBWY7ymeQJGmYKCikXe3OLaLB9nXN+Lg/0TBsJmK
7idThF+MbO6Zj4nnKWwYGlf4AzbiRoihFquS00C9yYz99ASNNpOdEzBtKM6J8BWzzI2XlmotJbuD
FgB/dGw6lYvPvM2yytS2BBrpmEhYTVVtP5I2qkXwkg/j78at6LNIT0wbAFvNMXETGdalmWDj3yAH
EvZibXykkPUQ2Xka6qkO+80aJZIu3noTU3OsEnw/3SOt62lT1V8/ArxT603RZ4dQFWxdMj9LdHJB
grRMwnuLCSq3kiFkOl5FrigyPuzMndcQ8JkzIZ3l36Y5aPF4tzDKDZoK6QY208xDdGjtahjiJObv
QxUuM25Hg9txBs0SHUtDqkYMgpNCfOzZUq+zEnt4nViYavm1/yMhuFPDCHOJVjya1zw2yXOFU9/A
x9eO8QRNR+qO6pwavCH1O2kt9uzCGVDjdxpkuQQW8FJMfoWRK3W4dcOyTWrkM8OmSg26P5y0aajD
6afzZ507j+1jQt3VQqSfZcsVKxRPqUzfKwiCNxjKNuQ5HIGYcujmY0CS3AgYIWg6GM20DQ06MyMB
28M0AEhSGQGAwHcmA2iZUBbM2dl4O91/k41FqUFJ2UBMhXXR9jLtJDSRJNzOqWzhME2B6TcCOngB
46ncmyrMfErMkVhZ5Ns0fXTlsy4IUJk9ny5AXzKUcH5QJWFdZgi4hX5nAZvy9K7RLzrFuPi5X3Co
8qYsXuNL8y4q2MIb7ar+VgXtEJY8Jr5xyNORIYl0Cer71F4bLEmEflh5+hjBsI9ZKykGU1zkU8OH
W3Xwg2XWUaz06tcQJRSXras2wVlMon0ewyFXiCd25RAn/sBw+olkP1hfBsZabf41tvt6PtTappi2
esDKW/0jjA6ZCoao2nNhsbR43dbYXkSYAAbKTgIKVVADqTxXFf2kXUrCqzBxUetjxF6Tlfu6ICyh
LT2zLmz5qSNYmEPm98UgEJiFBB2j2ZXQWzhMmmihsc9ifAb3E6U/aeiYjBb7UlZt1p2MlrGJn83w
KuXEmomQTFlHQ8Oy5eqeG/1WDmHQ+ohkmrtGGxFqvwOMrFhWX0IeCVYVFdbJ7AlKiK0bfWXVM9HK
yukzrydACkeYAw/XCtaw5mIh3R8QTJkMd9n4ZtAyH8v0Optfc5MRez7g8VK9lrqyCyMfN85f9dkp
MPnUX0CBhypcZ2iyxD85XUO0BV19u4ngYfljehS50TV/dtuO4IV5l8wy3RZ+0vJHqmEbGtUUKVrv
FDJEL37NLNG840ZKxupWjr+b/tz5FyM5o0DuqDENn0IhkYlLejPaN2E4tdYtnrUV6omMgmug/2pD
QO/4omv5puVS6uVJHNOVpwAylXiDjNZWX6a6ecG5eaokQqjG5FjV2SwkT9C6YxJFqlMkiWvKKqS7
gAZ3Kj7qNuPiYT6Nr3gGP7YA6ibf7ATUDHkegJQrNJTffUvbprqlyo40JQjhhpeIEZ+ciiDQTXPK
MO1X+yH8yNHpWwKNcNEEMI8MGHuVSjjYND7nJnNM+Iy1Sp5YuNLIjaVRg9asa9CW8aB+kz8sxrcF
emEpPAQTwFm1qW71droJYXLJmqtVzadqku0EmQFdwYx6pg3/4TH+0hNxIVB+RUq/xuT3HEnhT0CN
GIfZtphJYc8DDQJispV6cz9mgxcz8SjgUhbCZWYuPYfc7gXVZImeQumYavXnJnxJFeNV9Rc7N8qt
RvZ0QYT5wWZiiNcAe7cFMY5JD4p5n8Ks7zMEYNNl6h2/8A2X0VdvVIvFonVrtOllHJvR6QtSMEUs
8gdC3gtyyaSW8DsDJRbRQXiplBYWs2HmRtWHULrFrwmB0sJ0JGzeMjEW4XoGtdcJw4X8QmoB8TUz
MAgzVo3WOPlgxcvadBGYM1KDERK1zSUopQHLtVho+Owg7+oaZU2U7nkOYgb3PFyczEG+RYAxlCj4
ZAHqQJekY6Ux7iDJTcSRFatMZVvMHwX9ObTMZfrZHGQTWzgjj/BxWuvD/NLSTKDFP2Ktc1B8mtiw
WKsqnW2Ow16vHlXdBCvBLnKCX8BY5oB2hr2WZ70Y1gH+8ZCwqAfxaigU5gMTjxcy3AC4OmLPqsjY
9IZa/jfMM8VDHrl4b9ks5iNmkWq+bco/Vvq6TIxH3jSf6mJ5Z83ppun7zkFtup7HeK2RVOgTNDWh
hgl0zAVkmDwZ+K+qHn2p2dBSw5TOo29J4mA15WDl4T8zJZ5hwPCCJFE0x/hpriq4cSU+ijWUYp/f
R4WOSkuGOZQA/lCi5ztJ3DWQ+EIyS6VgsK3uLjD67XPht+n3uaU0jvozNRopG71nNRLuZxqLGLXt
YYBn1kGLJ4UdrGpFRk4WnKue/HXadaapTL3FecBUtoc0IEe3pCWnwyKngfZSEdgyLJZF+drQdKfU
hLrSHwfzqusdVXh5baLgRSoZdLLLLrlrRcMV8W/Z8Nn6g1MhmG0kvN+z13guGJqZLrKotTmmjo5r
h0R4iBFhsYQQKu9NrItR0eUC6XHJvQAQKFMkPWYxk3LVoIG1fXr/CH+U2l8SUwHNp+g1pMXm/XuS
TpuPB6uRny3/rDHNzj91blHoglTIV+kzaMEri8khnGwwrj4G9aVZ7E0GrPXCpe66r4HEY6xuh3Uh
6u+w9swOzw8C1dfMKj/7WfAk+muuZFOP10b5lI3pbVAZHzV852yoXzhmobxevPRY+VchT58U6d9p
jm4ug3ofWf5ObK2XoE3gJtE/Bzs1ZJr/zSPXxUAOYz+jHcEb8Z+OzxNMG7q8MX8NQ537yAAarjsc
MAJSrWdReU5CDsyI8rrvvNEXT4qmq3BCtCs52jM+8WDgpXnWe4m1X59gGZkHizCIEAC+KTDlKogL
1U8ImjJdZlaiOo3c28IS1hH/1EXI9CJw25SVeYi3Tt6SbI/LQsYYY+TmjHB+WH68KZBgKj8z4wNm
qNuwEHYl4PCgOrHFyqjN5CEIdDA6aaQiOu91i/Rh5FHTm8ot8d9kBVet2LWCZBu1PS4SEQ9skjjV
SESW3z111qKkUfcxcR6kIl5Cqm0ydrxi7N4xxH5R2MF7H1A0eiNwDN+CzpEUsNUsdpHvcAV6dV3g
fMpYQfJ8UYQphSNX5NEmIs80LpTobBgxVrhQD8KK+Z4o4WQzyuVHPbKAcGfVU+LwVgqoq7uwzM4t
RrU51kH9H2XN37WM2MXhX8q6G0tEU2fIppZUkpjotqxGTiToRLbE+7FIcEjvjhhWUHPZLVBUjmVe
QWysZ/kGe0iyS5G76O1Ot6Br0uzuZY1GmASjWi+PE7ufFgLqdzXOoPl00uP2O4siVyRq1oqkO+wK
I8mAj1AQZcnC3WNcAUvWKB7L/xTom5Np3eBJFIeOirCO0Q3hGI+tDc67yUZNst04tAyyfWIDzCNo
Nx6cyU+Ku3KTNN/xBKc7oM7OkJhqk7cEcc7ji5hjjOm3W/KmTQm3/ELa4Qf9IFYaero0u2lPkJXM
4mnPFHHofpb4aN0EvMeqc9BqFUN5rECeQ6e6QyE4nRmtqzZdD5hrlERojW12VK2OMLTP2UK5UmJv
b0YMmOeheKtzxvodaoG8eMNf5WWW3cAU3Rr/loaJxEAMe7RAO7KGE/lFCbCiWHTxAUAdTidEJyGL
F3BhHYyCpJtonVOHFzGaLyha856hukv5yfgyt4E7MxqHYWNJUIOMtJkhXRJxYV4tXHnKVIfmzKRV
2PT6LYgzF41ymZduIKVrlRkq4/9NAU2h7AVvDrVNphH7RhJHHv9jdrHQfsMcKWE5wm7qSS4iFzWf
D10vVE6ry3sP5rzjBdiEsUZJDUZPeRPlu0HTuGYNw8csFWhpE2ycRvwzM3I9/77H8kgn8/fp3wfr
N2LIvJv0FlAilfG8NScsCmQpy3fYgGKNlRtv4TTj5yNUOWHQfPbfL42qusgMogeJMUuy/MDfUfz9
KDz7FAL+1i/0gqbRemVyTFe7HJJat8UuSU0CRJcvcdJd1qGM4ypeCIJg+Pr3CkVCytuEGS9s5a7a
9U36vx+CVjookkR2WzksKnhB5xuiTACwzDDn73f/juPvw38PKzMCVMGF5RDv0/VQmgVx+qa3OIkz
rP7JpOH5z3n47++NimCRdhzss8hE0EvkaYIy1ekj/7VsQXWZWggT6S/CMJGZrAqKJ8ZknA5wbsrl
erRj7ozhZ1QwK1ueFs2cC5x7r3OLP0abmYB/FeT2uWOYrYzH5fUoAjlDy4dUYKiRQmeJk3pmJgvy
UKuRsWFGhyDHik6hRqZhvYh9rDrAIEM6RKpPtS9oG3k5xT48xbyV420cU/QMQnf8O99/HxIF/CTB
3QCFCw2VthzLbEblDuUnGsbkOcUjwphQ62VASPmf+v+XAP9e0wmsVb3rGOPDSa7L3d9v/l1ps4UB
NoW3RqmZpUXjLqkIxc4JI04FZfvfM5OFqe52ivY5FEkquX8XN5fYATIF58LCiQf2k3Sox12lZyRt
dghMTTPi5v17jb8PeU8Sp2Sxdv19ScqPCYi7nPy/D3pPAEBsasNKjX2dq57hfDNGoL+qdR/yudkJ
ptHs/j7LlreC0l+q0tANSn1mLwYstJD6mwBzEv33f54aU2fUPpIphIiX64tWL53M/7wv6Fj/+5f/
/nwxd0j9rNorI/H/DlszDcC5hLr870ka8vqQ+TOJ3t2SJhqEW9Eq3uBRZbtIIcwgK1m3/l5sVPdh
Wm1UyBugUBjZwYE5ikN2ps2C4K5fRE5lIrK0/ff9C9Eb0or3Mu4kt61ZKnoMhLIAAgBPHvTSqzjJ
HikrRBSMa1aBN7MA1q56PKaiBIDG8CHR9YvOWgKZVviE7OtNXsP0+1suYi2bPHtV7+u9v8GFAjYA
Q3ovWCM5hR5Ec9Bv602wHu1/+urB5HCUTpPijiVmJoEee3kPLhe3r+KA1kIb/MlJiY9f+68z1Jxs
rQsetgK4JJiBi10AZoOEpM2GY5CrDT2u9uCbmJKDZVz1RVZsEbjM1YnqXdLoaHJqpzLX2K4RM4KV
lNna4A3YHJK8JwMSMmgkVZzsMhXLAfi2xD84imEjpw4hUhHPG9oI2Inra9Cc0t81/4qHcuttEbAl
oxCxNVyxXDnCLpE8XlOYOsgn8bUP4BHS//aT2z/DK+9rYcIxr8FKFAwhhYBpp4yBqbGVxa1RICdH
BqjFwsYuMhtmndqv8DfR2P2d5d/Y1UDm6Zl0yL8wEaAW2OAo2c+E3B9kBAzlB4MzBOkaskV8xGyD
VmlFVkWoA9HhQWSPdxKuDvnoyK2r8ERDS88Bvh0xJAHILbFLsFgOCR1x8EODTIRGHPCDdeSAowQF
G5bv9wD13FKPb6EUcPw4+MWzLXGOBodzHUQrgf4c6wfy35gIU5HZBJXVVJowfxmE1C74RAJLFG9m
Jy5aZ7z6mHlBEYWHsPw5BNj8HeM5XkkUGAA2CB78194pHbVpleMSBkJvw/iLfqwndLb2vugTMg9V
IZ0zpkuoIEibZSgY2TiM13dOHe5QguEIz+GdkghWR/ODEskXnP5moTpApIVJNU5egc1UAHKi9Qtq
Whkv5KIso2j6FNYD8B9Hg2T7i6ZSIUvwFnypUJ92VekQlAv369zfpJfxyGAz3g/b8T7gALqBYwxP
W/Zaggzt6D2/5neaZBoh3oD/qO/mo3jnBzjQ/KI9Y/oXQuiWsyAv1LNVjQ9RZgen8DI/i3e+KtAf
WKu0stM7F5U7gfuhvi/Dqdnur0yFJkTiK/Wh3eTHWK/mJ8H1lbz8Gj8zX8tjdOKGaxkXYAu5/BsG
FCb2VDRDnU1xywS5vPDTHB7HsYw/oFbiwnWnruHbIZaAyE9nZscr65mDq7UuXvvoye78hvnFC/IL
9Z2IlrI78NqCSX4KR4bjyj2/wDKkt4qh2d4tkk1X0YmLwzvl8nPwXPSJo2KAYB/NB7+cvOvwk9KV
+gVVqL8rT/6jfvEHgh9aq2z5LjdL8BP9tNeB98kJH2GV27SBnATR3NYt4+ETN2nCuIXMk8nlExxy
YdMigMPmkP5Zg5+1PKagfOlVTpc72cCLiWXnhhrBl/CzpGmzWXtYKMaddgupD6yV+ZZelTM/UT6j
A4O95iu96kg24Cy7+qv5Fm2nh/7GE8+SgiX8ctJ5v5DuD3A65XcTm/9LZq0mYFcU1bDc95GAeZ1d
M/tFTMuZ/cdGET8TuPv5TjzF3/iaYBjwYVzMk7qlQo0Zyor29E/QUDvhGcHXQM4WqXpwxgp0xAre
VflgPkUf73x05XtDpAuvGsSCGtZuUySQKImxjzxCH2g7c52orbop8o5sWdrnNVF1kGOsR+0yjkHQ
fCEZ6cybQF5CeYYDxy9KEEapAiTIRXIC7AixcVWlNu+ZvkB7Yf/YYpLPVIoD4OZakVAD2xKS2mp6
z/HN/AWA4AufBay3h9lT8OkFhmE81TjGyKoHo2KlcOUq26oAEmyuLnZo3DVu3ClkHhq/YTsmRxk7
GrNIjlIdAb8PIWebA6yH5DNpACOzdvixOkCH2eXGob/mzuk6LJaZsrhShuiITsCmXYCyjBURhsuL
II1AA5ZqjIhQsuWvi3kCWVGMyemzezAhW0XUPCGrcYNmieMO9Z3GlB3AL5hbdPyx5AU/zdRiM9Gg
7VPSBkHebF7cBv40z2J0YkHutsbT/OqvLN7o9g74CG3xZv/Sv1pWReMZ/LCwc+MsS8Qzvoi14z+k
5+IS6iQn9QGucCqPPBXQFRcGb+MtK12yLfn8zgME1RWbF5I6QXBsNqCqRulEVsCyE7EzGLfhK75a
tyiEcGUrZ5KqY+2LcO0BzwukDPM5vqbXZEtdzbY0x1vGYnr9hblUOzlA1LCiJqDJSKx3EaE16zfc
Rjdth1BvhTVFQGoSechc9MTBbQDQTINHI27a3M2kE089wRi3okMl/VZ/IIyd4LYKDrxqA24n8wvb
GFllexoASrGRGG4AfHw61wIABaokkm3xiUN8C9nhKl1Z1RE6FstahNF36Khe9m949cFqgbhe/c/m
df6QPrD+B37PV90rXL6GjQz3QkKIeqaFLMD1PUdxvyyJ+td8JVcWxzaWO94QNNM9RN7undW9D2BA
pFaB8BwRu9Ne+Ab+lj/KVdhJ1+Zd4/dkrPDzi/4YNJc1DYe4S/LOWVyc/K48DtlWg1rqsurID/UR
vLMeUbiyMYT3cVrJDxPfsVeGbR6bP6ndrCotBctb/hSQvqARfOjQvgkqYlDxWltqsw1hJK4tn/ly
TVBY3+nQO6dwY6oFJgR9Xx2xj2EUX+IGQpM1quZJyboSSclMGI9JDKA8w1Uq2uZbr2m0WlOMbUXp
BtK1saInooqZzLbTmexBmYR22wcd4cbaRmrUeW2GPBKaZqhQvbBIkTRzX/DX2bz00qNvwf7ipdsY
0HMLm2g3yNUAFXhHJAxFxxX6ITLEd+Zm2MrQP/t1/4GgCxCvdPrEIT/FxCMbualsRw+cW/vmTnYA
fG9LX93FtDoyz6MCV78VSEOf6RlYNIIA+c3eLCO0dseCJpChF3qw1QzVhnXz3P+OHxg8pGcRFz+S
g2iu59/mjb9Vjiud2pbdP7H7D16j/dC/oWVgf8qNCGKJPYn2S61QvfXn+ZfwuLp32tv8m5krP/L8
7+CrvZGApH9m3NTxTf2ExPgdUUSA5kOCEVfDZ/DG6w+fyqn+4CT1gd3+Io8kmQ33DGiLWOBzSjiK
8kX45xNsMjtIlwqc2kFRf0FDW069Cc8YQjFyP3QEGJMsBxgnq/o3vKFaoGjhJxiiDbwBqBMgoyYE
OAa4mHtzWWwRr7/fiTRjLnLJvNf6hHVPbQeDTSREFbImHGNIJqv+S9wBtN0gP/O8UighO2fD5Hs8
rCTcIq/4Z733dKxYBSFdfK/h5Il28omDbc6pJSXztyDN71N4VxbCjRP/MuvyL4DiC1xJjsOwIkWC
xEmETtyBsYqHCb+TfkiSh8/JLz8CQapAOFW6ZvD3Iy8zY6pfGeEebtT8SS12mG90CH8EW/xsf7nW
9ccIwkJ65Dc3W6vTNK94EHR8wlDDDm6Mv8i0bhC+JE6kbQN9rQxb5OKcTe6mSrATbN6nQzq4XBWZ
eXGyR0y9+Dlz6hI7ZrZcOh3w6s3fC+CvKdl7qyUZCN8jtOQ9gnZMTVck/bB7qcYrzuvKXXyP5n1c
QxZYQe+OsAmgstKXcpWiKdY9VqD4QimW/ESn9JiwZJCeif6JSosSKE831Loz1gpUj9vZmn+C9GaV
FQuHDCswTjTUOUOgIiUfmbXF9dtAEp9FA0XPgxqOWptKR8OBxR6+JkrBGh7gjs2AtUW49dUou2aq
/DbEF2cPcFSWU0hr7CkcX5g7VYey10PVSoUqm1tTsQdjU3Sg4ScWhrjxxA7dj7NsN1eOMDvVd1oU
KjVqWIpUPlHoR56UCf1TnNiql29QJM4AbFbpzR3dXjg8s9rEI9/Tnj2Vf7T8DOUeUA6t0xcVGQfN
p+h6wjtSH7I+MUSlxOR9hTZWabTXWbemRwKLmxq3BsJRl4/zhK21Qx9CNiTOyfAxyycrbFA7bPHl
xHlzGDhSuUDjUitHfETyCgEphg8G2c+8OgLmxbL2UPvu0gU6fq9t0logRzSBeoWi7CG+dpAH38Ir
Cbs1JSmnAJq/tHy0VI8XgGZ5LmlB6CynV4r6bqHPcqgcOf0ZB7/ghzVERMg7DrA8uy/HySUTbuGd
RlYYF+kRpSOf4MqDOmZatE8UiAPuItryt/gm5rXWkg1ANwMJAVrQipaV/EV2D6o2sXLkt+JBORlJ
pFlSYTLKlyHJYeb6wxdYW4NmLiVpw7OJLoqb9Sf+zg5mJcIQew0snV0djQbh6A+dWtCHgGb7wEaW
Up6qMdS2UoJeDAsz6DjRqVNgz8aF0R+ikYlizDIY17jJRQZ/pDOQ6koMcvJDnxjkvYvWrW36n0oV
npleyo45CPvKmERHM0YdBxusGBRfWqszusCk7oVNojGb6EFquyDbShXAVRvC5ez0gruzowSUmCe6
cKcfYh7HuzJ+jyOmB4KBRk3TAkrYhJV6kKgEKmMkkhhljJx1x1Eoe1eJ1e8+gs8hol7VGBmWauAN
IeO6QpM3dSxYthTBtB/KDs4s+Y5zZ+UungRCaEJKrlUCRuclcgd6WJSiJapmasvaJ/xuqrhJ0hlr
9qoFsEnyGXvIFQcd63saCXoECFH0KstdocL2m09M+zoTzrpFQECcWvJeSPjTbcw0WpupzKQOfoeQ
QHDKrlD9Pluww63hf+ICRUgHjs8rn5zFpuQ+yn21dkRBOUd/RgozXjQixuiMBrGd0Ch0QwqvYuxp
n9vYOkAvv1gDMQ0iuDe5HNTj9U0ZYY35MLOYoUuvGt6CaqPBWSAkzk312YJn4A/ePEHGCrkC4UyJ
owMpG4PxHkiLpqqa9228mOZmhEiOWvrFPTdjAXxfVgVYcFBPnvwXBEsM9vUxJENwAq7bhzTYxb5o
vxaIpdmoCFYmlygOckmseTPgINmtYdYrT5bUJFxTYzI57His8FLFo3ncH0ZJRRRbX0cDorX+4J/o
nliqaeBCR5pcXcVWzQVfQvo84PxIyxBvksU9i9TbDoQVF8ncGzoX1tJJw4bXqB85q8ugRPl6EjaK
GXJEPtUpCjZUfKGw6zEjn5UK5s3kY3mjZ44QSNOnvE2yucMjWtPcSMddr5sYI/foXZBkrqKEUm0M
1KdktswDMHQREjnfcztyqUif9BtsBdIW2jTE29iQvjp1pmWCiehYwYzFNKSYzAfcTgdQ3Rkmr6wO
28ZCPC7U2Xs6vx5r9Os0mh4tPB2+Pu5J7AFc4RIA+ywttGkHSznNxoSej55fB4t5MjYFgGD9Ajyj
S8XeS8N0hK0W8/lgh0mBYvY7aQSHKlTi3I0Iby+Qmjy4ZwlFVYzbZd2IrVPLENwnBrVaYqIZNWGI
o55b9Zhlb7M2NmAE8miL4z4o/snQzDuuSVsBKopzh/BkxvkzEtZhGJCFEf70NcJ3vbKO2YnHMC/W
RXCcGS+hRYFWdJeQZSeoj/eV/6roe7on9grT3/nagxUXjRTbCnFarNaDYLoTgt6pmlgYde1jhjaH
kK5y0ySkdjK710quP5vGakgQNryajjJ0l6kgHZi5NJIkx2jza/I+xR9+44I9WOBiGgMxlzu2oYGL
DzKkYes46vuA4m1kVyB7FaFV8IKPtV9y8ZpPQdWZicvvYy2RGA6mtyzsNNrpBGFvKxcvveFhNVl3
Hv62VftqMB2gSIoduNWtNowv2jjRz7uUBHBxU/RF1q6HkCIgYFrPHVZhbVocYFd96Lp26QZIvmUK
2BYgkqPfDEaWcC3A595skhGmgnbuyX5QSYVRQpzsBhHHD9VQ8JaN2GkHBuGaprKb3sXA32klipCo
LJ3mwEuCQAln7hnioqkb6mt75bks78ZO/YIWxPbOHA5YppR38+CwH9ZPxCwgfSEWMHC/dkCERH2r
/4TLmL5EHzriF6WYo+0gRO91OXijIGhuORaBp/c4caSccjSW+BUA5/hMxGBnkoZH4a5nbbQeROOj
90n3VnXE7EPX36NKDjajVH/kKSxLpL6dhsBoHoe7apxiXQbAaNH44u+0x60BIIrgChQt6hYSLjkI
fznkHQ9JSfAH60gvuGbj0rZzW4Hqgh5JGXcQDRLlMlxuj6qFhXh4sNADFig3jcm0p8uEI9oZwu7x
grd0g4Vqa+5DETZ4NWxqAUSlEZHf5eK01bLRq2p0LhU7BKuntFU1nOsl1Vz3+fBrSPorAZ3BZMFG
wUIdsVhzLaW64PYwCQon+aMDmDZrw8VAC8QRJP2LOLOdZGJGgaCv2adSxxVTTzx/oF6q8FaL3Qbe
BHcmAKeO2nDGYZPObLxMkoh5JbVSJ0HFqkyFlJ0q0beFKrgCMxW6mmuqf4TIbGEU4oZbKy4TjfBs
LraNRPVomIiHMBnJZ8YmIpcHouprJtQW+wfGc/F51DVt49c8QiGWMqowtfA0QPQls19dalnM90JA
rFKeXMAN0EIsxTKcV6b61DE2Kydm7Swe/AtFnaRi1+j0T0hc8pf+gPMDsMrqduzZna/xUf4CYQKj
7K8UoeAqVxEN0v/h9DToPBvLP98loBkQeHYqFkuuOkUuxS8f6Y6Dn4rciyv+TLT6IE3qV3HQ36jD
hTP/MD7haIDKI4xZSc9lw8NPk0Lwr7Y1zTU/+aC29d8KeSmmOfCfimwCXozDpowPh4/wSNlL7b7M
QzCk5i+GLmMQjpPHDFAJvIeoJaCg/tod5mu8sXZABLrHvAk0guqLw4jv01eqeWAPy3SDmR/7NKos
10p2IPrAAsV78I+qHPCcUFLcxQCVqVTZ6ijEgWqjpXx1Od/sm7wcvjP8IwfKlIVzy8+AL9FbJIdg
a7We8DuvwQXTJxX3J8ssEBSgKNeJP80xL6Dc2X8DNUUJ/DBu1gcyCOE+WnuUUSICDPpIGnektFhq
ZqviMf0AQQq/4lv4HC/+wTyxAy1ZO3Sdyka7YKBEHhMiN8FcYMdenXEHJJn5yjmncN3xV4F+oe9D
3Uf/xdK01PksP1w4mI7yuIccFuiX5cRb+Gq4lB98XILoNG8xatLIYN4v9P+/x5xX5ZyB1XCP9U9K
Eq6q/PXXxSQ+NwsnhFuHlYB7k8+FG3MSRlU9JbhF+bqiumDkZEpLp8FLMK7izNEB8NBzs4ZsXnCE
kRBwV7xOX/QB2Cozts6Us6UOp/R/qDqPrebZIAnf0Ogc5bC1LOecMGx0wIByzrr6ecT3L2Y2xoAt
y9Ibuqurq0hBtTJ/h1B+K78QM9IigNdV6247iELCTDuUb3S6JQV+FzMqm8hDCOTLYB5cUgFt0Gn7
DqFcsM5/VXteoWwrLIXahYQ0Ca2ENBaQlgvU4SCZUlmZfo2I7Y5uTZQO0mv3b/ExuQuXhF4Hgl4o
OIjVAVLnwKrTq31a+yNHLUqauWPCXiaY7vd3VHuXLVSZoySlT9i13zw35mYP+ARLVKAcRos0LKpj
64XGOh+8Y0o/KEb0bAfofM3iVKAyBr9I1ptdimunl3C+HNE2ETFqvbXrhmiZTUwzOEEYzXa+fq7z
jaIp904GUO5gv8Itojho5tBohxwoLzPXXQXWMCct5FIDwqO/9Ya6EA0qlrcKbpE8zQbhAyDOQoU/
30/LOhrbaHWDeQ+2qH8J2YMGJIqP0mBXkyRyIz5G0WFvqRYGqn7blDK3KAqrrpWZkDWUyEi060Oz
bj/7z4JiN4nZDjkX/OQsdpYD1FuWF+OXpJqyDdkxxa2pfvLt1RBhHco31AL5p/YrNkvi2akYZi15
RXGzRqe8/AvjmGZknepLZDc6s2wwln7FJ/NPb2zpV3963zVFFlYzuVpNuEQwQwUMOBPfpeCd5cQE
mJwWR0qFBTOAP8BwnjYzDsha4l6tffpgK2e28M/OxOjMZp4BNHDNSHrIR2f0R5wQW7w0YfXS6aex
df+7b1OXpnfRIVTQfvNP7708hIfiBihzs87Fjo9MneiovsBNiRq6+YGudopHVC0xPP9VXyxp4ehQ
EFqUNtC6DdY5vW0BoGezYuA5zxJlbGgItcWFO9XW1Kf6jJFCXJQHjboEVhZ/lStajmb+Bcn7dXRj
aTwrG40VN2W42dzzv2Jt3bD5REF1GyQW2XpVDqa5Ndpur1tCTt2+2rO6B5pDNaEN1+gIsbLArSM7
jxTEUGhGnTVP90i9Kk4nnRvWa8oZbok2FTJdFCRA0qgrhxcj3oz+3iKtYEnANiB1WnQ7qG4Zs0QB
/5sN89ZpFnSmXqirb8aNex1eELoBOV4sQNyBf2mM/KT9ZX53t1zG4Sl8yFcLS7vKYfmh1sWSxEbT
EQIzZEB2zTn3mCWu8QDF5rkJXMRhhqdLtEyiRbTMdUDzcBpgiIuy3hFNT7j2aFMtTOgg+CtQM1qA
mvLk2tMLyT7JzecdmG6Q3VKg/QO9KHJTluCNkxsNGkoM9NJuL4BnTEOKhOmFlwq/srmiBtpYXwhB
INTSNRsx0t8pDkTw08OF0K3UZO+hLAPsOoGijvQDSCfC1mOtI0NHoaxbdBWp7c6NjnSKdFuQxuYr
Jh9a8fHw1y5GMVPu0PgUQhjau/rZ+MOigfJtBqnEs4trgfAQCgFv8lcOSAgydjfCmfZuXoqveP/d
rTBdf9NLZgp6MzP1YBHE/KAxTfNxeCeK7By1PXmY6lT3aPixdHQRD+j8+lBG8LUM7El0pH5YBEb9
ATGNMmOt+Na3MctrgCIBKC3tSSsjhpeIVjNI0ZEupYon/sGSUZ6XMa1MbY8SIsSmWUrqZFLEjBJk
w4wtQ8gA4gKeF/fGmbih6bdyvZGbJaWYSjr1xSnyTpRo6o+Knl7pwvfP5vT4z42N+9Kf1kZxDCD2
cJG7u3E4i9Il4oZSKA9xCgaKprEFjSsPp1daWWk4pRySi3bVANbPUL5rYwdTL5pnhF9WJHwJkO0R
b6qARhUlHaD3Hjy+vZMdItsRyKw4M07mX72nT1YAEqSDk4ywOKd5gZeB43M/APflL0lneZl31kLW
jnq2sro9txCjnugFAESfZXVzn4wi/Zl/htTQNW1BuQ+QvZ29E3QlN5nvR1jE+GdRZaCSpLCM8oRp
CemThihqkT48kymYGX0a4Zgf07gH16mGBbv5NNshE0ig22sEOQglWA15MdNLVickgd2EzR60kQkD
Asl/qcQx7YjYWBrYM+CduP2CLPGs7YGBCAJq1wFxpMpMWQ4yDeLRvyPRBYKfVB6eZA3/8EqIKR6d
TR3gx1QNVk8qggBszxQFaN1mKGc223xJ+QPNMhT0bN9s053CXSEFoKakyBsNIUeMhiR7eCWuanvp
cB0CbjZa6F9jEJCUI8tD6CGvjG/rG2UgmGLCLapnPSMTfugXAr+g8PxBhKm8AnIFCkMYiLANoR1p
oUoO+L/XLsZwjmIJVNYgwBphbrWryiWNZAtFFmrWfVEtoYGbkMrKPiPt2OSQ48VnCaZKmcED+Z9G
BQELFYpxjt6O/1H/gNdTKmE0DMamkB3QfARS0o/oBU7fMUy4AnxxutAIcSjBwFXCJYBP4fGHMULc
NFzRcDkFL8YqKhb1wXqMn9YvVIb40D/A6NvRoaUWczSE2h6Un+kTMH5Zngn9608sheDZSEv5qQwO
qR6YM8NjTByS+WpOzEYwQNBHhkuMzJBx6yXpn1iu3ALZAqfqtubVpTNyKjPrV247QR0odO46HiNi
skOw2SzIg1NmogHt6tuTdnm3Q3i/BndFLRmKFeVmbNJHmcoflFg2W9oRlXkIGMrSQxtoQAQpm9y1
2KeByiFO739JWci/iYGrBZQSQgnWYNAetiG4Gu4LWIgkiOlBisfwZ1+Cpl41S6gmf9/bq+ZEB1To
W6wG8D3R+QD6aVA4QFhrUbdIduHssreQjYlsLXIaum5hSMPL1Obck4Cy0r4KoH738oeOnnho+dcS
4WtavkV4Qzagck2Jp55jtSvUgD1b2iU9yjCYW9JcNM4lYA7UDzKqGvRTzPt2HUaO9vcvvK8pNEpE
vdBtsCeXKPZMdS+BesYPq3GKCuDRWGvrASUmlCFwXSW3ACCl6oQaBO35zZwujpqYVt7G0XKU6aGc
J7TjqmgU7hpxHlvOVBBk4wE9rkTq/7aGDc9hdPwt201G6xL1ZWRRUXb3bBSBlZ6S29xcjOOdrZuy
peSmc0+5qCi55bNwRZjFmpiKDqq8Qg+fzmn1d9VFKWFG4QgW/1gxapfMTkJBEbxWtdmo4YbhZ6km
dnGjUGPQb4OQGg4CdEVUK+pKAHAEfdLEAqDQREEaKbbkxiZMRkJphYpM8E1RiU3a+7bO/oU3kiox
8usH2Q0hB6OaHftJVkd+PNET5ImbQzgX1A5RZCyuCepoaiEkYGtpfyERsAjG4ZqVDmyQKg2TgUiD
HJysDgH85ilSfDGocdjEKAWKIQhqoSqS0Ctm+6A9pd29E81v4GBrJTlJrFK9SDTyZkGINpkqO6Ak
HIg5RRlG+LHyJTbG4VcezxsNu73Qp+6SfnKufIPgJp2nE3yhZGSuppgCIES1CWi53lz6CoEzWlzZ
IAObq8il7QEL4cNRYqM8VgCaOoRc4WXK+B/Fjiw8WXBdacckhmGKEK5UXEqS72pexytEJFkcFHre
xik8g1/Gi1sTNNbWLBvyAzckSBcRESf9cxKVc5gHM3oCeHE4zCE1cArITzE+kG7PaKy61J/Bd3zJ
btUtQkvol+2Im0YwG8yKd8bEcA1eE8Cb23wLH1wQD7scHSxkL1Y8r/6OZbbLoZqb6q6if9yCU0Hi
NiLSJtNdhKIrcpJJuEhEEDWbGcxWi7owE7ToFlxu9av8qSMHLocpO8QSIdIgld3JwFkL9UvP1p2+
hCHK2pqb9LRBcpsK0izOlE1Tf1Nox0SeSqhltNXUq9QcaUTFlHAfJGfW6ulF8paqeByx6C/S6IFG
LLPRk50UhnqN1RpSDI4iEUfT/IFyBKp2z9BK72W2EwzHqOeQYBn7mNxMustIBKDoRpQAJ26eYIRD
kFzhnjxTTs3W+KZSh9K2cLK+9QOd/KmtnIrcSe/dm/Dt3+MfVgMWge5NB/jsbHY6fsu+vGu1NQ/K
O1Vpjhfem61ws76hERORya6tXzQOS9W9ePPvBtIOMKnQgqNtbc9PjgDPKiNxJAkpZuFHI04Xi2q0
uI3zBZsVOxOhU6/TKblmdfR79gYnQyiph+w0BVZZ/YbxRzkuG30ZhdNNAdWbbha3KT6OwYqBoz26
HREzza6eDbUAKgBrEuGY+VZ+QGhgEa7MqXTds/zi2IGjtIR478x70YkJ9eJnkv2lcaChtd+G4aHQ
YXP9R0Tg5nIAtPSR8JSABMAPPtCv5X2iOWMpJxyDv8DGaqIHumWzZelDdIr10KxnhORK5HT5nI36
zvFgKZQ/unLn6hgn7yi+cVxCZK4NhX3BW4Uf0RWhQBZpVuLui4tnnGAHvNGFJZzqfbNNp2vq9xO/
o/tK75lks9rjs/BWfEVUO2jNvEFDQPaL8JC7DseE2rwy0w0qTxO/IHmLrryJA3ODVbhEXwEvYyAh
1hGiojonEIkRR7dAo7J+ikd0ZSWFJyukWrFQNapBaBhBNkjm6T2n0vBBQyplWqSOKPUBOPT2YJGt
zasRs7lVYy19NDBGAGoHNi31OReHPOWd0BuISJ2WY3haVMuhW2boF9Lj+jKRoEAle45M9dRKoA9v
KmrJsJbiA8DxUts0uwl1ZIH65SzcYcFKLNITRPWdtPsXUU/WO8piPWUvb0ngmk9LF4gmhN5eRURq
+a96zzKO10+cHvwSXb6phA4VcwI8J0QvhTRBrAqqxd+JW4hwqZIQ6qYP+WWd8wfw6S3+zHZ/eCRh
bHbDCQQRXWFBcgHuF5zGXyJgiAZUoukI+0DGcfiAnUvfTTRz3Gf0PUETJ4SGAeXSeaKwH9I2Q4JQ
uUsfzQqponsQQudShoGMTgX0P1B9hByxSCE3BEH3kV5xjEcP27SGKQCCHi6wqhEih3iwJ1vheTNX
t/kZSwN34vD4JD4yC+CcxIV4z/jR2JixOyKkpvURqACNXEoWiLP+jHsFcX5yE16HZghTMUlpZVzI
NKZFcwkVxGjOvGWVxA+L+QVR2JAXYXxi5EMNCfuVETlKtBQLR2Nl/EEMnvotnB6GSPpRMsEIHYir
8ylCItE0cfWEtwSjhHP/iVhkTGek248kp7dRRmGl5vvwrSA5kWFp0bL/KWG2MPfwT8OqxJ9mOWcK
q8mPl9OXLRZMTpPkjFUdcjJf9e5+TZJN9ZSgkT37FNWxKSY30zGVt5sTUnxEEjrQtUU35rRTEjUw
rCqo4oxNoBnvHFsTL50/TjfukMtLeNYDuT1wMaKeJ1CiqYSo/FJV+SbyUJ9AQQhlAKtSpoYjAoii
v4ABCDhJsAgpSP073gndnf8wEI05+RkHp2RII+rEap5U0dxZSOY7FSWtX/dJEMMsmTbECWtgs1wH
3+TByRIePfPhH5g+YdUQ8V7EIdoZ5IjDe3OoG8UcaE8v5tFOOsPtB7yikRRUGnPYLthZfwzPzCLr
tqlpEJ9ffWoCHAzd6akXAXo2ocFfoSGdigiEPHyCe60HPHwdPhEoHiofJ8t7wgn5RfUCdC3akHxT
EXAB+FGfHh3AepaAStgj+UZQDpBMgMb7ydQJYMCPgvyI8sQk+gkuQuHiXP8CulDd5mqAnCQncB2Q
SOg5F2UDcHPBrIVGAS44h+Yi5imlWDs1sNWztQpmLdLOCAnOY+AFac2NrPUFJvJwkdz8GHgHUMco
cNAIonCuW/SALDO4eGBpCSJl0y3n03R/bv0OUElJkCpYPpRYecUUEnEnT414gL8LyZNBUaBgSVFC
pj0Kjo5DqQaeO/XjCZFUX/lnj7nEDXPHFwXt9lNEm4ebRRhGBo4Q+JOx430zvLidQFkcjy9NkZVv
C3WIcZGJ6HJOKTvDirthIjxH/hWg08N6DCSM4DJQ57Qo8gR0hGTuxriI6DH4G3MAHwR3xi+pv+kt
GeeQjak+QwXJL2Cvwi9fz3wBeLG6mS/xmWmXHgjlRY2Erg1WTPD+HMQTd0K+/JNhDVI2pXUvarlQ
eaZxLs2pVpPqU2AZcHlwSPTqX/zhQAjkqQYBNkrRBXiRtBLwka9NEhqseVkV2290sfgMzN+Yqilx
coTO0hT1si6/CXdr7z/kaVwZLFRwJFB9oxh3Yy3BH7RRJiIQWEVNAK8kqNC4wEwFqaffpwL8N9Kx
zsBpXn4vsvY92sENREubthuW/k++GGOOs2GLAMLIdvRQ8h3O44Ea9KRDW0wBPDDFFOA/mBHQdjb8
yonxVuAihWDCgcLPAXfsHwxdjpSKf1gwDGRoJNTlwKs4KI5BcNpKgnQqcd9T/wjHLLBkd/QXhSey
6+JJnwzZBFeXy8j5cAOAS/ij+GIe85+So00lEfAR7gZ/AzXhuk9Q/Fk7c4nUK2kHZ8d7JJQLWZSO
wwsG7R+I0jzLXxl6cbLko3kn+Ez8OX0Syxar1N/KAHlK+5iEoD/Aba/xJ4zoHcU8/skF42vwnEyH
Y9fGHI+Cqb8i2YUP9kHKTHQ9PMRX9wT95kr01PrLKUdrHx76dx4AVHBifFGH/INmT5TGtA+oWmT2
FH94E9AAIC2lIU6HU2zZ6qm9zPgGz/jTvQanCJQaeIkLxFCjtQGd2umKWrOQ8oaPitFUUs8frJnW
mXcc2c8ZVI/xlwN2RATDgie8g7MmTsDN58ymjQbow7x2C/HFCcnH5gU4wQfzShokghtHVF/ZNFK5
TnRkTec2Me5pjZtBcqOIOd06tgXuTYXq7VQ4HMMSm2V2wRI2vwBlfpqlTDV29ClT/iEYJh4kFPWR
xrgHMCYfHSsSCfIlEPaskFMJDkyMBeFTRs6JniDvO/zL19gCprWJOwv6zAoBvX2X4bYzZy/D9yLP
HHI1eNx0nHe74gZ80z9Y0lzsIe3sm2gAaCl4Gp8kTQLLEjoLKtQDh4SN92WYdbmsAeprqhczryk6
0PZMhVVz2BNJ8noY8v6hfrADkqCRHPoX90VCzWBnxnPdl9UuPiBg0fS4IWoTCTEfNBx4Y1JQ4S1H
eEbvoUeJ8ZCcCoueFq2skf7uz7XBBDJ5B+pDEXLC3lyDozBTR5Y8pQljghGCNC9P93qMH7qMPGmv
VO0hwIKC292S+zTUiEdXdpdIA8Eu+kq9KrRLT18n8aBudL21UKswi2OEIAAa3I16G0XM2mqOtWl8
y+eCFj++VOm7tjKnvnaKk5qKj73sUp5CTYvSCgS9RYQULUZ0dNG5tG0DLdbappSwXEwbXFLxK5sc
jD333JSWuW0zuKKmFVWfsVAtLdMXHonWLfOaJC/ou/ZaIQp5hBy2zmUTb65YYpYowV4CB87cAPwu
axEMdcXqJx/HpxSqxbsnVfSQCR5XW0awQFKwOfh7oP1cXMkGPTQ6VRwrTHBCTmT5Tj8q6bBaC+s8
CJV7lmf//Up3abstKx/0NRsgZnuhuBd0tX0DSQwGHXWtvvf2qLDRuhgx8DxRHNdphYiv6VsWmb8h
0IDNrwNilmeUXnMb5hwy2tPf8unBqghEczNUFn9/+3uoxSKam0UV/Z+/jYk1zMcIWtrf2/5eVyYF
oDq8W6mMRcg/vnatonBCptovid7r0la1Yd2XxYCLQK1dFT0wQCz8z1Jqwajjojsmrtgd/55ZffrO
rRLp8Ph/f29yfWO1SY01pkFHeho+mgYuLVJY7Hm+HjzKBgw3xY52JU3/rYIOUq0mlkhBGRO42dDa
aSj+IVNdbC6Ecvn3W4//Ym+6wl0O4KePiB4gPG1AjI2Lj1wN3PcuaOgH1BRzA68Ot9auXiAh5L73
glQtvBIa39/LUE3rghIQJPGNleUVugNeBCTheq6t1UW0wyrjnhZUCgatyNeWRC+fl8k960CmXhsV
CH4IU+3D6KIDIgHBIy2gkRsyvdvTTdFcSzj9PQR1otInCbOywd6v7YzqqqW+dyXe//tFF9P6mucW
O5FFDKvUdElXmaFu0f2Pt52Hr0IT5ehvCNgZ4RNy1qRAXRWGVNy9Qn2gszEcqum3ALFp+ixNaff3
zzEUWSVLNJlGvVdXdeIFawPfAWxMRXMbl327TEUzOhZIADhGq+qXMgYSDirJfQQNgmxNgHZqFMgn
w9L7SxozZmqTvprMzXU6vPBSgJD6TVaQFT25mm5s8zrtXgqkciNsiw/JG2r8GpXiDegYxBwVG+qd
EHLGIrfOdWjS72pY7bEpImPBApTtNUWvV6BwyVbRC1qfJaNYu0If7cYIpq9QgHu4XWecaysyzh16
kqqW56s2ZcoXpdE+sgBJmaAx3q22NBaGKQ/Lv19TDKnQoI43SYNXmzXK1aWJBnCJWA43f79Glm8t
m6H9zvzyzYvRsRcVha6MTIA5GffSLfYRKRe8jr5Pt6c0xHiRUpEVJDnK9PTfRKxTOeHq1zMUdzt6
6rCkvf/i6vwWlA0qrnUOGzeqyoMxPSQ6Hm6jCQiWGjJbzPQ3vQOsnP39J4mVreqX4Sf+J8tWywdE
SqoSWqnS79pWCXdx79Q1gqyJNEI8aNOzHJv4T+VJAbI7PQ06/1jmoIbIuWEsXORn329/Ms2PPgwL
XogWKwI65+jAIBiQYZwh3ylKY1VUFLjnwp/YI7+grbMyPMUNClEws3PUrvPhgPKVh1iaC9sksFJ0
1LDpKDK8Or0mKK9+4GnQv/OBlS1wG6S6RB+R0JaOjc7Kv+A5f8qBVJ9khQRpiAciyqKEOYlN78m0
zkmZoZ81PfRKqK1dk8S8ClvwT6QE/h7kHn0AcXowKwYfcxbatL4YIFcc0AZMlyj4tHtXUESKz4a5
C73gakSeux5iU9xVfKGtOSFJqSXuEYVyN0mMmE8G1RjXsRRqK+RuIixvvLt0f6OSpsu977RtEBx7
DMHFQhF/XL1+6djNEhKBnVHsWgaIIs3FsEa5xPIoA7epxOjUiO09FZJdX49LIYMu3IW9jFV7/oxU
JQdqr8yH2eOTnlmDfEoY27GOdWzSIB2moNm6iCpZpFnF8lc0ZMnbThVFCPIlyP6QVFuX9kHVL9SV
3lTjUvJYB1MDo1xuZPaFsiZmD9h+8OWvaeCjPOa7K8Ud/ePfQygF78x42LCNLpyTimCxdRP9u3vL
h77/bivySfwFh/OQGT+13yBrLsrGWrW0eq+qBkSIstevoiGARfeRtGSlLbb59MDbt3Uvv5lF7t1z
y7QQocSuufI74SZk7cGgdEjTEouy5QeLXBHjR2nl6sYvpW05pK+qFcJDmA4TlUMaeoIFwhZvpKwt
5t2ZBVJeRUWtOKjGd+9JXJx7RSInr2negdAL2Epb6Kjp3R47RnEhZ363GVvZO9RWeBVTybtVVbwc
dIWePgOshmhBewxBtob2CcPBp2wojzWovhBCNtZRfEqTLltamihskE0rd6wF2SLXauFCFAToE4TY
NbfRezjkDV6vyCDHIeZNahp0p9Il/auFUrjhcKGtBj/BB1hUhVuORHhceVep5zp7ncy8ZKTiEzf1
LuxHU6NDw4IOkIyitjUEiEBpwqSq8zQ56HQDQGSTunl1LTO1P/hhjU3n9CB2ynDQLfGaymm/tvKP
BKptgg1DnOTKU8NofVV1ugXFgunlFxJlE4buhesJM7lt2qWGzqLiNYTdhmsi8CEmZ61vv7uMFriA
8sjKHBNIVJ6BRWA0Xv8eMgTuTVEMz0OXfEQ+rYOVIDHMBi84IikP3V5pN39/+nvoRwnZnQR7qWro
9N3fQzyy9gUSAsF/v/peaS2SEoTciyIcz9z8HktVevJE/78HxW+AeDGlW5Vp6W41URudq8skP44l
3RmwckH8Mbxd6l6dUmuLKSqRCSlKJe6bRq/3SmPG80CktqeGsrxU0WWjJ1D3kRV2/3sG+5yI1wtW
ZmeiK1VMfH9LsRZC3UAK0xtkGZQ4mkTH9PFiVBZcU0M7ymMiXpIib9ZN3wELTv9EilCd630r2BXC
J1tZHk0y1+npOK1GWRPCg8tVae6pon7oDDVaV32hrPRSP0sxzJ4qNUyIfoPfIkaIX6TUeu0pHmlU
GzxP3GhKTgnfhUqVhjuiR6Zu5EpbkY7lN6kFY2pk9260ER3HHcSI0SvxLJSAtVsj69aBm0fbYdB7
YHMjgWBHkZHNo0ehU6NLjRaI0VOeLORpkjVvfSgL27GJ8XNWi4M3pKuwc5V91lI3jgpaARR5UPfV
mP33EFViQmCF0WTgj+leqAE3KqU116lLOiCQSASaXKxKBe7TMLralmAIQYSGAH9sq7tlmeGPAFG0
oQUaTMecxSpZbVYF2a6PAuPcq0W4CJSghgKuH5XGz69RVOGdmXvRqSswmpJzFV1KdeikJYYWNEyC
iunErLRBldmC7Ujdj6xHAxyOrNyLw7xXFXXvMrbXakQqMnq5BddFF5bo+ZkHL5JXhElfnZeAI2HS
3c3+pxjdIup6A22F3rogVGvnI+10AGe+GOAzXh8H3X/JBpZDbkwPDhvxOuySXV1iA2PJ8KTzZoXa
YkrBQ78oIFMukr3VOsM+G5Ueu2nkpSBGGpvuUhbka66kdNzeuCGoDnSgP7JCXREJYRo3y7H8bVGn
gbMxAvkSO6Wx/hl67VfeqNTipP5rzCnemeCixKMSaqEHenfoBU512oAbdISZ3dmIx3HfbaVGnwFk
S+8xkHZ1Qia7LpaJ95N0rKPHwLzn1cuvXiEaDv0b3SZNdA+lM/6ssXQPkovXnuXgobC9xsqxLC9m
srOMGxFADqGHnIKWpgkaVaAtLIl//5oVQf4+6RgENpRbHH4JESZxkyReAF16zZKYFpyOQiUITbKb
Ilyi1YmWXO34+0QhUyYYjqPVFAbWljnn8OJT+LWWIGrZMwimQyPaXO1EBfU48nDbnyyIAKbXaNAA
wgCZDd/cRP2oNpOci3Vv8FRGggYJPtTL6HMTNiiRaMD7VHZWvJt/CiwW+6h68mZWhqRZm9+8hoyR
DLu/ILCAakLSz4Zv89VfiGBPIMr5VglpLLFxPWrMI6eTAuhVO0s+0p9HpxBMf6E8QJiFvNyd+GxE
zYBIdETGq/ycIW33CVquDY4nIKn6A8LICSPQFuxgF6F9L+tOQEMNWhCxPXyjvkCfGyOK0tpesPtL
u+EjhR9os8mMI+fbDgalbluXBq8NzLZnqmZXlLdoVRNh+S+6J7AQlRw06roTnwRbxIRJzTM+AhUy
uoZX2Y9+6i+dhwA0dUp7pAYaTITSkesfX8xXcjKW2r5fWRfPs8s3+b2/ZD8oCEArhQAySdnMuZ49
/tHLDCEHQkVOFO0zWhLQ70KmMF0FtgB7BXQGLuQlW4Lpo702g+7rbTitW38evpVxTYSt7FvAJTOc
G/S9pCDmMLQGBLVmfg7FBvmFeX/JP6l9jTrGzfMhXmRPrBXdUbFTa6v7F1Sk+fIFN5/v064YBQb9
FBMFbNnJh1Y+ynSSM9bgN4CQWVfJfSvpxkAsC3ykXtKpyTFh7xJtC4z5cIUnDAs5ih/SIjbOnnqC
eg4PCoJgOIfKzW5gB8U+Ddfxb4OAJ4yfm5zeuDehMYcJxqhvAmdIFhQJ3AhhP2w413nx0sdTuwGG
xHkJU2HP2xixg7KUVJACLSw8pyGy8AE4lLMsPNqRSOQuCnS62j6N1oCa5brFMzJbYJXaxA9XO8G9
hsF3IbzDeAoNSpjHeX9RcHsoWBExJJRN0MJoT7+WVR9iNA/TdVQf3XTBPGDCYWwqX2dYOES6rT8G
vB9n2Y+hLnv5s1eP00rWLxlqmuQgEtmxDO96WGuFzbSlQ6A8wGVgCvRfjH1sNZHDR8sRjwz44YjP
YenNGE5ax0pOXcrtp+kYmHDI71q8FyC7iI5fbkX0AmjeeZTfaCwyQHD6bsCeK+wfQAo3mHd42R3R
iTxfSvmbpTx9dR0WDi9gYPF6jXpeZuAIY6PCyr1guhf1Mk0PA730IR0+Vv6W1ccmgKFDpwOdlxlP
dc6KenFzMPBNK5wOPhnlvXCraLQQzeR+pWJ1SB1hJv+2Aa5osx6CFFQtY58LtkfVXnLGfBOIT4n3
f0lU5LqFHj3QQZ/p+gmNrag5xlTrmKbuTdOPgvwFYx7NX2I7ARVABGDAzGkZ9t9UCByiM8AvCI8I
hAc9Nao1ZyO2iCePu9SErp/t/Wt0xwpYAdXykIreVjJWyxUeE7bSbINgYzDoUmPT6nvpqwGNxl9A
9r/F7DOPz1BFOWohAzm9UQvivs6a4VaJTqs4sukgoF9ikqV/LERr18WvQdni06z7wG/MVg1h+XP9
hrOGGM5j9Zg1a7lATsRgUIpXfTdi/t7+8BH0pWUZGn33Wvvgpuc9JI8zQpMRty++5Lh7pJ9ecnHF
hRCdiRyzfBFra2Or7KD9xf6hDZE83JfNbyspfJX3LPoy2p8m+7TKK/dEVbadhA3pGlHFIkYWhluk
UACAK0MZiCo0nnbVToBqZRAD0YtmzdyH8NbcuZQ4CeN4jmIN+hg2vcG4AssZ+k/Gexyd4/ipI5ig
ztAoK+tzZD61/J28r8hPLmXKduZts49i2LTlFcYl3RM4WGMFHcWHJPihY1tdMXvbbFUT5QwXf/gq
jVujoR5wG/EY1U+ASaZLBQXVfuwc13qBNORjLN7Qt+9C6hP7HsMgdssGbcipkVwSdrm1raM9g76A
qTBAJHPMo+tfQImpJoWfBi2CH+wlOr5le1VAVvjNUNfGOJfBS/K1Jl2U4SfVlz2UyAjvl88+W6P+
jDjnpLJpej9B8C0ML7VBjHmJRLJFmIENs7/I2eAQbcA1aRJnhik0rykgIVh/Gv2FYW2n6eROrBBp
weyUIlsSkN9ysE0bKVFyG6RVBsC9/9LexnZBwAcz+hS+eSGNLrZ748DRvYPBGiOPqVwx4krFcy++
t/mLbnjdWAvSu2vt+/ae15c4WpmTuiyciVmDzaLxWzGXkfb8CI/9Kv7Ctod1okCwBz5ZOEvfmEGC
cRM17rbP/PxsUKFw57SBpNTuu7VBXUc7cPv4tgl+PBef0FI9lfKqaJ3M/447pLDiszYhVnbZE/11
Lw020MUyF0SGOhwS09ixvVTKogOd5/OLbIc+Cl67zFyzpWtHvirCRM1e4O8nvEmyUwIlE/XoiFBR
B8JpNt+GNMdcZIpGkwIaJBybFu+FhZFme2Jw3mR/0xA0MsY9OAxIGTQ0ttjRgcWRq+6mduRt5KtE
wj9DmkHMaZIkHg0FR682GBcGMXmEvhZ1aDM7QFaPVrd+M/Sbrl2jMVwQWfaYyjr9FyZ+vr6v1dVw
xwmBFh9t2IW4rcGlqZ0BdhwBDEJ38L9xhTSRd6DWXI0YK4TtSQ7OVv+rSE4Fq4eJWQXPsA3nmvaI
5UPY4qbkiMTPQkexBDCCrYgdnbQgXyT6gatoerQtbpoOb7dlVn003SrAnZG10ppn0IHoB5Sfg7IJ
EPZsjwvPNYFhH1pzUoPSzmiw1DktebwZfr32+lXiMicrFBfcU1rv/OzF3SZIxDxpVtwX2OBG+Ni3
LJd6Z2dI58jCW4RpboqYR7szIBrG1irz1lPKI6qTECKbBb4VPVQhnd5g7EHyI/RZ9y1SYCLWtCHR
tNJvjISdALdbT1h5VPwjdhVkeNDkeArivWyTZY4ijpAvE+hGafQs5bNHF3oM19VKZxQq9tS1UX9J
7rJ2lbMrbU8zGrwRH/hVhR9ZP8n0KJJ6Ns+svpjR1c2HmfJUKeh7EF765JgKeyO6iLGHVTgKfLk4
NyEiB0gjCHR/G97WH7YZEpMqBa5MFpwRuGukmJRB+kjVL/EH+KT5qFCDmrXXYT9+Jffkf1k6r+W2
0WULPxGqkMOtSERmioo3KCUj54ynPx9mn6kZlayxZZEA+u9evcJf/IwMjHNa/WiXvey3B8vW972H
xOcJey17Oc++4UznJkjfrQNMhxe2WqHKfEvj+aS8Yful8XjTRZCsClsxdYw37Xv641Jobz2q3dPq
rW/pJRX25t+ILxMdp685o78yhyPQwHvXr1k1wezKnmacz0dn1txssnPZjp/nt5mYZcZO4g+7rc1H
8GtKB0PxOBZ1wTNp/9R9cSrpr0xb5zQ3HW5SPjdHL8ps+i7cduPhLI4+rS99jqZiFbMvoe1xlOJu
M6Gvesphyc+kPnk8cJZNLhZNIRHPFiVw2dMBqiiSUlvPmL/Tj1p3BRLIhF2MFcJ4DuVDyouWbQGm
HIULfn5+rpIgomjU1IntY5NdqcYWLHmSupD2SI4puM3okaiAD3LscIusuKl3mwQS2vQwuXS7gBQ4
nTG9V0iUaA/XE7RxsfFWw6FMaiJW1wd+G5FaHLld9YL/BpsCZOSoCrCgkloH9i7qUuiuKlO9eKpU
u+hsulGBTBQ8kMgRlAJRJc3Z1cMAV2OoLgZyb1ZxgBGtfMFm/kN8BoEUMX7D5fgd/u5C0g55KSzG
T0wRMdcdsiBoG/wpGIwa8nxfoKOaTlxCzl3+F/1SOmDRsItygMit68U+YqTHgR7JXxM/ddg57JBz
8yk3EU0I8kXpjbQUQgk7Lrl5jI1LjO0dm2ROHbN0NYS1VNL6A084jQwGc5+To4gnzS/f0ThML8Un
Ex039fzN9E1St8mGIMV6aSe8mvETm84C//9oz1wGGI6BA1/BSgc5N/YH4JvMDV3nQe1DKAW7IP6P
DwJrCF4zDKJeQ/K0Z9ba5kILW4AnunGuQRF5Esqt2lbL3YxmYtqGLP5mxibGRO0Olsc7Qiq8ru1F
kuuO8hfGrwnRaF/K6pjQRP5FZJmSthQdQuFs9sS7kAiCLAK16/avatnaka7GRHQEURTvqAjy//bY
iTrn5i7UrzSIdEsDaKa2HzFI33MYkTop4kAIGjrtuLcrIK+E3gvx+z4h67J0cEtvuL0FkoF3fUoF
RjSPcCWgMFBAwWj4eG+lHbmwuKzTSAsVDZWNPJRUlEa4Y13Ns2aFKBd2Eb2C8mT+lt+NdNA/NM3l
PDO+KTk8HNY3Jzpn3AqNAsHJl/5FOWiv4b+FBRbmbwyQg2vg8IEPOi790z6HOIRojTsYmSSMj411
+dQ/6uvqTyz4HOvQfa6pM2TYS+w4TuGAf+XlzuTb1WBuW8xCdsB3e4RYCnLkFiRINXaW293scxVo
gjXghQgN0r7H9mAzZtgRNyjSVT0L35xGgF9MSCQPzES50V6mESICqH+gDzzJe/rq9F08aQL64j3h
qpyl2XQcL0qyF94AoTVxP+GnqWJWCQPoqfxFtI/hvWZ62yaNzCBxh5aZLhcFfa484TowIXGt3Cjd
8acTju9xXyKG2/iBdvXJQyJndvPS/DGZsvpSqG3kJCGQqaB+7SLOU4gIJstIOzZvNVZ0jUvhYQLB
KrFHv9s+D8I/kzRnzW3XvYhqpKOwgCU6sebKFKQ/viZgJ54eVok2fFdX+xo4ksBaOsLaDcmgLgOL
eEaRyXOrQ+zjKEJaubVmSIVmbr2QHVLnL30ASVYdXDV35HgPLxBEBHqbGH4Nps/TBqPmIYR2l2/e
TlDsoLiF1hdydbg0+FtiPYWGEntgACaEB9uc3XpYZVDCOMDF2cGzsReOShpQGVviOGYYkG4pHDcB
TuZguCCLTgH6mNoVrG9QRG53JCUDNg3IPp4ooxjJDdqHKHOmjYwVviQHEGs0sk2z7eFne46QFJMZ
IXwr5WATev/wQwJehwhuNijJ1VY/lYPFuhC3rPL3bg4gdDYO43w4HTBWN7ojXS6vIoLFZl2wG82w
9paCVboRMJgtDmgB/scFjR01Fk+XPYShOPNQA+0rCFvKDmwMFpCSBWr01eQOJQsikBLasNXKzKvw
TqYH5P0B2lzshNTjAtu+p+XCtNkoT1XmJKnN9ZuuQEWoyWivqUd0wuoHfqO/IkcH9GgucQhlEVSS
2+dD/Yj+qFh8FZYETTanZRN5xDtQTCgj8Ja/qXLMIkJLJL1twsFGZQn7/5Z8ps/N3/A3TZ7y3ZwI
PWgvtCk897deePB+HYzDeDEO2rGgTbEFwCWi7ujXDvNjuktHlWDXXXfPjF3p1M/Gd+mQEObNHiJ2
4BjTrzKbpkt6Sz4permjvBH4fUovzQljdE5yf3yLL/p1s1JlYfwHcAPDjbcreeiZuR/kG0aXUNYG
17pUBXZ7rpoFouQSAjdzVQyvhZPZAsc8CRcdtJDJ/l8yMx3QUjrEC4bwyptd29k9zGhYePhwlcSv
4Si+UYKVmGia3STCeLZ7Fz1Rm18Nfdcjkv9ES1cg48NUREIiAnB/7Vvf1A6a+RLjdoSRNeIQxLo2
KfSCsjMgPeUAR6XqxjwYGexj9Mb7Vf/sla9wPPFMZwwZgGVbKruH1r/5Kz7p7ihcA5UBcBSW40rm
pCvIdI47EWK7ZgvQxwd3Ruwl72UYd5gyYw6KtIeXoLq9YbfqXmHjYaHDsiXpECLOwmGQppdmp9pk
FxONCsGTsbOCPXCafLDEgXxS0KjCvCDQEvrrPyKBSOyW2gAyirgRXCc2jTsFcUlEtvUzRYvNey7g
G7Z5lKkckOGhEg9i9yGJm4GZqkBn9wT8JlfCSjzs2ciwhOoHKobBN1DPZnoGQw0E4Cd08jcgpxCG
JzWbI5KkhtEBQdkO/+22JaHXFjPIGiiyyWl+orkHuQCnpOfjrOq4WatbdYM19FLdZ8h6gq3Nhzni
GLrMpl/HoKxPyo+4sNLdLTyeBb3Gk/6JKqn9YSjZomWNXfSvfQ9PMWaKGPNBomRwMrGM8c3FZurL
oMcjOkXZBIMR0T0PKVQz/DcAyuv7av0Yd8x9OJF78kA4cEkbo3EA1v4LfZ43ZlL9gxmWf/tvzmTa
I5SfFjSO/qm5TZx9zwVdDrj1jr+m6o/dv0TGAekJDUMjB6p+wAimFgKDAxSpAqMyty83R4hi54mb
o/Wbc3ZPr+Ox9cvreO2f6dvBFnjPOnRKoGQfzNQmMC5YwEf7venYz8PHgobF2gTw/7P84HKwPwb2
xBk8/ad85rA+Po0X4VX9pQGrv6s/7Zvt1jtHJIFHgC9itJs+JaBp69DS6oq2ufIMPXHoYvTxRjc9
aCDJ2HudWAEomF/QQ+ECQlBBB8UKyMyLnwn3OFc/zQ+lcnlPHoYLCRhGIcuJ7ji+/s/ABfaeFlQP
I0BK+phfo4/1Vdz3uzqIqpPxR+owBCDFznEk+pVeYQdDfYavvtrZo3/Vf9gzcTZRh6Gh0gmnEKYv
600H6OMhe9DqRG5yYopdDRCVs/xBv5d/A3jov70ngW1iYUmCauzwpiUvfNCv/Xf8zMi09YEIfjxN
9ayKssQ2kzxiWAW7hYqhux0S9flpeJHq/VZGn+U/7Wi+yv91Sbi1VexTdIbKPTUrhWdPWCekYZYa
1tPEz/jf0/3/OCZUehhMqDiCNNmH2M0TP7UjOuuYf7RXDFQA1MpfLXbpmrBSodGmfkzIupnwQDnr
Pcj1yLBEjzCcGZYS+jiaRORgCIK/uRIdRwLSIK4NFxO0hZXIC5McIx2NPnWaF8sr0bpnZgBeik4z
hWMr6aDjXhnR/O3oxb40VnYjvMqdujJbXax2X17pmJZXXmuMDgxQDucMhoFdcecXJBgLsd2cCTZU
OJfxdEyI6SOuFsuVnfivgRDKdgpnrhUHsh2oYYsVvuhv0AASBG9AZIfgoXfKD169CF+1fup/l7P6
MnQvE3jsJt7Y+sHtKZNto7Et1WNNTHEdXsS/raUFUYFqBfaFIgXQC5wwPMJj4g6OG9ic2wtUSKJF
s/5Hv5nQrNNd1nuWSpQmhpyQ05Y3pvlv4PnOL8NLfVnBL9pddogO5bV/YLcFKRUbHUjAWArqTyGT
j+XWDxHlf3tacINe33KyhKwNz1jx2O7ttXBiZU8frEL3j57qa84i6UnZZx47UMsxX6UHoHb6E74y
jV/Xh/oCV1LgnvszvrlIi76jZE5/fKqIT13k19FxiHzuxZgWF62LeYRD1WSuFu4pQx2DnOqrkDLR
5fFKQPvx0cea9pnGO31vP7jV2us073Oco5EgHMfH6i+nwiM69FX9VyMegf2HaD3zo3Jfs12FCvzO
F7Cv4txl30A1QYb5ZEoux6MOrOTk/hKdOLpKX/uhgGpIIt5B6ymz4FeUVk51Tjg+aeCn/1Rfwk90
X53hVbhwc0j4k/njMb0WZypg+ZD/Ta/DV4vXD6oX3rR/MlwEIObtbd/288FC1ABEEF7GQ0bWwp7q
F2SMUZOcQNZ53nLOP/RXphgZL1TR6X+58qnCINpfzS8MNbkdeCvM17ZGD0ZQ13bjbrMAYhbCZ4Pl
q72Ofv2xrFTy5gX0MgXLR9zOZcBT2Kl+tFO6rSk1nlEv/d7Ww786/jl/HRAMV4LFZ+syeWMlRggW
5+pWWfBCAbpBDoUTM6gMxRy4A+3gG2gxty6I8HDjxIBlSgSexMyEAOdDfC0f1nty/2/9ARhOSwgp
HMJ5IP2QSR7x4IV2S7371h4QYHQAPkxFJzzCMQTaN28Ncr6nTvFiDtU35Hvo8XTQ39Hho0JoOEbS
4IPabuuDON3OqDINhd5gU4dnjCapjTnQFrIJ3rhH6tmxgRptlJcCQj+2iOImusSCgz+EhFPmW3eH
X/7yKTmlQv6bzpbT3EIofRCVXyNcGvodoNwHG/Zp+9xEF/WzykRz8rRmM2KWrdjRekLP5GoM5/qj
/eAsHV5AcIo/UN60O1DX2TEq8C9Hu+n3FRgEqjTjieV0Mz5AzL7ZohGxZuJJjJcFl4wQ49wnbdfA
Sgo8Bhr6l4ov++tEMo0GaTUgfquYj6lx1JJDoQfQYfBD1tHFpza9FLHdsXjICpSLB6gY3XrJuSK0
+YReI9MX/Xg9wMtULM/ovTrZR5VdAASp0Om53w/iDMHDxSJUTAJ+lK3W3y2MCzEI67yx80U5GEBW
N4N2V9cOfUvGzVVJXsL1lGX4u+90QI3ubmKYlPMSsJBhX/gEg71AVZg5fIVOL8EJQWF5vh97W4Ls
D1mkvFWrK8/M3Uif9gzTOsvOcW9+cXNNCdiO3ZB1mxGr52Wrnxsvk+jOzIt0CmhuWiw+DpK0Hwpu
Y95kIl12NFFRg4MQyNf20La4vVMmDJwYHCtyZboXki57P+Tb3tcHmAgVu2GgX7cUOs7gFXrFVHwp
SB9Hhpx0R6P32dy76LYq3Aybb/CuEfH0cKL8jfejdDdovrdLHBYwuZhsFnc01xx0Kn4E6SuIB5c6
2lyl91sLMoR2ggAwXzTS6JBBxRn9VlJbRBGuouo30XKQrNZl0yfpH53uQRHdy/nslj1paBNKJSDZ
jP/Suj9U2a+BarLApwKODull1mmU2kscTkFbnggT/1ut5KyTAEhGcNCyLzAbpOj8dkTQpEqMmXoa
l9GWC7Zo6vrapnjO8B8+k0lJzH36Nxj4aSCS4E0ytWe1FtAv5odidUUu1WRv/zsBh5pbA1rrVyk8
+DNrx2GGqMhSz1vZCJNdNny2iUkTnL50eABiCOyQgxah76nxWRkszP9FT9SN/caaYCzcJJ0SpB13
VVl9e3wUW/Wg5vcl/pGQwo60FwaPc8RuTyFOmwj6RclOk0mj2wEqJBRsQTtZHPfN3GycDtE3FnBg
TaIgWeO/sRpbbEwGkQIXNKJ8tRivctV6dIWKuk051yaFimFel7tXtqMjyatDDyUi6xOUDKh3sAtQ
quUaQ5RllmtBntLEntYU60iMV1KgaDTqkSLtRoGBsO3o9s02H526BuLL9GDKu1ubW06bgD405Qxs
qLg6k1QoRfcmJKg4/4nHNPT7DIEQWtCQyUMUZKfusJyN+fmDhfByRtkpbM9Nkd0GSOfY+CB3vAg6
Dl1T14UPS8wCfc6uylLWe8lyJLrGrwgOKNhrAGzKgBMTOWbEszOrEpU+WmYf6pJdmYIvt/gf6O3m
zF2j+W/y/rFgg54mw3WpjnAAnXLBHE3KL0uKepTInUWFfAZ820p3XRbdStG5bxAHPsnCX6t+JbEX
hxCpTj3nwKC89YToEQot3iOsIDh1EHXhG6Rxx5LwIB/AF5r8boQHc/xYxW8pfeTS83SqzSCsvmDD
DbDlUuHQLe8ZlSav/lQVcvveao9ducuvKgpUyafIMR7TlTDiYdzBLhnhLEAdfs6lNxYQ0n0YIAvM
b5SFACzoKg7deNKTa0KPwvGieNlmY2ADPCNakBMvBGoFYQWbhkV9NkWPFpDJlUxVg4E3p6sCZwKU
Xtkw+3GPh8oxWh6N8NqyZu0YNPyuIFXMFeE2i94CYiSeWtPXsSqf9gPMHznQQZMX6zkRrrGJk+dI
TYY3jd12de1B2ENUZFREyFwY5K1IHgelxCswhLKBcAmIEjoNG5J9lf/I80Mpbsq2uqvREuvuql8K
hMANC1enyu0SkbEQHVmoT9QnzS/Kb4HMEfMWG8HCZTCYi0glZvPbTdBggAPdInzVWuDRmDH91Env
eB/Pu1Rwo5Yd13Np+VhyE3KeRq61nDda+WwnaBgX6HAslpxaPEQxvobGZYU3xNtj3SzxPmbHqUjp
hXs2+MJ0NsoYwFNGUJNdEqlb9posfOSt5pmgds5ssSrz8oiaQJyhryuPtPdobkXxUhYMQb2vqMeq
IMDtKUZFHts0u1nl8mhGsBG99dFfFfE441qU2wSjMymJyw2nWLkmtB7OPNJBXxGRCO7iweOcN2km
mXfnI99n3id3fmn1Qdo+8vYBJJv1bHzgoTz0Ilgtb1JccSUE6i5PvtYfRhTk8oGdrVT5KzZ0WDl0
++Yu0VtKmJTdh9UbbBKlpX6XFOS0XLrshjvSqDwPDPBGwwBDv693xgvhl6SgD+zS5hQTJ2sI6Dg1
YKWV51ipep/1IATvPLvQbpv85ezyW1fhthsOSnwsFFeR985ouUnmjxGrIohjQaYfFMKto5NWP9Ts
Wdfeze5IF8HRTppsw40nr6chC0brIgbcjuguZKAMXI+SL0E5ErOoDW4oB7VwqnKMqj2BIJ3OqS1/
Cc9N7lUyN4lngiu0Tr44EgmopttOhzQ55tLeLDzNcLuUXBInkhgQoP/SVDXgS6KZ/MzvSIZ4NkX5
JUNNpgQ8blNzji2vIYGKk4BWB1Ml+dhiLyw9OgzOpZuRHEvDiyGtO2AlkcIkGeqsQ7KBvgZW76BL
0Tkzl7sAE6N/HrnrWVxCSDL3qNv26cB945fVh2H4kfwoiEnoSFzckUtdSbrfNzctDOQF0+dbXLH/
3bWt8FZK1mt1W0xbgQGHEaZii+ROYc7HnA2MCP1w9U0dczovyYLaukDOnw6D+VxLx2pwrJLlgRdt
+4jLZtSWLndZXR4igcUS/8CoxOfC/A4j7VaQ6Dy6FuZkLM5ZR4AR7RuFhY8P2SCbvRmd6IhMc/ao
5PA/u5zV3GPmuLAgwrDNc3SKIspv8Ojcg2GwCkEn+hb0KKJaO+IOcrxKP5SBwHmcO8x/BJDK3bEO
wQ5PEG4FGfwyDKLUlwhBh+YJcS7g4vF16r+NUQP3kTFyFHXVj0XwpKvDusrSeCWzGX615dVQGBeg
8SewvsRwdP15HJ4p6mvrUmkNPYBusHGrJs9Yjr1+ivQ30bhCBZ7QRGj+Wnt8nNljMDoTiLyGLyz2
VnwtTM9ofas5jfOblX12r+J6GYVTogSSeE6Ne1IEonBOdbsVnRj7W/0sjGepCTR0KTSAmIUzev4k
B9U2HB72pHfS2N1qDFKY5rywkqgOoX4ohaBpXiPRs5KXKqL4YCs1WYRcYyeEa1906tMXgW5/nZ/L
+Tmpf2dkp5XU2Ce1/Kv7oNy64ijepfNhEU+K6YvCtYA0izKVhAHCHA7ENS7WeexseEp17xKYGcMX
lJXTEDuq4kNeip0Qg3Hl0kzYsTQNg6ckrldDHE5aqtyaQDJOCZ5UpH/RRxfThdCdUkW6AaHf67tn
SjcLV6uAzD7/kShr/XdCgJdxQIPWrPlJKf2egkVdhAxW2Y3khQEy8l2l4zfDn3QQUCwgEknut8ne
IMqKbX7DipiEE3YRGCo/l8KH1EM387j9FoWW5VYsmNAeBctNR9KzXMIiJaxOzPCtEE8Sq+osmBDI
MoEN2jvB19XqG+ObBdBnNSxN7Wo9qWlQyZ4QH8I/XVq82BROJh6Y6b1eDmJ84m0MWcxaz4J8VKY3
YYHk4b6qYkAvsnY29+La3iTtV2MR4Zs5hqbHzEJU41KTDfNOrKaYwHs/UmRqFTQVfgoyW6crXRkL
hhKXTGMF0W85WAPCjy1iFjQ77W0QX4qq/N9ZxPdeh4DSDNkpWzyyVpsG/Ivu74VlXGe8SSGEHFtK
OC+wLHMBOEK2khTNlB+kLD41wzcZ/GsUDE9QdphjmYMZ9YyI34iyz1/ij/ylSi9aQdnougpeQpiR
EV3vPoHEOga71YUZorBnh08ITxQn/sym43sgKIBoE7M3Z64fFEeBgoIqk9Vcd5vwSCiOVfeVAm7i
Qg8it1nZa2wf7cYigs2py3fcgo300qYXQ/wu9KvJhgzfNhZrNaDUuN6bMtrrwm+tA4w2bpi+LhM5
J3ATkmA9hDLibR6sMn/MNBfTaR7OgvGpocs0Lih4wP075EuZfBl1nJz8Qr1NaNTMbY0S3Sc8QCI3
Yr1XPSzeKMHX01s6eg3aobcpZcrK3zus1XoiZVmgi1ru1tF6K2NsV0cEF9oofPS+GVRsmZSAffAC
kUoTXqThbbi1QLJgzWt+SYe3baBJBYA6+AbyYcDd/2+JnvPam8Ff5vWXdqkMHURzNHOlTrDoA32J
lB+VzcblrqlHsz5EasCFqJJ3JvolR1t4AhdlZtrGtVrD78jBwpPFPTv7qPvbtlktS1545W24oXIr
qWkqEn+Xs0PECZoyy6kx7CzDbw1vprqYBqPqFnB3XnRWcjgZs3+YrQtbH+WSWk/lTHrQfVTuifU2
Tq7cOIhwQy4G1fUjTY+adDTA2pSjjo7ILqOEPQhZ6Hqg40OTK196eY9X3DArdtfKW4PJDMsPuG2s
hmHVcM6FJo3qO+zXble0R61zI5jmbAvva/QqpI7S0ug6g/WqJY+1snX5XA+vXejlqqsOPoSHsXEZ
f6TREeNAr+EKe2zW0RqChEaK2yN4AbX9qj/ARtpnUtTrfZmhN4Ag+MpCQftmc1/pe9bg42P477E3
IBz1bgrfhbUL9dJIsQTUvRwAXmKCohFU8ZoJvwcLk1ApUBPcWAdoRIOY/VXBKO9AIpiaF/PKHAIw
srDvxG35CoYMWYTLUaJlAOmDId/i/LSBGwQijDye6ik+xdoVjEbrPig1Y8Sw4ArT8wAAx+ZzksOv
Ipo+zQjrS5DZTv2oIKvHZIapxmFjnGFKqnN3DpKf5vAE74P8Yan3FRwX74BpfNGKD2VmN/yPL3En
AFPS2ACLTNXZlG45HlJsiKXbzN7AAtUewhLRQHzKl7fc8nly4BLK1aGmDJVYSAnKq4X/Mk1Z78B5
2FofEftBPCpAtDCPZjXK9trcCeg45CCCLg/6eFHjgAgBTTvleKrSl3YH1HXZdIMXNc2BSWhg8V7M
PlMGoFYp7qvYmwxb1o/l+FpuuwFEXdOxnY6qfI6NR29dFcPRiBD5JfqDhtsVYKiHj2q+YVL7nW4W
R7U9DgxFm+NFxNIaQYgKHn6wUqa2QBF9/FrCwS26Gl+4FyKBrcRH6F5qQQp0ULvDiNj3O9dIEPYy
EtChQzDPsqarLqr+rih/us5o+RVjNyHgbHACltIWdFMvXcFsse8hpVp2q3qzeaPkicqzWL/oxhGq
LmrVIuMtvVcLgdh2XAdx+hBEDGQ8uMw6vdMciKE3xg48/ZXBEQ95AAOgPZ3T1eH6FaI/hoGa+vP8
Rqu59Ed+BiZCaabBOC0yU86ZwUCUgmn1k+g0FaA0NumbFrTfMnJRz6A54vncywpDxiWd/J7iK2qn
0Np3uNCVe3BT4m+qxcT0HV/WiWAxqExyA6vyIA9Hq/PY8nbDMd5OY5ttti7B5HMKYkhar229jomY
hg0gRmGsDVT5ZtbXkVyNkaCdDY6OQ1drT2b/bTYAtN3qK3MM4dHP5wNg1rVtToO0nbvmrZIfHd+q
CwzDnYVbylbWMNllacl5ZSukNLeOlepUeF3jDMabNp0T60A9HVDvCS/JeByaM60Ho54ansUMyexx
xNsy2aW0ciRfSJ4zD0Eh2B35wdMhD2FYuyg7K4CVNl79EViZNh44JtPXn6w0X3uZNa6UJ8GniA+o
wqqVCRp6gXiex3cB97CVrTDkhKVxRvO3a47sZiDpSvh1LUfFwHKLBI5DAS06fK21S8RhWN1hMkyy
Y9U2LJhlvBWzyydReq3JE+ye54myTUmxsoelXoboOYGoFv/CVZ3G01y8jxPLAgZ1IkFh9BituySe
rjnbRNV6vXUBOYQ+MNa3NKTBozaz1yzldW+o92r4mhAIKPYouKaMkbi3JudJ/dSNm1j6s3QoIw9n
w4UxWqcWMxXaEOSSv2ZeXNFifM36b/krlN0e8/XhWPQ/S+5JwoWlEHyAatqYQobpTP0lV2hpAj30
dIv1bvXScPenjgNyq4SMG/h2urMKTYvK4Xa5p0Vu9x/Gkca2BiOHOUg4tvAo1/KFFqdPDnL0Yah7
pDCYHZ6z9i2m0dCuin7c2ARpBb0ZKiXPmrh5zfTXzFiPSC2kFTcbOO/6OUb2YJys6NjGh7U7jd2t
Tnksi6eeNaKW3GkIGeBRXYgcffFHhkA4HAGX47+R5R+Ih6wcltxNm0tEskf/rWkEREfbbElLlofu
Kuz1xU2X32H60LKHxEXaABLhwKyy5rclCjSIQcD95XERD1YBWn6NQm+eL2VI3sa+bJ2GzapEZhkg
/b7VT2MTbASw2mWRmCUnHTclCvO6vK3Wi9bZMW5hdsmzU/zrkxc5ezYgDofTJ+YJ5XTY6IYg7eEx
EmuCZbFyUXHP6fSnfW56LTwZeEKCneBZBFFJ5TcDH7lFY986ITsNpnhdYWkrQSjYhngeMg4orhbe
v5wX86ZWyEj4ZlWXulDV+SXFbQMUiLXTPL65QLUJ9Dxgn1jFp6q0B9gJGICBEf3HwkS/HfKtmobu
qYHU7g3zWcr+SWzUeuuQxDAQk4NmfegVG5Qks2MAbYPFjZXLXhS+GtnNkF4qYWM1letn2lcUnpBF
gMZMYcDAOMq6p/S/pXEz+0ucOfK8L/UtgI41dfgfgrUcjebZgO5WsG1T8n/hxAozOcbJRYwCffqY
SZERn9PG2/L61t8ENz/sSZCh4YYsHqHY07hMf2An7C8VOl+UmvqhPjZ4oK4SAn9Mjab/IBGvIP1z
Ytkv+sPwImNUtlcN4qI8xMI6xkayuWA32Il4y2L4k0gyMxWL7hwVCFhzMd1TJiVJ/4pgGHZJwBp/
yNy+pcM9DNWxldhBsgOIDfB6MF2o1QmUuIwrjRv7yahPBvrOHpJNCQ1MstmW7Wr1OV3QewcWQizk
ad2l6c89cFLBmeZbhlsVtsatiJ+RtZvu4H/JfIqsI8KDbrIhOBa5z4qk65yCFJPFXkOGwb24haaJ
N63hFsc2ucbMj8NfQbn+XUEaC7Glqzh4wuKbXrA073r7G7NyYywDplhHN6GZK445cU/tX9i90t8a
A2Sid/ChWD3W9aWqDn0fnAS07rROTpX4XXvMy2ODN13nZQMGzchWjPe6bYNq2abBqH90FngPhEgs
PLUeBewlzL3OIhHgPRafocBKwosZITw5arDCm7eyP6ujL6ZurvqickB2kAuXPnvRw7OB19twBKRa
oodheqsCLfewkJwre/qM8OixdIG0nqbGQ2fJHU0DiyqONsiq2Jwfawx3NEbcU7MGkgVz0jNjT8N3
Un8blG1RAgDX8+zE6L+RP+OChPYMKlqQmM+q7M0JullvqYLmbQzvHS/WtA7W4BF+YQLuLHgS30aD
muJFHhSEtmeVsO9NLxS9xoRDDGJylZDLtutZxbIhBPr/GekLkuGoQ0JcnXEhLc3NIof9FLA+iCYP
CtxQiHJN7MM2BYFpJH/dTAfdMDxXzC45eXY23GEwgnV6ndRzYxxRQJalbyi+lFz4Chx79k+S7qbQ
uLhNs68xpOE/DdZOYFMMV8iPFkTVHs1MG4F/buDvPNHhBBXE59RLGavlgEMiaxDSAdZhCOV0FfeK
0xc3CKXVaGezq5dHMT0gN4nLU/cZgsh3LiM7S8lw8ZNqP5nOIH53KelWR8k4RqaTxA5ocYvNPgf+
4CbsVed9P5Gt7EOPVaIDK0ADLgTLTXSkvmJ4y+rl8jFenLYDXnSL1hExOgMxCBFdOutymNSbCI45
QsWbEcAcFOE0b8CDG5Iet71fXsmYhj8R+YtPWuX0W/i4Xc63ssS1A4z6prLA4fI1q+Kne0H7RNLF
AoI4nCF8LT7ZufNoIVezYpeuLLVo2pgSOYlZnF4aAozN26R/WqlLqOM0nEmxwZUZc8ZeLE9lSagu
z7Q4HNlADfm2rV3yoFyddXBhXrFVWgKz39frXWgPCubD+nCSSk+ajyq03QEdyxMqO8JAbWNw4XtF
64VzJKp/FSacZnoZ4y9dvoXNKwmPs0adCMboQKuU6I40vENba+qzrDnQruPowLsDxBMn3PPHmlAr
fJ0KINnLtLwkHPdYSysQUZ0kt6GFhGi9+HGEJ4fdKBvSVD912ltae8n0YeLEHRJMUHpiwoh2kNqj
iIfc8pnNz0LjMBowX2h4G8RMATdr23ZekO4p1H9EdvitNvsqYVL2hNpT4+e6ep/aL+w8ambh3nFC
9WbOPug/OxnuYtBSaT1o2dFZTVYHdg1DQ3SzAZbe8CiBNsYSz0z5SuQm7EkNAms8EwuRyNFX1E6j
V0+PLA1RGCxMC+RnjqV5SmS3WG3KS7o6jFRMUvqyK/7JSvaiZBdL851ZvmfUZoxSElcYtwE6/x1e
9+1PxuUnWAVLZuM4DGdFPe/xhg4VTs2Uitn8H0fntdu6FUTRLyLAXl4ldnXL/YVwu+ydFMvXZzFI
ECA3sS2Tp8zs2QW0o8xltswkvagP1Fu1AR1oqaR/hRnAJyE2p81OkwUs48LSsdQ9pHnQKliKJtpX
sNkFMNOpF1vBlj+2a+s8tKeh5qqwI/E0kYu43qn94LA8YKvEhy4+4yUksLJ0F1xUi8/V6PP9lySA
CT+Cy07upLiwJPTBbRWPxQQth/YiL3x1OE7RfWzOneUNQOswSF+RcKWKi6YjtY6Lds4sSown+QGH
1yOpAFU1jM1pOsByzuVjox2Y6PqPBR3EeZUhUaTXOXsWMyJK/iGaNOXtBzfEvPK5BbS4P4X+uyjP
0wrpFaA2UNpTNzP38eAFKSZnq8dGe+Bb+cWAGPVAldj2jJIaRxzCdMl2bLwM6cKLAnEnEcYwm/ZF
RmsVtkpgqux90gOAn+D2ayJ0UtgPSmlSk071UTJ/0FUw51eADeYVQsJRXJhVvc8dBzx4uuVaMDAF
EBQbuVZFEECm/avHowo9QfuTcCw05gP2Li1JP8x2SZLYnOzRZmLSvx/Vk6hccnZudzDGU7naxbwX
jbAqaMTZE6RM17+Azka/VxeAAg9GSlE8o3ujcqP7ZLphGbA/GPuG+urzzrl8G+UIgAKbz+pvEdR5
mj18lZHsUmFnNrxdPM3JTKhBhFE6ma6ResywRRXl0pHlBiinqm7d8TZDobdzdgXUCvA/sgli/oeQ
+hFwSOHXY+ywoweCjrdVGBA4LB2+riuqG5Nl4wkTBbIdcmqwxn4TcyeuhsMIRJ9/RtMdjG/VjI6V
SqdIdJdBY6ewurL2pvbWRzG2VD8Qd0WSth1AmD4N1tE3Ju+Wrpg+ceGCuQ1U1x6ovgStlbv4CNkr
Q5yDUnDjDznRGabR9O9RWdAVYxkmHqjUiq11qX+tM+O6GyUU4GMmuA9GTkKoEjKLygfj1+V9yDgJ
w1W/FiBX5ECsbRs0hGHRKVMZOpLpIqXQMTQAi92wwF33C28t/4pLBlK0D3xWTFODDhBGEX5GMg2w
L4U6+guONqMmblBC66FII4fb+sYc1PrTMn7r0kltYCJCwK9rZ8bIdbW7bI9rsRzDVBkDJDto1VBz
4mPkwgWE7TnHT0UBkwBUxKd8UuXTMJNKHrvFfEXNIkCZLW6j9A6xdP5G14PNK6pFAhAKeuXY8qXu
ZyQsCGRg8dGj6xVxF5c5u2xCrhQcG/cFDygPwiTzPceQX3kfUCSs95jAcNlrpZMiXoUIgtotLXys
rNKVzGCAXPpPGJHo3Qc4veRoHlPJL6F5wu+DWv+jF7bWYs5hl5ZtVnYiQzQ8KZyw+TbQZsCFclb/
B+VHIImcWMvGWZFSSQfCZPSwkg7W84QbtoJdNrtfXXH5IinRb8qjITNgwMP3wNixgzsg+NnMPJuC
5NxgLa/IgD4npb7QY0mY3eAUTOn6S69L/NEOpKxekIocV5EUKQdHeLN1sA3HBl//xr20e8H7fYEp
wSBF7a7i4IooFhgtAVth0BG7Y+HQE+Y5csAETx0/a5G8ekpxGpZjTSYfLvb9ATIeyZuADSj4+oAy
gYGUCaEKEZvsPZQjVwzPW/7qb2x6rfYfTOxz5qOM8MgeJ4R4R8kXix6Dh6xyM+VKVWqmf41+MRW3
GwKKYMRx9WufIBtkhrKfZkaYnIXMMjEeIWkgqNeLOGAn+rpUkADOwKAJsYQDvPUgLZ3uHYtSq6F4
UP9Fi4KfGJxU0BDz2SQH2DzSWMHQBghk/yuxAzEMB0O+BDEDWJfWBSlm1Yy67XZ1UEOQf7YhXFRh
O2ZYSLsYsD1UBxZYbu5nAOyMeL+jBnFeulrL3SRiFWGGbOtYBr8XZERib1BlgDcbtKtox1G7WcVL
udicz6A4uBXSlncQf3NElHhtBROSfjzbpb3xZv5xX+rQKpAH4hhN+6ajI94rJG8TJNKw4EnmDbPs
MOrhQN+P3cSIEya8fbyS1Ke0Lq6g/1go2JBR8/WC9gMyh7nv6JeSfdu7LYNhFjTNC3N+vFGQIewV
nQmbtGdqeIWPik9evvp6eWhQV2L1Uth9HtJrdvFheqrnIFuPOqQCnDZkV8F3Fwa8gIKbJAPmWQG9
wEqNy90N/a1k5Oe1cqDS4RmUyxdmmo/umWovEy4yoUeWFXSrKzZnayFQ1TE43QxflzxmNUwpRNOG
0MqgXdftApeQMwV8jMoP2r3oZNzLs5umxW2KJXfYFJvRjrIbzq3Yu8kHt6cpkorrP+IzILNjovTQ
uZMoLQK4IBXDmioQE3fYdIVQeC74vUIG9QxADkhmisvfnEt1enqUn/YwgCe7CZA7DDYE4uxlpo2C
PVPvZe5aBznAEypjKn5jcbmWBMODCRABZCLDgcb0vrZ8dgyloV17e7m/K/LByGGyErvYMbWHmy1H
ut1QAUbYiAVa7vLOWBt4F9dcucQnnFLgFfwW4QJ2mPccVqzjeodbE7pR0vOl+PvYwAYU4NXCynZN
+mkAVzGoRT8RyXl14Soijq+qvUQQTWPDBqzvxZKdRQeoHv6iSQQirgBpgUYvNB5uio9K6lBB0g55
Ogcq5tWwJUg3JxYq96shjAWmo9uPJ2rJo99L43e9fe3UY0l83OCa3HTMCAyEzT74v/miz+rP0LVB
kX4mMxl4R5wCmLpPWDxg8YjWa3Gt9aqRQakf8FOFnkGkL2ONAtYcQ1RukFID5gGDpqCBK6OTAQ1L
HDGZhfPK88jeBi3MT51yticJzZSwZAgwBFyq0XEiQsJvStSucCNBnXhk/WRDEM4lZ4Mq8R/XEHfj
C59HMZcruJeVAXW21m9fT3+bU9c4LM9TKH9lI/cXKIWn4wEOp4GkNMGdU37b/YLrrQgLeAcnlTte
Lb2W8AyRpssmSkZXA6k5LgI2y+ByIgUT1k16sCheU6IefmqHb3pgSsZlg7x/2FJA2RCZpgK5J9x8
EinOJmaZjz++pQrltXnOVE73fcw5Pw9xQXgWnG9RdMZ0OEzJspdWGjZ1zisXG8sZl7Hih3K8hKcH
D5N3IKH0UPzqDgSVlaDZHrcb+yEpNwauGyOWwT1uPq6Cj4nmEy6YXwx9AeZAkbBCGU0HEvMcuIyX
eD1ojB4/wEwyTfy4Y5im/zGUSbSAMVp3tw7IRdXX+rwtSvLeUXNtulayU3ePN+xh/NKnoXTjL+U+
M2Wk4iCAC1nyw831E9WZnLoLljrUhCBYAmEQVHV7GssZ7zIEAautIBru960/Xy0Rcu4OfjbTvc7F
xvIgxjpBSX3sLShk6dA5Z21ZDMXyEMHmNIKRlY0oDF0P+hmsxE8YLhzqb8HX7vwrxFykHSufGTHe
xukbfrMP5hA8I/YfIiZGpUoXbMqru/TBEHt+iaXdHUtqsET+JqRDQtCKtQV8W8DfSIVZXyvQAPUh
txFcMKdeD/1+/JzohXfdnTotPQzP4ysyt5/Wz6g1OGm3iDp6ffWB3hSxfO625+oKgFFgAMGs7Bjd
tNiZHD2E5uEK50iiPtnlXuopn5giQa1tvjFagu1mUG7sCPw8Ii5wq5/lScE142eThkFM/lgllzIG
JBdfDe7ZfHjKuTXoL0wvOpWvKpoHdFTww3xi4WQnalzQkVPljyAuH8tHcpleTH7IAb8psiRu8qnC
eGlfO9bF+LHucH3Sf4lnXFOXYUf0f/Qe8Xyy6VKU7FbS0nf1qw1+DiECLJVemG6JaId3PEtO/R9E
EXr2WfXhGjZu7vdfYCBjuF5zePrYVH2Yi90bCAH2UjA+yIGTygB9uJ8iRW+fWHfq6wB1xM9v2QXz
94y2j7xopPS75o3Q5iig4sEooYTOMgfLF2Qmm1f4pl6hjFpO6lgH+D9wO0ens63KBTvAZh5aFaJ+
GBOO/A9Q/DGGld2e8B2C/mocimv+CuQdncjaQeawozDptJPiN79MeGOchZrd4yq/uOwAh9LBz0/R
lePWbdzYUa/Y/15TfIp301/yI76gEaCS+B7/EC8hoNycJZEN3lDYuKkvOyQcOqi2po862wFJHrtD
7Ul+700n4Jfv7EJ6W0A68ql+GfmT9qQ84ZzpRheyea5pkHrAWN7jzuL+1X7aZcdQ/fnWfkfiXmNL
/p8jpV3ny/JUfmPpjt4NGj+owbvpQJCj+fiL3gp/ICFJ+Uhe2E08Gb6w9pEgau/DVSUPlQ8rntID
KMnRbgIIfPZ4kN+EQDhaz/p5PEz8ld8XPzpT9dMYrSm+L3ckdBdemt8E8VN+llzi2ML0hpWfq9jj
OT6saAFhWTxlH+25C07Chb0Y3SAmXOf/NUntuT33Z3bJyBcLdwbzEOyiz+glenkVdQs5z1YmR/kt
93lD+Lu0f4grWIArJS+3uObAeYhom/FMcdka+mZg9gx2Msv7rPeSCYM0zObAkwJEZCj3TQxnpf30
FX/RztbL9phwt6XMJfqsZr1ILj2o2XoPgZ6TC6dMudZwpdAsBj+hyZWIeCF6VeIjB1ZWXiA7fS5w
wpGSY7xQI+N1H8xaGsw8UR8xk0R8j4EAcB/VPH8WM7iYHJRSwhs8LZiG2gHiVHmr7tBUIHWrVxM4
iaVUY2W4EObzCoCEpGjunbkL0G/MmUN+ofERvyGpYMo6SeGQPDEWNogE4Ioml0M+wlFFY3jkjqsw
C6p37vqOmBPKxivtPr3raoUJfkTGTnvG3QZhvSm/Wgvc+CpecaUwNsFMqRwnikwdxN5IOshc5IDm
3w9Fndy8KwnOE9Bxzg3iByV766U9ZssoAnLsNciMfcJq0bcO+QHCkVMFI8SPXfQPZSxcW9hFJ5ix
PqJAH9sSH3X7YTnLr+Jr8Vs/TV/cpaflVr4xWSBqbdru+l3xp6HbjjedzxaixggPbBXDDJdYXa0+
DcfiWQyH92l4ig89xl5PyXNy1J+qUw7VrhdqTAcA8sz0uZ6U0pel6T6M47uS17qTpIwn01a4NzE5
XimH7cdwxwSN8617zg9wozjSZpsBOueYqPgmBE2Yqiss4sNAiRcoP+uvZTiJ1xyn80YT2HLQo2em
4JxeONpAg2ufbI7n4YcyGaiiD8mcuKAxws3C+C5DjodXIbpAL8sshA+7AT2bY34gSfWgyT3N7xJZ
4yjOUiDjvXUZ3qPPZXEQgmzGJ9DrVjrYoHhujhUyf7S1iz1+Q8n5XP7NxxFIfYdYpLkg29+tEnmo
hOHaoNPQxZIX5r9cqWTkxU0oQL7/wzfvrfWH9+TYajJeMCZ2Mo8PYrYYpcs79uXXYVMS72mv+q/o
1IcoIdBn+vVdPeKGFSxtZCOKPMt/j0ByyS/6nt6qk/gGs/snVk0k3CyjUl/vKYgI9odkSU8IN5Z1
Bp5JecnRjLOGJGH0K6qh1ZF5kBQ/jybBA0dHcljreXyO2paRWp+TAfpilsKp0XvJjVPxDZQql16G
9rM1P/qaREhOgH0mkdDswEad2DC0XfwMfFVgenu8UKCeStvPnZOSmfpTWTvkQtkCGItBSqhtmMY5
a1Fkw8SGGoepaGgkL3iiM2hTUpj8l5FzFot3BECmzXA7h4CYkOa2Z+zCehUPEyofbcsfxlbZdADQ
HmQ/4l9YHYEXMdaVxENDHaFiMHeArzEzKiuYiS1l0pzZzoPw3gJy1nVl+Zl0wIoJF1WLq0Tqra8O
pQcaX0WxrUaGrUH7UCcKQiqIq5E0hY2mvVEFTfUVWdSDxWHsKbfUhRty/5jDdrwijSM+cUBa/Ctu
bmj7myrj+pR01fcC4YxKbln16UzZhqEEap8r8ktIRFh/k+90M8pPph/dcheV51h9rh7ezK+9IhAT
/XqDEKmvnZKsWAdIB32WjjgsO8b6QWrQyWpPPGj0LBuW0LymOc6Ud3gnTewJKIPoiaz5Pq9nYKGo
vvbriSZLwzNF2z8ynpRXc2ySeITFNQt8u/jBAJh0N5GfU0eWb9YUPiqXFArI8Y/8PEyOqNMy7frL
ih1Ove8td4GzsT6xShqbJvBBoCjHF2f+D1KaSDk2uouaQlePeXkUkgBp9yP1IRWCGCnGUQVPGk+M
PgWkoaACWuX2CCxb7g0nwlZzC451or31277VbwnxZKodRzYWCIxp9Z4p5yXWaAwfAWDfyLIQOC44
N2RflH0ZI7pRpY690ALp2BpoJ6zA0MWFBXHW+NRvPA+bqMqrKr/E1rNofZhUTkuYpzBEdpjv7kBM
k8eHorwp2XlEjlrVR1pURriU75bgr+jStPMyHqz5FIlHibCubVKPXZbbq/7LeImJrpkQy9/ga2Ie
tYDqYTOrH8FbsXNUmQFqKEDAIXB9QdDGsRyU2pVh1r+xD9r+VKnhowgKBYq4R2pc+9ybyA8vlvKR
tVdBP8yVN+NlVzoV7oH5KUceRyQ67oEM/n4wBMjQ6b2lqPFYgqDOxp0nm2c4oR3Xx41LK/ntlDsD
X2wi5Rctu6bmrX0wdvC1/Ht+PBspoOR1HM4mJXD8S7qGMT6TF8N0nD47V31crh/5QWS+T3AflSsN
0ULw87GVz0LJWNJXOIjP8S+0z61ZttXYNsEDscay5osiHNPmua8uOeYj/ROhNluAN9hzjM3X/7LO
7MockeWJkHSH3r1pwggjQfaxG8+Yhx0wyxrqwyxcW/xiSBYMwFNX+AsM6LAZAvUjMR5N69twAs41
TuqlRGxn/vUxytxXuT4J+ATBbys9nHCNCucDLydbRTpqIhi0PZFpg+lUmFZ+v0DCc3vtQKuvyRhT
9FQuBOUc43NPbEm+nVgo/TnGaNKo6ep967bNhddDZt/DOECWHUxi5A/66qqr253NxxaHtnAFuFjC
2d0p+ZOuYn7K0vNYvY5pYA4vOu5nLNc65HGTtWPOx0i/FS/Fw4HDY55bREtbUBv2ulvgHwELpRsB
LznzSfhg10yP16H6onPoMDnDdWoLXN0NJ2bnZywVWjTr84Go9n95syPRqNGxuIG0Ss4SiyZvLs2X
aQZYB5nvU1De8ZY5L5zEnFjv+ql28Avc0dzt8Go4kyKX6P9bSQM0/i73+aWnU61tg7SHfePNnK44
J8fug/KNxpW9qziI2AxAXdkRJsfIMTF2GrgyOVTQ3ZbptEK7WvJT2eu1q5I00y9EYuHngc543z8v
sIggkQCtcsdX0671NXvmzXL2Uhg+QZwLFTpXCl84v9juYrkuX0UhASS0psxeJ+W3OOmtIDhSjaWm
Ip4HTmMC9XoHUKBArKA8zd372txGOKoC3SSdOiGG2BzBDFn9CgxB+0nlG4Kflo5rB/QHMNTRy0IR
Rp5HcDV+1HvGlZB5qBwBnzZLhGT/eO8IR5L3ckRZyLYEhZo2RjqlLvBwATlUdUsVnRL8GwfjrTI9
le3ZsjxY26CP1N0CUb9schw9PXxH1RrXslDFHQaQvPOQ4jF8LX1IEcs/PAchNkBZMKSrtCBW2lR7
5tfmOHBZ6cugJ7qY7qlU8CEX60HW8FV3a8yKok00AORgU/ZlQHuw3KgYMeb2pc0sVqMQLmMsD8Lo
psgIQKloup/lYQNsCz7YQ6S6DKyg0/JPfg+qZ2r2/ksvbTVkwng27o93fnVGXhUWmUTpwnGGZXs0
fpUPaGNYxu4I6Z7UvfSS3PJ7dlICEmdhZ3O800fR6CKG3aFDr6ab2EAounC69waBOWea7W72Eowe
MHDBXeY6SQ4zCxUGaXRooWJbtnRV/pe303414JMQzHfxe0pImHrQzV0EoYjeCOTlE/7RFKwv8nd+
l9lFXnshFlPghCM3dYsDVb+5BU/zub4WT8I/llkb5LTziPVYFoPPhuc7rBDSZteq4SXtSRy2ZJcc
ZqMGjcIZ0p7j+/KWVzDs9yMX0hsFOReInzPeeqrfNGyjAWbrkN92m+PhavdgmLip7o0JRt2fQi43
3Skfrt6ucV+GkomLYbQHkFX/L+8haXJTCtmBHyJ8dJMD67wKsfenKRp29+yTtkAIsGpWv4e/LYf4
E/2ig5jxziWvvD5u8xeV/UJE6D/SP5+wPZVMm+1coxTGZAgMgJ8FrgSDxO2HgxDjEISdqlMhZMbu
Mbenh8tHrz75/rfhj3giDiF+y/QtwpiIqAVYr22Qrj7t52QwUz8uTKqpPDLU1GAp/KN5r360u3ir
fqgxgd629vYfakFAbyqVPtSCxOuZ9G3fOZmCZNwMC7IXHtWE/AB/PcsWftlgEIEk0mz3MGU5SChg
4ZnTv9MGbYsLmwicDuBKRbZhYM0IWszb8fUWG18no5zhT2hifstDcpxu+av0k6FUv7Gw4bBrGqQH
JzYwItlZu+YZxEzH5BlzH+ovaICMQHYseBxAswYS4i/VJXUrH4gBNM0y028b02XSlQlh3nKUHyek
O/gJfbemS2FFtQZaxaCA41dE4MXR+tsC4XHXmFjkUtTgOPhsIo+nOfXSNw0zOMiiF7kBpD+jrlZG
R2JdEaXIh4HZ9CN+dvETW5PHaJ7iV/m8XvkuDkosZwmKc/GUPA0AhYvb2AREQuEmuYiUARyzsHvc
552Nzxm6kuKpCqs/CzbATntRE9tI6OHP3J6NttllJtyIcD6xaqJb+QHK1OG+bWM3Z+Haw5Wy8zqT
EMtd9L2tI8w1qUPhjyB9TaCnhcpwkbLzPHvCdbpnB6yN8Fyr30fBReNu/CNEtcOo84+tyEKrhf18
4swolwMiCW6GpL0i/LdkImH9FPMPwiNZMazbcTrMyR/leu8zfldSaKfOZLg52J6AaOLEEag2P/Lm
JrdDmQcIoPwk3W11mxhNi3Bl8L1xojEcRqHMTdx6lcqoBYHPbYwOQALR4DK/kgmkI9bM9FoDRBnZ
NT5LLsQti2ljhaHonrhiaPbWv6T2aPtw1tmZbzWTRSgIQ+EVdWWT8UPsG+3ySlBLhyYTSlCgYX0A
3YSbt8BJC5figwAiQ8hX/ksGEunGxH+whFVgkNJfZP9hvKZYs7OncOoa3VwJyvFP6imcgUs9Mlce
DNAjfpYnsXhEu/2gwf9JQPy42NQdmLReBe302uWUB3vddGPYr2owEEzNMYaP68NhhxfESGF48gHS
oMPMStHkQoY5RnXIf+F7x9xbMt2FI2N8PAWd+tYnH3q0/we9U0WCYrmUn5H5XK9PZnRYcMvPPBWm
0ujWehjr4dITcHcwskNbnlT9lNcBOAOvfZZ5pkE97KOHW8RBNCL825Hk3eLt9or1MXxKIQtJujIq
GysE3NtxtMUvFaIUoxKwBVHCX4Z2AFcIu0YpRChly04luuBImUohauW76rX+WF/W/x8GUxds2RYM
VYTtippxW+C2TvCoALuG6sJMfwtkzwXKPejLR1k8ZpazrVHsw6EPYdH4wG9kvxpn44+IPZqNvA6N
0Ye73VKXl0+Wco6abmdXLPni1NDUDpeJ7ID8EJnoJ30D3xVI3I0TK5DNXPo/2CW0z/gvQB+eAaJu
SJa6FqEhGIANwV2GV0chggGKblsAA8OOSh5I6BcNHsOB3nDT6IA8ldWSrlBg/cJLljCB+TqHA7nV
tHqYUmxBlLaK31nuRIo/PHxLgP4TZI8Tul8p/TG5cqKSWTKqY4fXBzxg1nZSu6hxW9VjkXDB8I0Y
1UwPBpY7zodp8Ii6ZR5Vx47J9IHWE78J7GBqH6ybgdPaIfkKGGVwfuLMQmU5ytjsQDB60wUbYz9p
9YrViyzXqJ9kGE9sEHw0BJAne7acEX/g/ExnB+cLvpeKSTse8MKBdc6zF2doFJjO3MiNlOGeZocG
fUEN/Rwq3KUTPMIMayQCkk3h90hfhPhJ6uhI+M60uBiu0Maj1wjg7NQqqolQoREdzwZdIsxwnDup
rPD4Lz3wc0bsbMCt/sAG+/92jPpHZyyEU4JMm+Ixuy046HlimZc+XDZ7d6IUkZawb0I6a5reAiZM
fuD568B6SYKM/qbhTa6fSv3SLDeMqck6783d1IAcHAdsHGu/1+iRjqn5XDxw6z7GVDZbTeGkbDFa
5bU6Num1Nl1u3BYFFuZ2Amu+PsmLD2L2SBj2hANWFtVLSdhGesggcsThSvjDYPccIeZzbj1nMkv1
Vo/052+twAl/EPEFjPBeGQ6LEQr6VVgIR9iT9yPXYV6cOjSXDAkMrGevJa1nirXX5iaNl67NQ7Su
XOOJZmfFuVqeFYwbH9m/VhB/I7bAEMOOGYHjZpHVwINgXwKfWbcJi4gFAZzsTtW7rJ/UGN8/86jN
NxE3hITL3BFFe4Wk+JMjf3fWFPTTzMabXEPdNFVyaHUnY5cUPpwmRvUqeD+IJBb7kq//j0lBI5gm
u1pclLbwDlToG4tjxc5SHZiIRlIoZEfgF8qkxV3qAyKgYgwVJEOUwb2TgeXofoddfk/4AyQp5A4k
wHusLshJPH6mzzICZcPPQOZLngD+eiDVRwxy1sRJyDCHt0HfY9qoDfL6HxKQsTpYOeSTPWQJUPdk
xNNbvlsiEX4OQZ1C6siY/yAFxeIndup/CuI/vIWYnqrb14qbPJCqx2HqZlTub01yDI1axaSmP1Ta
VVfhpewNlPwFR1WgmOQigO90dMXnuT7FBH106cEE9ZbqE3lewwfvWC1OBpYnTo1LYOY0sU9hBQrN
i2oyYBiP8SaerJQutvJhBAxgklP7xgTUH144HErGuc7jRaTBnGcwkx01OOMHmCPTjB/0io6shsU5
9wj5hkYdvHWNP5UuDisPsJAQRH4gZH2qpug8+eXlXsLtYmzJ2bLuqdBBS9tn2TXdx1k9zC8zdCLO
uJckpveMg5E5GSktNCTAY3Ly0adu/811ZRGMshwFGyqF9RyXpwKxJj4f9kO/lhCBmCB+4uBBD/E2
fKrQtHeE3Y4OEBhOuj8DAwWw+s8Zx6CQT2HpO6ynXFoPTJQbX8Y5jl2FOYeLzhCLUvEB/9JVaUf4
BipJEIC4OzTlHteZiYXtJn7hzqmHcBsdCNeFxQFhDe6JudpSEbYoYTvbQD8voozDSuK6Du7UMaXd
8VvSEWTt/70EcTE8tuJM1dCkCBFt66+o7A6Dq9xXOncAE5mgMr5Eo2PxYnhwhEqN4RajmuOcVwlU
b9SX9YKytlPPK+znCPKF9acTxLUrlzZcV/WgPeoDjgXHPhZ+omyA39E7mmS4Uf34hYDbBKqefqaZ
9fqbKhwLF1klCfJlfLxa44kqAGU+wUrMbU0sQXClrhlwp5eVaAOENg/p0OJtYGy0NLq8MkVdRUFH
zDyhGaFMjg3GNLXPXSZr0CC/1uy3XaGAeQadmHbv1Hg/z89VTsl6VjlO8n13XqjhRU+Wz0ZHDPqV
cCdylPjMWJJTV0qkkpAhtzLz4EB2ddwMeEPliwVVv4XIf4wN+iuMw4G7qAmS3QbUQMBTbWsMYCOK
0hduJI8I48fhKoyBAnJR7hZ6XCXgF0a4ID2CirlGQnkKykFAFHRVD9d2KKjMGPJ9LYCsuKke5BrA
00nD5QsegcCO3toICr+NBIqQdDMcCFTTJXt58kcjFJffqPbbGIX+rbCOMsY9vdcxR039RxpyNCb4
PHUhI9cJlPkyYdiCao7HNW/JEQA5pK2gKMQGyZcTEkOGcKjPYvNsAuNXr4sVSt0BRUMd+8hPW9yK
j+tfp7gjk1BZsI30lE4bdtzNz6soH/EfIZIWR3rKAmodp0nPffo8tXfz8Zrixg5DqqiPYF9yGQzq
dcL7VNCP8DWE9KdVyYwCOT0qWNiixxKf+uK5qL5TqHJAqQGldcMAHRaNdWuHtwEzj+n6IDxhDZtu
rzG+jM559CICsiKOQN7/U3fONL6ZcvqUm9NJ6oa3WcAFsYuBqGkeE7TkGQ//txCbxAZ8w+aEsAjF
L8m3EaQDKi6ONQFP1/3IeGi2ywj7Os0hxnz2+ju3Lnl/q/WUlF8zdhhIw2neBtLv+LjE1JCrsh5F
FaVrULa+uL4y43nMpwTfJ/g85UHdIusAaZnkGbv8nr5TJcmJo2sOJ0neQ/zYTO/xMwByuWSZRmeH
ZfRaaZhm3eO8fNXJyyrEe7POE/by5YeQQoVtVdNXLMxjtAIFPK1gX73FZULVGHUcCIpAdZjAHas7
UgdUWhpBhSHSMXhkLZXvjXlEBZc1QI6cprO7tO+ivjBJ94tXeq8fWJ7LeLXicPa6c/pbCxBdnAfd
FG6FBwMGjUZlDfmiI/4k7HCnFHN1l0Gem5vfcb63mEnChSUKrXAsKAhoUrFn72Nnk0gRlGAcktIX
NVJTPiyI71uMnbEu9oCLDONyGHRcsJKLJgSKL0zhimwnSgDBh5RFyoz8nOVvyAkp8LHl1suLBjWU
yZa/zi+t+io2ApveNzA/ejxVEBzyZnNuDQXgZqhmsJOGVw0zliq1V+y/2eWx/pRGl7p9Jp7bkMI6
PxbpycRGg0T4rvaI+rKY9nH1w+ZFiC3wScGVBc+YnWYlRi6Qn+XUS6MnoQxaLvDpR+23mHdU13Su
j9/ZuKXUpxrpQOtTp3229K9zuDksxDv9mAf6/4+gty2gUgWXP5ruYkufaJ7m7JQzLjv2x7mEpuTn
8j9wHA1L1ghD+sOMvIANyBC7OGrLbsEzlw+WeliUs6qqEWIggX2EKXZOo5+X6TrgiFMcNAhXTvHP
VJwYuioNfy58Yg+YvmUApLhAlxjPMyulCMmctiWQie5gTK/JcCbGw+oOmnJRayhHyvL8GMS7pEy6
16bssUUiUyVdX/WRKeEQWmZ5aXEYpnjEkRsMgbw3OMtw0jq/wmH0IzvdAH+AnTaPvPwMSrPemVal
8t7QmXQ6vYVTPZQ1NHx+WV4a823Y7Hi8sQsLC5M7R0xtycIziyxIwCL6hZCrdSnwitgxuenxydCh
bu6UmxZOwXJfYJMVXhy5w2f/G//idjxhdJcAaBxRMkYjoC1TBZCZzwIbC9O3kO/WnoCLFXkgNjMq
L8ZqBsqR/gLo1YBWpwyATm32/HhwUH4NcchINaV8ZeT/zVYju41hCw0nUuPqmCo+F6H0uKUspJGO
bzfDFIRvbGGtva8aEsbOHERQsqhwAR1TMHawpYYyzFbqE4KsCvbfD2gqJ5CxRfIAtrl0SzpeDr9t
58QIfKBP4tyF4JdUa+WczSFTUxTwoO8lckqcN4a7hReX7sncBissu5uOhkaXvHRYXxeV8IQJ5xKZ
9OIcqX6sNViUWPCvpgHbOdmkv9PXYrfIE9OqAn9zs6tepJZyXhIH3Ncg3YNjAuae5tVhhARwU39Y
695EADHb2eJr7bFuaKdJoUF+cRAtT+99nvtyH+ALWkQneUtx/Irbi4aqajm0qPgKiK4O8S0pQHhz
tSpvYkYKFYk7D2obt2CCoA9s5EPJ34vhPMn3QafS2eIXRtVml7EzdKD7hp7nNGAbxJrWCBaH3Iu6
5LZ+96ZDuE55yucbZwzabgJvMKzsmTGu20aAoyaph9TEIACYK8xlyvK90mwJiwP6O7w+8N+E5ZiH
JpwOE1EVMDKK7z1HTThDjDF8rb7G8tEkqVuEb8zMe8+Xka5QVVcCJCuFoIFw7a9K8lz2YU4kFf4+
l7n0CHQUGNnonGmeJAcNlfZ6ikzcyMIH6g4NRr9Ty1sGDOez9iJA8+I5Vxhz0lFuozhB8RUYpAbQ
J+65hplBIlQR0ShItqV9KV3b1U3aM7NO7IYw78yCNGewf69L9z/2zmw3civbtr9i+PkyD7k324Pj
elC0ik4hKdS+EGrZ9z2//g6m7XJK6ZtZfjzABQqFUiklikFyc+215hyzebWQ8uHUaymn5xpyW3df
Q+FzD3KKFz93+63tA8zACDJj1bXYhIY7t6Jy3KvuhpRHQ91kUC9AQrX7grdJihHhQIAQgWrQkHJr
MxoY5Llyc4ekgeaBtFP1xYcwVUH93+QWjUMaBUvBsChZpnjoGQxx86ALQXiirct8m4OJHZdM45Kj
g+SYTn61lrzJuJ+5RzS5zCLjwazZeLQBYOzWnVi0trPxNDzavWsHi8rnV/Y3fsEY9gx7eEf3ciBd
fW0Mq/ZRg0VJznm8IFtxgX+c+TCDCt7uFHjAKqmJYD0qw6omtREtDjIPaEUB6tAZ3VbCguC6Vw6Q
TYBJLHliiCGKNzzIydGODW1VeAxGwhaLYatUh9RTkVlZAIbGCRuqa96LUwCg9V2cawY7JFPgni75
SMO8y2ZN6XLdYTyOlfpuZcMyjB2Egq35LiMl3ZS9jlIMt0pG/PWyzA+1yO/gY+KLqAyMhBQ8QT1U
YG2rt7xrRyZooK6jdlCWgahhMlXbUtAKden5MPfdmAYZGbcZ4lyTZQr5eY29AGkzZyw0vCY8eZm5
k9AWmJtx75kjXu1cXTjE8g0oIXKd+ws6f1bQPVJGtd53GC7HCndBnSgRm29t5ydjdwwGG5NcvXVa
cpNj9c0mbQkWWBBcUTWFZDYL4zaSxyR7LOsbxk02ZrdTRgyC4e/T8qURt3rHvLHYF+7eGhYkfxDw
SUopDBLDPEXyWnGAZNPKVrcWWSzVXKNVyWJeXynsiET+oJpXXXedYXuk+uua8865yvNbnhNhcneu
op3uXQmNht9knGgw6eBUD5/DAPAwj9igbLj2unllpgzI3Cc9Y0557suTDlWukjQ115194xjbfjwn
h6pOYZfekqcrGiATW50mRW8pwZYBCZsQnw1G0d2H+comSeU9D0k9n7lUdY52ktWuxYGVvmZg/Dzc
za6zoP9MA2NWegZyOrFh6UTo9NYTXhXY3nOdOw4/3WEScPUnPWc04iaw5G0AjmwwO3r2SQnPr2Hn
6iWiovP3zJ6XDCx4NcJ77RSIi4OcXKNsRgPiKMyIHw/9ECEfdVLkoJoWKhwSwhcUJbcZErP7FP7W
Gh+zBL4+akRyjOl6mI9QNIdyLSyq6Gh0jPnQXfcELRCN7AQ53RTz2fBYhPIYSYrvkPwosPk/V84N
Fct4aNVTjoBCdd8DinytexXhwk/OpX/XhUfVudXIca1IK/OPXOC4ulKco1HiEjnk5TWrO1Fimb+p
APmgb2yKZoKus8c1C/YdG9vihdpuS2R7HtM6+0Gh9AG/I7plWNjsGgxiwhxy+QKBgmPbQn+puecp
/96cVOG4KowgZbJOMB61ILMc1OyGhnU9UJBehohZustSAIVWyWk0oXExbMrrY4JpqH8sAWWw9rdY
McAX3XcYfvkIAw9SUndZhatIHgL/xXePNi8WLXstFMwcB0UueTcH/mtgHCR62i7jn5+a8pGM3Fx9
FlPci2QWroDVRAVh2s8t9fuA1XqZojNO1VPBiCqpH2hiFPnJKJai4xKONSy9RWQcU3mj8tgG/jtW
qsxOyjMm9EGW3vla3axLm2mg7zMFVwCvuMOdayh7r+rhrlYXD+N7XdzmIVIiVtMcy4MhHgrosBq4
I+UFpwEDTpeoiHKrmKfBotM/B9lmAnD01ZtEM499GbG27quHbji0+WHM39gUSZ4B6Ah0Zhh0+8mq
6VZ1zmtwGYanrj0VY4tb4j1OyScJt2m5FUgDnerJSQ4ppAF931EUlAm579aZyzQSS3VOJjSLabiv
jY0WnMQxSq9yWa8bfu8UGt+Oz6AoHbM5M7Qns7mQcGssBA73vnhyxDrqNmm1a+D4lVvICj5KKWYW
jba1+fm46EkfqRnHAOuLx7PcekgQEwHj1MHRdwwsbtwouCGJsVeCa5NUWeOURFe9tteS60rQen4K
3JsIeVnt3afM+kCC1Sef64A0ZXxMDx5iwHBNavZ4iE45puOOA+o71EcTVjvBwFOeaxutueFx4HMT
cJWh5gzeE/woq7kq5aYPrlF15DkBrLP0wOjNtG9aiEuojZOc4oE+6nKCOTlXSfRMvYVgl8qlZuUM
o+s4e4ncwAcWHG+stCMMTQEwLHmSGfUycuZ+BOloa0c/vR61feJt2Ugn8N8ks5F4askx/xlcMat5
Ht1qqxjHhiqLhbRXrrV8G6Pc7hm0ITDF55jvfTTTZr7Xgxu9owg504yNQdgXknq5jtNzO3gm2lRP
dgSyGxPV9ryfsd+Jk5V4Dbp9XN2lxkWKN95gDl5tVdDYI9if+0FDTdMIxv1NCwrAhVNH8oV8z5G1
N+AZuURCXilvnrfAW61uz0wggKF9srjYXbfxOuCcA6IZ3qPpQxI+mkCxIzrLTH52Idv09m6QVyJd
GsXWQOZmHEWDkTlcKcGFLa6NFFtdsaySh344r6l66uZG2ndx82SqyyiAM33DWy6oinON/IfcpWPU
lleJvcribjLk5qhANV+d2bAzC3fhCCoe1bcJ20B7EQyMaFO6W1UKHsROtWtfOleRBhJOVbhCInU2
SoDirFULVK8PWtmziKW4xUR97uHCojzFcxmo9X1tLjtvS/UuIecm11HwFMvLvn8S8S7CHGaxb+4g
m4KEScSRnaI2PGYD1OSl8ci6VWYvTcCQH64wxDJ9p+bntXU0zb1SGjRRL3mXoLPw1055E6Fw0lh2
XPUqLG9ajAV6fCp9gGdzGa89fRdTjO+8igElYoh0zr1AB7DMZ6U4MQXM5IuuXA7+sXwurKXHEAhE
PtO8FVmImTEHSVKbUO7utRGxuq5hUr5zhmetuI5KMFzdi2E9RB0KmCU9wsZZp2If1CfdnboMWXhV
e/vR3OaA5tSVyXiNMT1vy/zWAkFoJHe6e560W1nsGhj2+VsXPw7jwSpuowow73OabqxxRdFlxTQ3
QCxAu4FR+N4wnG5iemJoG9gPNwx8zHWDN9BfEh1pWYeQWbrdH1nhiGBD9ivfvWTX8ExHrDuI7NHy
MNTMvVnIn5Ghj6BwZBdGWviuRluOqFtshL4gc9F113D+yXuNJlMs22S3eDTEBbmGNjh685jLJxSN
Trrh0bfSNx8Kn3usE8QS6yJ4dGHPxCH/azeuCnfjP0c5QYlCpSiqgoWu7EVJ/UUiuP/Uli+VRX1l
3bfJPCn3gb4z3GtXf62TdwurfHin2jchOt2S+npi7Z17NKoJ4ko2RmqCF7h0gZxjEaYNoaDaaHac
A70npdplGEdjjATFiFSZnnyXiHWZOeayMSFzKm2AAlPsvt7KXcLkLaaa8RD4WuWRPYuv7vu+OYsN
BB6mewVoP863tIcrdhTKRiPKjkaZieZFKQkTdh8YYI/lTZftO3dVF+DTUYqQgUSBQ3II3IxxF0UX
yjxNnjX9Wk0ukZeGvD3JH3G4yFCy3zt4Nf4lnWa7KqBbHs1dL1iENnF42VYA6I1nXiFBsb9zKpo+
jc923hYudRJIc6Z6wwatqrDX1Y63L6JMmxreKD3Qpe8NCZxdfm7nDwKfHgkOCyea3D9rN7vQ+hsT
vGJVrWT/UI4rRquVcVMpJ9rmGVUtq0Q514YLQ8Fk4LcMqC9VjLvyzdNnfLPTDipyvHTOyRTeVoUi
DOK2pRUP/wRl/qLoIIQdy44AMfyQcDzppJSEA7JKfN0j99ltPMKYus9gOGbH5FxU96x1Z864tpyD
hWjIQxCvHcZiyW1sdtee8dLiI+tsgjJnvTkPuo0uj5k8+IxBUbuFDcBtFe7bTC+mxFEFS6dyjOM7
ggRtZCzu0QNiF1rzNkMDu0FsmirHJkAyAP9DbrpkGWprNojOE39kaSpANLaIR1UbVLh/Nq3gRvhg
Nu2xCq1NdMFUuwYfgfkZUTD9uu6Q+Qcgo06I5/gKA2Ae3bY5L2DjEGOuC8aWJvJD3lwM00iIoVJ9
nqgEkUKPPE89ZG7AW/FZL7jV4hJg9kxNT3qxMPuj7l5SI6XyXjAXMw8toIh3rg0faCw2rbwMaQm+
jcPDWPKYNVSa6V7gqcP742+8iInmLmEtIxAlMh7z6FjY6ENAf1B1B5t+3IQj3d/LQX1pyTxYDwUB
m+gWpwaacNaxNasvk3E3oLQn0QiHfT3TiY1im8vfGuX4dWEq7bjxaeC0GJLIlhoXfcsI4ywurkRC
CXlbFo3AqXFP30VDAMpF6J7Y5/rygfkf3U2bblox45QUY8lPZ9bVgKnivtKBmqxGopgCEhEWZ1B3
g5owMAbiwEZ+/eW//vU/L/1/e2/ZMYsHL0t/SZuEvklaV7/9qotff8l//7/PX3/71TANYemO1E1L
11Vd0y3J91+eroLU419r/8e2alv25UBoW7TMbXABs+Edz4mNbComB4eoQZB9S5gkUYpZXgPdVg7g
bs9o+mtkJevIFI7MoEZ/rRsXFUEO6X0+rKqvoA41uGiRvaszmcKO/MlfLowPf7mt2VJVbQHjXNVN
RxeW+fEvdzujiyyXeX/kFwV4vSk03GguHWNipLQKYweEJa7vwZJrjZ2rwHMToybvVdIpMlm6z50j
GTR0I7v+0lGQIllMrtT6yuIEm7C8aCPbOtamjjIP8vzclp6zqlr34sdXQFgfz4OP3WS3oemG1FTD
Mk3703nYhJ/kCalJpY+jW80hegU6OhjhJ+2xszAReRVyAhFn+mVBt18tu2Mjk2rvCEs5FLbrUOfl
z0XUKwffXhqMIHaxGVyHtj1snMqjUJVqgduk7dB8OGtb65Rry0zdgzakTAP82vrJpTGc709JOI4U
UliGaUlT/3hKHU0lNzMdMNcmcptGmldlYrYIg/Vg67mxeqd6+qqTfXNdVESLpV4zHmy/usyHMn4L
ugI4gYUQNIkOvnome02/+Ou/0iiG0huEN4UVX5tx7ey+/tfYaObOv0or2I9xr7cXLhymeVV3HhUG
CXdFltMetJC5ty2A0C4JMP5UfbXO8or4zaQ+lirKcB1n23zMGngQdYiDz2LUZihDfJtb3D+tjrSJ
3hn1aJNvQznJ3DV6x7Hv9eTN8KWVZiqNvHjjtDHDmASIe4Ib5utXsUHs2deb578+PL/V1+f5JePs
A8+vP335r1OW8J//mX7m3//m40/8ax+8lFmVvdc//Fert+zwlLxVn//Rh9/M0f/46+ZP9dOHLxZp
TY/ssnkrh6u3qonrP9eh6V/+p9/85e3rbzkN+dtvv5KxmNbTb/PYPf/6x7emdUuY6jdP2fT7//jm
dAK//bqouqc6SIPvfuTtqap/+1WKL5rUHUc1HaFJ27RYFKEDTN9Rv1iOJqRt2brlqKrkzk6zsvZ/
+1URxhdLsy3DMSSrpdSmu7rKmt+/Z32RmmUIVdM1U9UMU/z658n/sQj/ftX+flHW1GnV/bAqq6pj
mZK/QdOEozqc7bersvRaKfLeRR2e0g4pRA9nYRSs5WciA8CvlC12gQrRf9EmvGNsT2ewpKVIcRsF
CIJbF7wqDUyEVDGM+2RKyDErXQTxeQQ164l0URsox41WMt8d6+eoaWEg5D7pkI3NjM3DKTi6+GDN
kheiog/ecWir69IXYjaofmYiELMyOkuZmkenMBHuaxloPa4RvY6zazPzA7YcjeLvjRhPsqoYHoiz
Ti0OXmrhYA3K+qiWIzu40QuN9KL18oTMX8VL1GQvksZm0CrtLNtMj0SKTt5RlLNI9xWGrV3rYEQZ
6k7bZ75WEAThIhlTIxlIaMke2KkgEnR08tyDK5KEEX15XzfIwQytBpRLLtGJSmPMcD5pDkI3EYwV
To2qS49OWXVXiW6CaWxsyLEVAmilQL5iBhX9+NaiB6oqTFQHxCwp+YhZT2Y2E12IFaVzrhc+u6XG
IoO2FMl136sGtnBL30qpnI9m/VQ3PrzcdhxXXsCwzVHqfBnw5aXMcKr7ukyARDiR4+EnNgVpb4Ou
Tv5tv9Tu7FJxkhvdrlWsLULhIz0oqS6LaPbPF5WL/C1lyPT2Vu+f8v8FC4Jm8Aj9u/D5bkHYPw1Z
Xb99ux58/Ynf1wPd+EItYfDAWxQTuiP+vR7wHZVCQ7dNR7IimAZFxp/rgSa+mJpQHcfUefI1Zyqd
/lwPNPlFZfXgJWhpkrXGsv7JeiA/lTq8R02LIsExbUc1aP1/KnU0S8mKzDfpTGeCdsmdkUb9rC+I
g4D0XrdsZHNnuGq7+DbUe3ToICgiUGNx0tUz8cC7LjljW3bWKeamgTFE1qEEIzXImu3OsDIte0OX
hsiPAldNeuNoeCrMKHn3h/BSE8ZOr0LmffllxuzebF6+uRB/U4HKqb75a62zOTnbZDFlqTN1x3b0
T/VP7caaHbpsFRp0Eq16VDGU6GoCKjK8dFOJKhjALhLKijoB4Uj5OLBB8pWCliCeoTK8UTpkHzTO
Ez9e0bnYVejp3KPW0zJjSdGicFUa1w44HxhKdQwGFCABGkSpxhcyr44VCteByWVhYa7L3gO4Wj8+
w0/V0O8naBncKQZlnmpMJfg3JXZRKp43OgyQNazFoUA8MKB9s9BISWeTBjhO4+zY9+wBf3xcMb0l
Pn+yhnSkJizH1lRT+3hgt9W1vOrJftPkbYbFWZuEcJW77dB+yPZ2hPAfTLtepmU2KLEgJTAbR1Si
+Csfu4Doys3EQrcbgOFwYYvrH/990zv7+7/Plo6t6jx8tv6pTOwdy/fGaAo+t3DsVv19kUJEVDdd
zWtjGHa9Jbe92R/UPsGF5i95Oe+p4HDIvYpWWw1gh7KeHW1zH0u0kgNiCF5MnWzuo7q4N7zgkrMa
XYYQPuOuvCa8A90a0zMrl6eCIB1KN2fEUqDl9YNo0oi9JU5oX7nT8EEwi8NXjlEqiSkQcbAKa9uT
4mjtRix0KjxceSU1dkmZ55O2aT6JILmD0XcRGvZKc63l1L3VCSxzzPhCDR5+/OHp1vTpfL66NvUG
qxaLAsvCx6urYnYf04jhnjMWaOutS8vnuSecTYmavdBgJ+vPjapf0vi5EU76EvruozPo917XXmjE
QgIwTlT/BpeNQadgVK356Gu7OhLPzLPWoia9yjXmqmSPbuqPEWFaQbWk9UnWDFGZfnMWIo31bGNZ
D5DbzGGr9/jB2RfWpn8iWj2RZBtXId0Pb54748k326cw8mmjIwQzYO9aOBInDR4TSC+kfdTF48nM
wvOUkUCsKg82aEcve3ZAX5XEFmV+C2s5W1BLLKswP/RJvIFUfx1xq7q1sjJ2Kt04E/i5o6dgeX0q
7wfFC/AqC1Ry+RGr/NmVlpmvBkJZw0F4nZsEQBr4wq157dLYYbxZZMi2G3MGvLFRjQtbzVZ2FG3M
sD03a3sTmtpz3cV8nSGD6ekFojtQlVVeMcdqLgJiOdHYLYt7q2y31WQaCEmP0IC71BU5qmyF0fRY
xH3VdOhtl6xEZB0pwUe1ByQKYtgydIhg1ZgYx8XGx6HXqwUzUIxxAclmWbK1g+EiFAzW43HjYbd2
au38bezyvQyRp4Fn78BD6XUEYqJo9kpgP4nCfUIakqb72gouFV/QZ0vuGmlvQ4GRCb+CT6HVI7JR
OoCxhb2Ne2UhAaS0+N8Sr9y4HZqluFozmboIOg/BYzR34l0PRCfBvEI637pjCuDBkXtLmuwYqpgr
a+vc6Mbb0PTe0wbUWnyl58aS6aR9ErSiXIPk9h4/xZizG2WTLvG4t8hpWtRKrhWh0mGKqISvVmvC
A2/nloNhQHNO7MjvSu3Gy/VLcg5W3mivot5/NRGXDuSiSzyzlJi7sWAGaOnWCdUW3AAoym2/y8fo
VbGK+7FnsCjs0zCtuiC+rNEiCeKu0c2D7hKVpaWPlciPhAXsnN6DhjWLMu88vM9xonCPwPQQeP0Z
W4c4cc/CWqdu5om3Ci6opmBaoQTGxkd7cUjMQ0jnSx8T2nI3Oe5ZrbZPehk81256XYxgU0tjFaXD
bVyRqMDHu9QbGhfwRBWln1f0kP1RvaUQXGdF8qxY6pmgp2vHdOYl05zGfxZ6cZn4ylpE7ql3gufQ
xRQjmYbX4bMamodCYI+M3CcPY1JuNkwLSToZtMuywLTmGNXBgyXWmOW6ZYRvRHhHc9IMEzu7Lsmf
7zwXdim5WE9dw/2YYo9NCwRVDnpeXO3KUBzUGCqU824WxVsisusi7W5TRA2Y55iRJ7xXbUg1qnIC
CXPVbc1Iee4DLm6pMyiJdw0eusq3AD0W16Ss3pZvpok5KC8FlsytZx90p76zA+cyCmsgmAz10QG0
IxyDOC3uM+a8fkZ1k7rRTWiUkLFJ63Qt+JmGffJk8N4XEl+dk5Cmbq1VHZ8rUHt2K9s2iB8zP96Z
mXFgklAhtC3T7Fo2ITpIod5Gg3tK0L2pcb7KrPxc0RHvWzr2jHwqJXTqrHBEvd8K9d2OymjpV+kz
eoQI6/4SpglpyeY0aIrtrWWTKWUVsCiLdAptwJRsOUDVLAJsw6YA4jACN9EWqh1fl1UJ6Rs3cSX0
S6Fah0yE74Zq0hsyT9gFcAsYz8o0z4/I66itmRiJCQojUmJiZSN6VhjbxqqLfq8Kb6WJ6Nru1hkC
DI+0aUVejchbQ/LKfJR2mUv6TJlfxzjZcGj0Y7nvc2XbQfpUCdxzkYS2QX2rg7g3PIR9KCMzhfS8
xqFZIoAaTMPu3r4bUvddDzBnWMVl6Wj7yvUW4b7XsqvcI/1NhaeZPJkwXetWudCG7GRJZ8G8f6tI
8I6DBhbFDg4llrNxJPW3FUv2r+C+0ZMU+Pn84FINWrivD3nlr/uaZww0nAPHQKrhVWCQzyoJ8QFO
K1pnqxG9205x7RUQhMTf54G9JgntPABkj9XJZMzb5AD43f4kMCO5TbKpeQ/8+A2tfWrsfa372Dho
pkmFq0v7U2Gb5GEXpnHrMBpSZwQc2ASpue0FUlHG+4yHIOgNIWMtHOAqfVe7XnT1pa4+d9Mswp/l
HvsZtjz/v1n0k2aRSUH+/94awpF+qrOSsewvQPLTt6dvN4nTj/6+R9S0L7qmScPh5ezYllTZo/3e
MzLYBrJFosK2KLJVw/5rjyi/WLYt2AXq3AwazcJvt4hfdKQz0qENpeq0SKnf/knL6GM1aNCWckwO
ZNM3mr6Q0834zSbD80vLjNvXIZ+RHwznk50crtgruN/1xlDPWR4fwfv+ZGfzaYfx+1El+1zqd6np
Xz+Ub49q26MXROQBMGw5I1R+xpt06y2chX4RLu05MoMz5PE3AKfPsmvr/JvLdPy90v12dMGl+Kb+
/f7YnzbFg+K4LC2v0BfPYRuuuqWyEutq/eODTFv/Hx7l0+dqVYNZjvlrN2vnwTo+gR/eM+yF6jNn
ArYkymRWnol1tmwX8IMXJIv97A/4uEn6/jQ/rSJ1GztNXL3apYOWtGjaS6MvUL5ws950YX+d+woZ
DUQp13C52vysiHQg9B0ZhAxDFkGHIq0zA+U+aMo3nTWbhp2c5dkpL9k1//iz+tkFmb7/zS04SjvP
wvJ12EwXpF7/fkHC1Y8PMl3Vv3Y9f3wcGj0Qy6RjwJPz8SBtj2jX919DuXOhbqRIvW0UXPpPbmzt
by/7N4f5tDVtUw/rF4c5B39NluwSbekM3fqNeoZc/SenpH1s7zDzmZpPqkq/lx4y8WbT97/54NI2
CIvWfqFXsYx3hKVcYiKem/Ny4az0ZXdNHMbPTu/zavH5iJ+endwtVCuzXvTH5EnM9FnxGL3R8jkr
b+Mr7eY/ON50Vb69aixNpqFTqxiGqduG9umqaY7j2brxgo1jJ5fVGQyc+XAkCHwdLkA4b398i3x6
8fJ5TkczHGEYutRVObUGv/08fcaFMtZf8K/BhYUpOZPb7MacyxVxeyv9TF2OtxirVu7iJ8f97ixZ
AFnqbdZ02lryc7/FKx2kfhU3DWRU4GBADat5/+69qnPU/D+/iF/HaH99qpZwDMekjWlw6/ASEV8n
pN/cN0NXDGUDgqjL+gGcXQDsIK3VbpdhJ4WpFxmXqqINkBKMsEpbvEpGEdEOUNtLxsIJrJixHEiY
GSI6Pbwcqpb9JWAN5NQ0TLxwJ0djAFBiYV6LwiGBcRKZQIy13sf4oUTiVW9KZJhVxWAxSPJ5nZTI
wgiHTvc9k4I7q9OgBUu/dk49rf9FXlXKU1103s4lfItMk75/QRnY75HiJueVU71JtXSw0afdpqm7
2ljaCLghTCnGHuOSztstBsik+rz/uqvBsptrFojuvqW1cxGOqvZo6x5xHa2Za+9hrTDHDWS8y3V9
vObmfEz6gHzFQvO1rRG09SxyEWBoMYJoRTTRfRUbGHkEfnwz70i46a2xXiN8qKGjZlH64nd+8Rj3
ic2ehIYKrpKMnDYndv1gztIK3ryNAhVwTRCERIPobd0uyyRPTqGBhSbKBWgGWSnNvgwnzm9HWrBS
Qb1XYVejs7AAZmiELMVh1BW4FoR2pUgpHVZrHcmyYbaYZ53U8+GHFGOH8IMUNDoTrRvMUzeQ9+lY
lsHK04NhLSMnO7RujdEPq9zLiIVuUbWo3a10ZLLT19lro8KyQAyP0dFMw3nRGGS60QuddUaELILm
ILEAg7EtRpHSUsXPoLpI8tjPunPhWC9tigEuECbcpZxMqUhLnquSANimT2FPNpO+HQVcSaRWnxEc
kDK4CVqgQ36gNI/uQI8xrgY0aEWmrFqjrc8dv4XrjswA650VnJeRR4R97KFvVopiHxRg9psKlZLF
XAfIzBSKVDOWUqMifWlc7qzSyyTqzgKTSCdB2HSeioGJMY6/ilwz6GdtYsE386IxwCtitRbTswzg
ceg5WwXVK4NwIEE6ulKyMB2/qn6yPkylwofHlTqRwsxSTdYImyN8XJaqcCg81OmI+EbChI39mOnc
Y8qhTrp1S6TUj1ejjy9KFgdTs6Z3iU3RyuxA//RSKe3McIKKpnP2oCgXMcg1uU+Dn7zytanJ+PGc
hClZTw1EDKrN++vjOalhNGopY0J1E6wjyMjJ7MVYhWv/8meL6/TnfjwQ81CD95bm2Lap2p+6nZpB
ShaqAUzQI+CPrQ40EsHD7Mef2d+cDrPb6fWh8qlxj3wqYfIUU0lHMIdC7EWISI17EM9QsxzN+CkP
8qWdRMSWjojp21llPv746B9fyl+vGAc3GfNoqjMNlj5+loPv62FL4yNQQ2MmQq06ZKGZ7n98kO8/
x+kMHVsKFQGNbn66LUInqnQfX/HIxj6ZYD64oobs/scHmWrSjxdrutM5gK7bmsZw7OOZlJoNCQOp
JQHU+UZLJEFDrsw3zWD7COVMDzGbak5tnM76yZGN7z9EdlmOKiQlInM7/dOHGHhVMTTpMHONgG7a
YIW8kfzKJXmqw9X7GtIpLc5knkMDjch3qCsP3E3pZtVdWfGhQVE2MZeYiUoEa9H50gAMFpZPqWlD
/s3ZfTE3EgIAfZT4706SqqD8WYyOgyqtlRu52n1SyGzWRxhTIx2xmSHcBjg3+QxDA2NU1ka/wOPQ
bANKGNw1TQ01KgzLfZe2vrnOdAeDZKZ75slpeEkxDZYdzim/Jegs1k+F5SCoZghc3ve13SKpazzo
WRWTtQkuaDfmQiZHQy/WcLFa28U0j+e1O+SZQyQWMtrsJ+uM9nefOOoxHhhdQ0vxudqK4yiyssnd
NAevMjdn8tk5kFM+w0i2yq4hP/7sIf2bA3JX2QxjuZNZDD7dwn6ko2kgAJHAU7DH9FPX/TaZTfXr
MMetuFd2//RuZhevq0jNVEuYCLU+3s1t1ue9gknTHs5bhAG8oeZ2dJX6FwZws8brlz8+3PenZ6vT
xJnClVaD6XxaUhnaiVw2GiHe5pmendLhJyvA9w8nv39SvlCqTt2HT6dD7H3L3cO+VfD762rRIpI0
rTfNv7P0UzkOix+fztfa/uNiwHyPk5kGvDbn9Ol4nq/jXTPErFiUO29LuTAj4Jp9M83TBbvUn90d
H3durKLcgWhm6KdMg0XUZx+vVpFWluV41DIbBLNzgnLmyNc31Pv0Q/842D/qqP1n2qr/bXqK6WP7
Qc+s9gOqug+tsukn/pBTWF+m/Y/lOBr1qUoR8merDOEVigiLvhcbQZsqne/8IafQ9C82X1NKIJwQ
LCc8Fn+oKeQX6bDA8JN8A/EVd9g/6JTJT5JXSwjVoJQQmomGizLs8zYtZG6n1ia4dNMXQHAcbyhg
JtSdqMxrP1c7dyd7Sl8AyUU/gpRRgi4UBd7CTKsfpCejaK7GpU25E3uuE575wlbSm15RGUR2Y4+h
3wvMgowomarqhR7FLYA9Jem1A9KjWMxDJizKRdcKkhiD0a6MQ6sUwrsbmkZX5CxJPBP8jdfmcYAu
vhHVNAcRorKCldQMtwc6UAjF1y+sVNNh1fbYQM/UzEIqdB06La5px45T5M1plPSmD6vSiEJdX6W9
UqvNZWtVPtHJSGT90DkYia7Q/pcROuHqNVWFEyMJy2vyLHO4Z25jDqi7U8evN64bZ8O9x6SY3CKz
kExYyqLK1pY/lUyGpNVNoozZhTUyKpGD8jDLrFwreqknR19BuYYHpo5b+t19H4bslzRvzIw52oi8
fnR40ZFwlHWFE6wdX4mSdTEIcnfL0GDqrntlby0bz5jG+XWaeeisbUv1Frmo4Ci4YQB/JtBdXCb/
l70zWY4bSbr1u9x9/oZ52GYiR84URUrawDRinmc8/f2CVS0lQXSi/rrbW4u2MlOXPCPg4eHhfvwc
uaWdNWhKTuuwNqWD5Hmp9OJlowlxk9wm1UuX5+G4UYx+tO8MqQ/7o59VunVKFL2MP7TNaPpbLQyY
im5dC8lG3kWdna+7riJtgcNn5UPzAZiYtmhgBzZT4Lra9tl2VYZSwnh40On0f0yY2qIYnp+jG2aS
/HNFXO++AFsbjZxqfzZm8PKMhm88qoYfQiyY1QbY6VXdu8PtmBaFz3cvQAyzRX3bqTc6Ttfe+kUC
IVaqDz6FyE4fJATMSyO2b+O6yhHuI/mLfiqrxOo36miDV14ZIWIlPBa/mKOh/TT6pM2uFZMq4pZP
09qftZaN2FRAIcRgl09SoRVJVZMm+VmO+LTnk8tElpE6faynn4teQna7XnlDsourQIaGwvaRg4rD
1jCZGi/kCNnWOMlp2wYahGNy6JXMBiPpzUvQCOUhP+qlCQWKm6745GVu6O51k/U2XKB2pbUfGJxx
/ewly2L6waDbAThlUR7+XOW1vDr2fHEep4k2xofc7ZlC160QQiSrblvrvpFLF3h6Wa+EdrlbKxDv
oYl0S8O08H4N+VBZ+1HJO2M3DJ6rhcwHKY11p9VyB0wqcJmg3XilzBzNaFS20AZqh6L/onpdl4G3
JO7pNAQTIAOBquY0Cdt0+Mmxt1o4KJgTh9eh9Pp2Y/gr23f00EuYIwkHkAEM/QU+RH2y2dsd9LZR
DOdyBzEI8u9B6aaHctCD7IncVs4doFuMHOf46CDas6YYnLYSg8lXM8pHp4uoSwOxiJGdor3r0+6v
cohItqvCYBROypoSvAEts3xPMSzU6Su3CjRyY6zzH7ie1x60Ii69r0Ec6MqntHJLaNUIz+2DZdBv
hIzea+E0qmwZndpatz0GzL2+Nr4aTVclp7CSQj9DWjhFFzjRtH4Y6eYZIwtzdeN7HJk3ppSp7ndb
zXumToN8BeoeiY1wx1SkDx1pDVY9jBs4SkK/YWd1aWBGP86UFMRGa/sRLJu5RWFkHGCa9H1fkW8b
PdIMOMBo4TPMHsPLpikVs3CJIde7sdJQRUoN1RTE8UVf7ZgTjtStBdyVYcmxoN9WJQM6Lr0cIJw3
WvHwHPQ+MkRdasGF07UD3lVUaSF4vmPpqbVs+pJNU0KoOdhamQNmBVlxR2caor9+iJjeqC2ZmJ0O
hQ01l1Eho1eZDSuWi1ZInTew/0elMiZPw6pkOCnJGOK/s2ta+nfMBLYZehxl1Z7KYfTcx5FykLWt
W1t2YQWDjuxaljW7uwaCmHnPXa6itbkKfWRqlSRf/SCk6R4d/BZu8ig0GYW0GIrgfeMZlRmjpbD6
lY5e3QOFyuHKoFLg6Vv0JhXJGSoTvpWwGUw4fXrXR/wnVguYQitX16lOJXKYF0cto9C0VeqoLWki
+SosiPE4BOgVhJ/6QYIXIWGyzWi4+faJAevA98gsa3MP3KcAsuc1jCyCTwWBN4A0lqC9tkcbLZWq
BswBb4VUhR9WVQaSEW1ml5GfOI0t9yC1hUXCmLZ5Y2dPidZ07hfK/BZMrgZ6cR7zTpoXpjcjZcOW
HntayI6fy97HzkhTmA2zKGT8sudfuXQ4I2vNAD4AUVFVZY6WVHaDIq4cpQ9ptELv1atLqD3DLPe+
SqPCYJypVoEGx1nOIKnVq939a670/7PG/0PefSltvPqZDm9yxtf//99Jo/w/4PGZRTIVXfRBxLPn
b0y++j80enSarrpG2cwSvZq/k8a/0LmkmMBswQ9aBjnofyC42v+YYPEp5Mh0ZXmTk5/+L7LGt9U0
UTEBygcIVwWfSr/zHdguraKVi7tC6sUUbjsSJgSo3L+pSvd4tif3f72Mzvua4j305730tyneKCD+
BPZ4+j5TQsmkFA+7ptEYB1E7jam851H4/P9mRqz4rHnQdLraJQNmNAmK6xZ1Plj0CstaeM1OW8R/
7dzZcibPWVdTup5kGl2yL9D+r3lvOigQ3Veb0KkPhVNcW59QCt3qG8Lwt6VJpGlr7Z118Rg+W6XX
WA1QOKyDHLpFUsNBtxvQygZNgmO6la6Uq3Tzv3yCvv+CkxqUHoajVvUYZVZhSxxzxFI1J8Niul/q
dom/7J27ELotlcwDYNTkveu3RpsVKvxvemShdJwa3m1bZfphJVfWcYzk/mCMynPXuT3CslW80Gub
c1YGvYDMi5KibE+s26vIKrsGUTMbMhc4cxAQy9EYSTeXnfVtTeR1R3kTcvwpKmpU9ybOCgg2tlcu
GorMfyAxGvv3Rtl9vmxj2vMVvvLGyMRTY4vksFAwUglCebgMTxENPPkXxHHOP/CSmQ/3xtzENZFW
6j3Vxlz/vXe8K2qxCiCKq+iLueV+GtbxLTzrX2V0DCDsdxZPhvgyE795Y37ipFHdD0ZqYZ687Gt/
rWxDBz1hJBFQ9lqj6QJz0fryBk+xFGKDeePTlOXNQiFt6ixtiNar4WUkvRuYDe6rx+HGfInVrfrS
f4A8/lhvtV36Jd+0gM0hjICCYI1c5YLHyhNABb+CrjC3COOWIHAkS/z5WUhQzTIYhiqlMosiZPuK
HUHSaR+e/IVC26TyJbxWFyV2iiEKV5A+rYyuXNXnZNKvy9UNn1cvHW0T7wRyJMvuzBOzwfvFz/r+
pLy1Kf78bHVUoBVNKbEpfxdShKhZRsAJIId71UPQ+zUqzs7l7yoc9a0nYVJnepiZXE7itNq/spSo
H5qADV19LcJPPmi3CslUzeu2FSuXR3XBkV7nXS5ZFDXAs0WWIxMqbYvF/juc8NozvVzIm5x8m36F
Xm81bDoHlOcWzogl5MT7ePd2rZN4p2dGYxoZlsEDr0Nm0vzqh5yR9Pwupt3/tZDzDGB+Q1WLgrpu
SeAJ3i4PrtLY1egqr4fxUJjoYVCe8oufMp2KDL55GxGeywYnNfy/PVX/bXE6b9j5tRFWBha1/bDV
gS5AUHk0b8ZtvfccA1jTks/Mng0ALzq3FuA3zuPbNWomxMvUGsQpdB/qa22b7fXt8ImqDIQnK8fa
Xl6huCCmHnNubuIxyQB8z1IxZ7TRtmudmr3MrU3gPV+2M3f8zu1M/AM8ObClDjsFCgTpePSScGEl
M1GUGujZzk1OeGgbbRvJmCjNctgZBkIympJ90y1tp7kIkCRw4zXxS1EzlaEbsFD46Nm3jxJPQmZG
o52rVdA3RehJ2/6tlqTgzv2XIJYBZaiQVCxF/aUdESfq7KwGSk/rSOxIEP6qtEffsheiwft79O1+
THKDhPZb4ImIp+1hmHoFnjG+cljyIHnuVJ7v+yQ9UFS/aysRzSvmiXiCKmvvdtiW9+kudCxiOvpl
/rPyKYcw6ovnNAurnLm23i5zki5YPRhTWSwzFRCxfbKHMPEo2hpLuMpFS5PwYwdKwRjs64auPkFe
dUBt5T4//YNezfsc5M2apmEns3Ue869bukU8nkGcg8APwGWGbhe88stAtLnwffYN7UnUWWWtprQm
S6uzT4jolTIFRG/hSy34oz0JNUPjSpYnYSM8Qu7J9qmg+Or9ImpQ+NuFkDbNpuQxG41WxAFt33xV
fiHpIG3hyd223xjkOGhryH1gZRFAt6XgPfOme/vdJiEoiqomYVaUo7BVd6HndB9JHdcAYj8xuhXc
iwxHvOiine2UjrUvzYUYuHR72JOg4llWNioDP6B0qIVtoxOcq1ftCUnBQ7lnnOzlclSfdRtaUjSO
yHCUVwqPsxjm5fbKpgUSMPWjoTPBsHGIPskC/GPm/QE60lboSYEQYm5gcndEZZrn1Cd9dnWAem4t
UM3aOjn6QrZ7+SzMXfosxwSqQXFEAIXeRmZ4NFAzsOH4EYmwaKRL6IN98XdgppyR5tY2uFvynAnA
5jXReGNzcjh0XyvtMGQnpZOwmN6taNwX1/4VmLXj5Y82c/G8MTXZTrVNzaAUFEaFlK7z5IfU/lXH
e8O9cZ6mzRowcQfgOkyOTyH3GZ3oqoGTYF2k2v2YxkiNLMXiWRMCfCCB9bRonb79RK0J1L/3bExY
n/Lsu2Dt+hebZJP68DYjE5tiGyzYJNKyZA0VhGwrGR1Fa1x4cM2uwYabAiILZhPUyf1c0igwMxUT
NMHWcHFycpTN5VXMPQiYjf9jY7JPUh8gdSxjA15h6IXXzG8y+XuFkMEa8Tdot+/h7Nqa98ZCIHp9
20yC8BvDk1tZzpI4TSQMWzcNDFukH9d2tkaIasuklxPfNhnaACfvGMiO8kNAyPMTA3DKv3B1qiIy
ebSu86qf3NhJJ6MUR/6+Hi3EdBETTypvYYtnbhtAxr9N6JNXs131TLkAHWPwAJ78HvXaXNnY6f2g
Ax+HvPfyB527YQhLtgHzgQZOYHq5xSvf6JuWOQcBigeLaz41BMVqE53au/BDdFNDzXhgHmxrjbsC
Ws3dYqQS4WH6ZakUUKvgGUZvYXLFEDFLwe+A25It6Nsg25qHbG84UNhqwMcjZzkfmvUmm2YEpAqy
ToViErLA+QaZ1EggE77IOyTPaL7qDiT6p/qDd6Is5EiO+hMKROTysk34pf+JdNhCQJiN0ILihnF8
A94AMQF1nq93mtfUXsn4UHz0f+S7nl1unPZrvf9XJTAuvD+2zIlTuV2FPArPEKqzraMymEfFQj5C
FranRHINf158SPs1RInddXE/fkw3S8/5Wa8++wGTKzCMVLWVUsYYTddFOpdhpcakSQreWVrXiudc
9upXNOw7n2LoS6IhwX07hUK5jISGQ80hanct8zm/0O4Cn2TdoXvkMf33vd9CVYlQ1lp6WfLnmRQG
KNkf05MobEbuYNE/psE/NshHSmubN4wKS87CEmePzZmdSSROk5WVFBoHt92F9/nO28IsGTI8Aw3r
dkAMbG0uoPPmHRZAIMAeOkeQk7x12EF3DbfMsFht3Qdt2x+UI6/eNdJe/8F7/dcbf+7tbQBrogck
JnUIh29tVVEdZK4qcBebbosUn5NE0GQ6CYhh+BSZMubiYbFi4A2KhfongraIhebeUblaGgwT5/Cd
L9msF0QidfGpL0GC4uuuTHqj7bPbivegus9voV7fL3zQueub0P7bzsRxMiZaRnhwEBWjRUz9MliL
V415K91L38PeoWLLy3ApCs28tRmIYqCSeUaDSDj5ph2DJm0XIS5iqrA6x0X9valjpLqL9BtEUtLa
j/S7sloa9pvLwN+YncT8FSTqRe/3wpXUnVLv1EO0Z4QHboJ9CXwweVnYW5HtTr6hKQmKLzqeVMSn
71/m6TN7cMn4RQYOumk/8gBGY2mnbrWXpdXNfEiMaaCKwUfTUJ2kKm3pj8zfEAGoLj4y677Ri3zh
LM745BsTk7ujdPPe9AKRJFCK+Wsokx7Gok/OxDLSbQEoZQT9PWelnxdqoA+gsyw72RWrD0MpIT6p
OgtfZ84MoF8VjCADekzovT3swcikSGewYWI16MDl3a3if5CvxEUsb1H4hRTS0L8u5x4zt5JJpiXK
6UTSd7O8apz7wJ4ZX8M9nuSsXwPXG9IYbTgJeYFse3mdc36hyCxSNNjAzU+cPrXtohw6llkijeRX
TLoW7e1lE3NPTVb0x8YkiPSlPDahJHyPdA756F0PRh4hxJ3kJE7Yb4zmvg+vlu68pZVN7iLbiODM
A1uHMlAOUs3eMHCwcN/Nf6o/C5seqoyvWMZ8Ko9QX6PsLaE9BfPmhglyWIK/Xt7HJWuT82UUq1yN
GhYUeHcVRNUdGjbxCUXUBODdZVNzucr5J3utEp7VPBqIJrpcxxZDbMeIZijaKhIaDQgtU9oJtxHq
s+09TUIUJxCAKhZejUsu83rtn9mnIN0YMvBVXKZ3Yu1aYLnR2wT3t0GXDgXnq+WRSuGG03h85qav
98OZzbhwCz03sdm05aeqgxKtQsJ6ULVbELnlwotqfofJ9Jmg4nX/bpQ5NpkuikVK1u9Qv92mn+GH
iJ1s/71nsjz+mt52TzDp12iQLnzauTBNsvTbsDg3Z8tsFLVZcU+Ia07/1GwJbt4Ggv8Cuqt1WTnV
HnaNbfusjhvBH9dcRbulYvrsRiuWbigUHsC5TBy57YpCSwS3SCzXCG128b4d4JCpU63ZmAjQLyx4
NhCoTBkzkcS9MS2j2KXurSJxL3VW/jJgo2nzh9WqRinbDhAu050kIOl3SYu7VmgSanCLGNa9rHs3
diAvTMzMLv7s10xiBiqFK0MV81eNXzKTCndMIX+wC/V2rNX95ZXPLpzGgER2oUvWtMSXlIMHUSt5
lG8am7Kr1qu83F02MZs0KeSHpqVANMfU4VtvcleSUWvBayKa3Cbk382ucRAtXEuo48ZLh2YuZTq3
Ntm8VZSGUWqTMrW7+oig+E/foeGCfMteu2qYAXpcWJ3I6N+FBOYO4VczOKLTHr6SQQ2sawJ2m9p6
erJ4wqGduqrMm06rrWKdtZB651IPCL1jltl0ojrKv2meTbGrccP+48LvmXlfQbUhS4yP0nBXNOFc
Z2e3jQukLnteINW2d+on2NeLXbEXV6m2G8rTP5hqFzs63YFzi5PvS28NzH3FFYc6gBrz7tF3K2td
bMIP6Yv5sbdotoMGv2lv2z3ihQvXwNxZOTc++dyBLFMOaUj1/LS5UsL+LjSNJyShrbJdCBJz2d65
pUlIclVAt3LAOycf5LUpr64rtAZMhHgvf8B5M9RWZFMMYk4j31AFjMyKoF9ndwnkspn2PMjRwlpm
YG+vhCz/sTK9vDslGmpDYTEidY3dnRtdIbpMIUfe6j+TegMd2tgAalqqp8w9xgUTzG/Dkweyr0XV
0Cqv7klvVDQqRZkOHot2X+8XL7KFzZze13os69LKZZkiRwk/jQgyIhhwN35DLWbdbtHEZIZ+mXhh
LgYBISLeMff8Hp/ByLMFhvrv4qQATpUtTRMg0PfKgeIN2rb/wmf+2Js+E1d2UMqlKO8a+pVsMPzO
TGuiL0SW2ZOmkxaYcOlT7pyctMSEcT2qOGm5+a0H+mGt1kOVr5VwqV8/V9s1mb/6bWly0owkVFq9
YfsYIOgdadvcyC+yvIlfEPlafUVV5x49J56NKMjxFkaIi5GJ4+UdnbsXAWTR9ABjy1iZcKyzKJqj
/RPS+RLUbbJjI22BiOFlC3MtSpPiscoot6aZ72q5WpUzlGTim9VWO1mUrfuDL3qk/mN3FCwyiJAu
WJx7HZxbnKR1Yqgc/Ti+YFVSTqgTJMbXOXIcIKPE0XfX/lXhb0djjezZTv9x2fqS8cmOrtK6T9QS
42ZYPicDYqHWo5lo33tNQ+n36bIx8Ze9u5LO9nZyCSauVDDXx94G+XMMECPyDq09OJeNzB6IMyOT
e0+iMKzHYgYsL7onRUJ4XhuPqh9+LzttQQNiaT2Ts4c4JHoTK0wVlrTu0c7EZ504WYojiz45OXlj
Dca9tQgkiMDv+h92vfYdRHP28jaQ18Yh2C3dBwsL0yYllD6CIrQSBW/yqCvPPxZhtal0eeFLLVmZ
XDptrSqe5pOBwl2q9FdlGLTkKalf+CA8sjZfOmjajPtRmhQYVkkHFTBZVWb4zOrrInrsUGTfZPCs
ydq+cDqepRCjguiljzouXAJz7mhCC2HAokQneDq1Cuc7szcRyENVKw9qlu1cT4iuw11TPF52/LmE
79ySuP7OgiOErKWZBliqSrW8G63kCqKxAyOTJxshjcqS051UdQtHYPa9f25VJL5nVosw1dWsxiqs
yfkxQjjJWPsb9Hy2+Kv5kFqOcq0clqroi2bFtz4za3eQBjcCyqLtIRSFjSd2wg+CvEzbcSaCzwSX
xdfvrP+cfUrhz2c2JQQnkkrBZthVezP7gQjPv3FRBTIqqNUZgKY18taEu0rqRBV5c+3AhXHiSR1D
yNeSq6PclAGxtJ1FXoa5YwiShNcmU8Lv4d2MWTaNIr+mRe6D+0BFY8ecpuuIg6E4Xr6u96vllszs
A+3M6uQD1lkfDq6oE8XH+N56lj7C6BsYm/t6be7RbLpa3UNw4kQ0u7b+CTV0FHIXTubc5+Thyz/0
9bR38+Slqf3dq05db9eOnxVtMXCLwDy98M5NTD4nFcbWyoO/A7cBKzDjt5skcqKPJkgrWJwP3vfu
JTc3gByO2tVSE2gu9pybn5xNVcuDsUxFxuYyKA91L5rVfokmVf/5cuiZr4kxZgqHC698xlne+m2t
hb2dBjw24yNEPyajAs9N74jan8k95VOfevZaRnYp6a6XGwuzFyS9/t/mJxex1peQBYvSDL3EPa+Y
QeOGFGQm+gltuw1j+UtvmNkve2ZxciXbWa+4oai+j0K4z9rV8MX65p0Qe8ijk9fCl5Etdjbmvuf5
W3dyYeqRXJu5SNYE0kwLboZbE6Ioml1ik8uv3TFlAlb7B3W/2XB7bnniyGEcD1Ihs7PtLj26vxBr
irYJVyc9NsTLrxlgWgbuzqamZyWTiffazOn2nsgWKRldD8Yuy/bKc3KAhHBnUmn1PeQMP/pXKTD3
xZi4ZHsSnRjKLZWuZqcFWU32yEy6axCKXcgdtWHXPq9O/b68ab75H5fgb7N1ufOtntwyha2Oatiz
bNGrpnHrMJDcrnse4/GWStlSs2XWpxjb1HQq6BTMJj6l6GGSujkrhf9sUyiGE6McbyFRGWcLXca5
ewZ2kd+WJj7UhnKbjR2Whjg4JLBHXNtxxdBAb9bbhXC0tKiJ60DOkeq5cB3rpjxWm/iDvovJSNSb
1ccRLfhyXd5Y5tp+WjAr/tppuD9f4cRropXiefnICrV9e222UCqu4R2C4pYASJkc8M8/qGqIrPWS
0Ym/VLFbINGIUcWAmNoGTWuXSNon9zYjKDVSE4KLZGNH9UMXLyV/s8fk7JOK73CWEWUr5rDrhLgr
Muq6Rpa93/gfIuB75r47Ir9YdPf1Y6MdugLOoCW0waxDWYYoyTGYhkDAW+uJknt1Jx7OebdCB7uw
ZHCEsbl1q6WXyhxQkUwBuCVFB6biXy+gs4VC7xavTJFbx9em7MDKCAvmbsU4av4LqKCFbvRaYPqX
sVZzO2ygX0ZqJhBm005ArelxqrfUsdvsM9QC61ayN7X04BVoBfeLnE/iCE596dza5Ii66VgZqXis
DCfvUdkGTFJqH8Jb0Te0ndVu4bjMfb9za5NTmnVSHRg9XQ7lJr4ed6Mj/UzvvG1wA9frd4Mi0z5C
z3p92epc1ndudHJGE64VmD8wWif5JrKjtfY3T8B/RRvNXpYMtjMXD4M8FFqTdYX5aOV2xzdD5Pmh
fBIj09HmO7IYgKk2IpleiuFza4LiDIYmQUpsTrF/tuuO8hiLl98q60YUIOoKAfI685bmeWcTLdPW
EXySdDHSP0l7oO7tR108gUQbA96VBqx7OqxlEVQ3/slN1otT2bOL+2NSnbzaxWSx3LzOfnAVM4iO
As5RgN2pE2/Gn5a88R+W9nPOMc9WqU7uRL10YY4Xb1o5kjax+bmTUaWmX/6/98RzK5PDpsQwTLEu
YKphA38P7IDJwiTr0jomjuihz6LnFRZa62OhHEPIaFbD/vIq5r397PtMDlSpo0Fmi9Ao7dFPcpgF
Yg6xfAnIvsdtR3C+sZZgKUvrEn9+Fo1Ds5WQ/8Rk9QsqngGtm7UM1y8F02oXJ/DkrLEbOLwal6o5
S5YnFx5vqTREm4gJVsQ/SuuLBcbZXyqTLp2y6YQC0KFeIS6KUSTtV30fO2LagrTTWIdrWI4WL9Kl
Iza5SPM46sNI7KftWtsEDeGw/r7gJXMZ2bmzTwKHXfda07664s5lDq/doDbtDF9FbDQco3CCcZc+
Ihj1Ub2/bHlubdyeKgBBBBve4cETjTMc5qzNcvN1HP+CDXnhHM+eAGIh8VewM76DXqtxpXoQmXGQ
d8nX7FZjqNnfSZ/7jbypeBz9y/euCVM5+mGsjP99ewCKbpXKnnDDoVy7e0tbM7dA0hU+p9wwiKj4
p+JweRtnW5PnJieer/nuGPQJJqtt9Qz5/Lb7ad+2jDkBh14zc+R4O33h0812nM5tiuTo7JyvkmEl
cY+ysQ501wcBQtMA5m56Oksv2YPvwOa0SW+Ha+tgZcflItX8QTzb58nBgMpz5VbiYoXNWt0EB/lK
jHaNpyEAqZw4weJNvrjkyTmBQ12VvNdLwWm27qnH0Em6SR6qh/reO+m3lTM4Qgq23hpXysE+LiF8
Zp2ZBpiE9A2DUCimvN3zNDTh7RMpoHh+rtapw+MJZliTEiTtqS/Dt9WPy541G1LPDE7uD6StjaYR
BzRkHCUYn/pSP7WmvHBIl6xMTkzT+Y1bimUBid644ylp0M3UFhBCi5s3OSS9xCSIIToMUEac3JN5
CFBZ42CKLl79WNwFtIoWDuZsYD3bvskZKeG5bysRfAz3nt1jXGytVUelWFLDnHuInPvF5CjAn6no
lRjdLDxq/I39oCnGCa5+pw9/BcW/SiqE5iZFV1lTtEkGlo5Dbhl/RZtccZSv4Os27VpbRzA9X1Nt
e1hG785dFEDafpucpGN+ZUXSIEyOggwOEfLEXyiAzE1om+cmJmcrr009iYQT9n57bduo66DO2Kje
1tAek1F/znX1aMGCWCyxOc1H77PFTQ6ZBNmQ5P91qsdPBBUmWK7jZj1eCfrlDCbtca1+DbdLBej5
AHpmd3LsfKA5qiTsQrG6LX80H9FO3tTb9La5zzfDQVvIDOcmsdhhcJmMQen0+Sbr7FaeqTN/ADjw
MO6AKOzRMaC/+ID+8/iy2sRMV3NBXld34RV54mpj3GYL53E20Jz9gsmKw8Esi6IQ51HmQqYxFVWH
Rjtejpnz+woiksRGk6DVn1ix67TuGPUXrczeobjlFDe+kx/KbXFMT93LUlFydlFn5iZxrUw9ySS0
cTaMo5zetP3HRv52eUmzcezMxCSOQTfmupXgySxz88EzSJ4KZRevaFqMpudctjULd2Km9ff2TYJZ
QZk+THrcBBHfo7ZRD9ZRDN5L1/V+aXxjaesmF3owylKpCFKYXrq1rHKdqPeu8XB5PQs2pkAjSwuH
XhbNUHV4ga9fzcCoVguIvtnw+GfLphQMce6V+evJqsHcpJQaQ/gcLy9DEfFvWn46+yz2JARncrcK
0J4XucfqbjA3KxBv16MjpwQq4xgcpU/Sd/lL89N8Eb2HDlRchTLzwyIBlPj8l37HJE4bfhrFvQCP
Bs/B7egEV+oh2UfRuj0gb3qdoo2zQWL5KnCsx34h55WFP1yyPYlgkS1liv+a2jMR7X+O7+k9BK+y
ZTQM6bLfK3fmXkSxBLqddomlZj6DOfvMk8Di9YzUZIIoSTrltbgkyF8sR7tLnphSeyzhhvhXxZYz
i5PYEq/iv0OZ23zU9KcyZ4zSWIiXswfEEDNBAuT4btC6SSC1TQQJi2/buVMa4YdAbaq1Gnnbyy48
v39/LE3nreFkrRs6oYT/L822vYanjBeueJsVPjngP3kyzB7M36iWdyPXpVwXul5iEejjY6RFd5W+
NB26ZGLik3Fnyl0rFkWM3mRoDYMPWNi32S90toqJ30mV8vczvXasB0icu1HwL6JLUzj+1+Ape6J/
8g8e0ktmJ87nqX4GFQsrA71Ck/GXVK6jR6g7+WRg7wCnVtT1lcNSXrRkdnLZGUOuDYDhYZjTm2gn
ae5V6aIdZRqBs7Cvojr6Lpyc7evkpvPbGGpJcdNFz9YJeb+XyoGr6zrZLd1zSz4yuedWdZR6pljS
2CJQVt0myceFpcxZOCuzTOf6vFyPkVvGgqg9y06wlYu9DUBSwLeUK/fRAHL6ctnmksnJMyQ0yjwJ
Rd6TtM3GDU7KEG8vW5ht956vanLndaMaZLIw0VVj/anzLXjP+89VEjwoereBoe/kA9vPmfFbKfpj
gLL8rrXCpY6pcLipm5z/ismNhzS8HKcde+sC/aOL1r24HmSarstDNlG7dSn9q17TuUmx92fFHc/I
x1EVSctfZZ1ga4R8Tu4cyOvs0LF/XN5ode5iPbcnzuSZvdb7T5Wu22T6Ln0abgumPrJfAgrYbNJj
E2wMqmmGkzyPCSU8GTYmc+N+sJoN3OsdvHP8OsKRZkMldNDLdY6wmVPoW1juaUIceFOclqoxc3GC
sV9LgiRFPGomv5lGUgtICecIarTqjA81vZYOMe/LWzPn5edWJkEwrs3UDzthBRLYTvkg9fbusoWl
dUziXW3YXjRUJFQyWHHd2Df9J3uJ7Gn2TXS+jEmo0wxG65uCESNtL/P2Uw/9wbxhJpuvRi9grzuX
1yR2ZXpkzs1NAx6Sja43sGtVadTroNLWQP03DKY9oOdx2dTC9k3z+0LpU3hHWJkRnzK1/ByM3yFC
fbxsZLbHfbagaYbvlq7ZIrslDiRc7/0n73GE8v01fZHuK7xD2/TwiSy3H2aTJjhbBAOOQhF9Oqxl
KL0UMvjur9U74FtOdgrJOtFoQpJxDdsq02hL0IHZgsi5yUn0qeoGnSVfIPN+Vc/VraC08u9IdWlG
f6+e8lNyV11FC7fJotHJcTZCRR9jcdDCY3DwHjVoRFjlTt4YO0EhciZ19F+b0bNeera1k7PdGKh6
loJuIimeS1tdx6tPJeKgRdUvBJH546cBkoBVC42eKcdGqmuBYQpyV7ADK2B4cB1uIvQi6AMOTvHj
H0y4iavx3QlkGMRipIe8fjoNIsWh27qiZNBtpA0i1uuiB7aK/skpvAqj9b8KxgwTUpIU8l5TbqOh
DYqVJ4Yyjfw20W9990OSfLp8BmcP+pmJiVf2qmACtTjoifcgRc9Z0/FG+XbZxmyLAaXE3+uYeKEL
6XgXuXwowd7jeeuK9yVXncS/wLK+q9fJdfCkbtwrJD6ibX6z9OCbfeIiCgX4F2CLBij+7U0c5zCL
RSMbWTq1E1Xr+kf2pfpYug59HY1CTHas7qW18g13BcC+3GSZowQFtPTnB0xuilWdtgoqG+IHeI85
HN7V2t6loPtY+7HV6ehCBRMwpA8vo6N3i2zEs4VggHDoWMGWBVfW5BNIq1aLVBfPhWvyShBuxIy9
CcqNparN/Kk8szQ5/7m7yrxAWKodCcVoOpPRZgXVjUia+5/x3l6occ/mEmf2Jt92bFc9GrZsrdR+
LBlk6tzPC+4r/oZ3px5tCOqejHDANvPWexo0H+VMwX21G/W7/1Qe+08CO6ScpF/mnXbS70YYjMT8
4uqr1azTZ0vdUIItjn+JRy+95GbXC+cjDG5oOjNX8vbXKEOzKurXoBAFd4g77azV0jecDQpnJiaf
0G1HSyslFpy3eYn+n2yhSZR2A6E1jmxjiTHuNWy+2+Aze5NPWPmam+gi6bRu9E8hkO3H6JBt02v/
unV6x2yR5fZ3+UF+GDfmyS8pp4/WZriOwR4vcpTP++/Zj5kc1dZL0WnW+TGiHdk++RvvAZrUzeoh
PkDksjefLnvX0uecJHWun9RjZnJdur2drOs8z5hVa/aXjcx/UM1EOp3BdG3aYh2DzNALCSOBuoIp
6bCKP4zVUoYze0wEhT0j8BBFTjtoph24hdC4Xg/958aHma3cNtnKkZhZgWd+c3lF/+Uz/bEmruqz
x5WqdGWSicwmee625i7j7q+c6CjUInNAr0uLm9/BP+Ymz9UyS9DgDNnBlq6n67q7JiubdRf4zuV1
zdixiDAIlmpIWKDt+3ZZVbnS3UZwLxmK/hM9qZ9W4f5Kw2QBRzvjdQLgSWmSORzmyyfLQRXQ7lch
fHqqAju10sOlUR0vr+Q1/ZqcahRw4JECovI6xPt2KUW+UnMX7cB1eG0fjL1gcVVf7NtxDyyG5hgT
7RDHi8p2vO0O9nXpOUt6rHNpPpKiaGhbcNcKNe23P6Gq6H3C+S2agdlz/RRtK4QiwK5shu+wiw9P
Us1NC5Hf5ZXPXbZvzE5214OBLh1yTsJodptCvYuTdtckiFpB/eOFV15brCUmV/wlvPvsVz1brvjz
8zNReb4eotGF+DtYsfxXqbwsrEz88nff9MyCcN8zC76nZU1fY0GUUJpHGfp/yzE3yieBxpSu5HC9
YFB8oUsGJ1cRSmY6dx0GjRsD3m/9yj3aFcPRK2YTOoYhFsyJv+6dOWRhyVbRu30n6y31dZdHYgf/
GoWgJgN5kftsb1Ewg6hEeXEtQHEbpVqkoJoLaEBcf5ueok5dU6mRxXs1LW3ao+cfBYmoYPKUJDGG
hy7SdmG1MxH7jclpYiPlfV6GBBt1Hch746Rt1W+IV2d765jra2gKnqTr6Ht84pgsFW/n3gRvbE+O
ZtuiyVaKjHh1pZzGJ/UqOJm3+rfxm3avCUaGjdesk8/NXeC42/L7ovnZD80YHo9HaNu06fhYZUSw
NY/Ec1jMnPIpKjdt8lHWNsrPRKigPPY8IuNDkFDM6X9qjOM/hOg673x9rT5Hu5rSy+Hyx1j6QZO0
IyKLK3VxwfDQ5QVwncg/RoGpzj9ctjMbI0w0xnWopNCBmlwwfmGaqdcQ+VP/ttXMQzwE//uE3JL+
WJhWzbuVn+t2TXwz+3RfjerXSEeJ9f9pFebEcw3//5L2Xdt168i2v9Jjv7MPExjGON0PDCspWcGW
5BcOW5KZcwCIr78T2n3aFMy7uNv9KC9LtQAUqgoV5rSbEokBNFr0OBuFICX23+2TLemnIMS1FAHd
kY5pQA3YHGtDwvqNX2yUMLYLY9p0E6hMBe54/MO4cfZgNvHRYAjwNNRbARt46jc721et6UKi5CAs
dWpSOMs/zbd2ibfZfXGBSuERxnTYTF+sVRo+aILkLfIZ3HFDCV0Tl4wHwIYLh4smFHNlSrAFwCQu
yC+me7E2yVP0sWENo0ACnXhVPdK+si4dDRyeghLVm8smeTTbWg9VMC5voeis3t2FaGFnFwfJLDIC
ahIa3zDqpWrmWzBeBooY0Rb0v7idvywSZOWAcX2vLEgqM4PazDHEDLMe83DMv1RG7FHrsQJUbyfK
y+P3Cdyov3HXFjIlpSkBmEm6CUoDenZvxmDCoG90egg9OLcqSU+4AkQtp4SEwf7u0KuJXzVbUAVb
IiTtANtpWXYGjmiyvxfmZ0rukk1gArH555YhqYFLrC6dIsgQI5yiRQoNUo8CiVABpFGxN+/On8ta
chd1mp/KILmMao4mAoZgKMOttR+OxYt2GC66kPvlp+kao96/RwYHoqmFTMl95IBwa2sNa8TA3x2a
RZ5F4TpHWUrV0c+XhFsp0PVXBB6ToO0kyHbIr8qu4MPcpVgkv1fKmzY7Wtre2BlgSsz9+OjOoU08
fQS6ZSgmq17yBx2R6PZU3FoKEQv/+T0kf0AB9mXpYt7c3EcnPUeTcvs5Ckw0MwILHDNW1bXgbDSO
1efi9FuxwUK2dOutZGCJKuBJddcOW9L5KOcDbhGI79lWLmbVlC1ESZe9LXDAFFTjXpVXXtVhnl6P
dhnan6rWP6++6xHgQpR0610Hvm8QGJrTjn5JQEb5KcONUe/HIDk4j+mr9sO9EkUKxL7P3X5Lsda9
70K8ZBEGV4kVZXz3hX/m8ju8yDDCDwz7LwIBYrMWsxp5LQRK5mGsYiej4KvG1dF205EfQZ8eh0Kg
5tNXDoj+TX+/apFcFUDkeO0DzVISCXpRtyEiyNavhqA7CjIoBQVl5WoGRkG62xpiF3/uFwO4ECcZ
JOBsdwoT7wkNeexCrQOG0Zespbt41IK52/Aaq6q6kCaZIkeLaR/H4lZUL63CgM752mTophnfzivq
up11AXUmBl/MX0ZxmdKbYyK4Vcy9+SMzvJrvGTlY+SeHelZgnKqQ6xdzo4EK8zd67UXiGShoKDoB
3VxaY2wwwJ4L3quoNsuDk7vxfmqV7iof2vFUj6q6kRdaDdkWAuVustyKSP/ns0wDfLsoFBhX2p3g
2yx3xZW+4cLWYralNCmM1zLQd08V3rwqn/dlOzzq2sRCswashYG0q5GjBpyi9+H8ga5dRFG8QwUP
bJuwmVDjRbhmjnk6mqBNxLDlM2pqRvJ6/u+v1bXRFfNTgHQPQBQSxVoJAePszwAl5sOh/gpQBZRe
n9y943jkGy/Q5rXdE7V+fqYrZoDhqH+ZBAYr7ZzO6Ob0qGoCiFztgfjsXgIMOvMpTR7dxLoplA7c
VB2uKDHyr52C0tvAjue3YM0SgHD+319DciMlm6hSa+JudtYdZub3amwdAMl6zMgY2l3d/kaMiskN
TKwDXBYsLNI9YToHYrmIEtK0w4iY1uUeBkiz3flVrVmchRQ5RWN2uk0nEfxE6VtuEMzCPavVJ9Zs
JZvX5Tjg4MADHauSFZQ5k9oItP/BMO6GGoEO4MjjBNwY6hbn0qqu6qACAjI58Dgh8ONlADg+AFN1
uEFCKRLaucm8PBqTfRS391GvXrNM2Zmlup9Vxzd5fUiIdTDQp5jU1l1HyQt102tUHLaaklc8F0Yb
gS2Nr4bi3rv3XtzRoVY1vRDZsC7Ir7Nn7ZDcu/78VF2D9+TW/bTVWrPyPPggTtJXSud6zkVeU+sr
31J+FPxrwqf9efVZGwL4IEXa66hCmZ+KWo+IAAQDX/5mvgpQPfXAh+C/FCaUbLGDlmK2SdtDWJqg
p93dxSegStIXQRkBz78xBiP2R/L8H1YmaazbWNSKGmRL6tH2nCQOUDnciBc3d0+yqkMkZuRFzw5R
AOIquH+sBw7AsN2Aes9WlXVdIWxETsgD4goK/VzsXj/wwumEsL5qPo32+DSl6nVLyofzp7QlRtK7
3i2tyRJ4WST/WicPjDheApih80LWyiA4nZ+LkfROGetqroSbRfvDpajDZAH7rvgv9l4PmKDO3kqI
rC5Ld4AgAjeIM5HMMWl4BrJ3ITDpg4acGlDPuoCK2ljXipcBn/y/xchdakNNBjYMOKQh+PM+mc93
Tubl6Ok0/OxCEDwaXv492bjHq8q+ECtFLfGoz8wRh1Y0z6baePFmf+Ta4+TDyvSP6lfMRq2WMVYG
doEvYgpYNPSnD8rVb3f0fxAnabupT2PcE5xXLUBQtO8x+51mrQ8iJE2nM2hMEgG92aGkH9cXyFfs
kqB4JN3OnVEEzE7W79ikxTFJWh8pgMY0FEgkEaIB5Smzt6KOVTU3CNCAUC1Cy5t0SnGsuw0KgZCg
GndxFj9pWn7dxsrLhp5vyZGPR+1JPb3vnXWg+tHcp8Aki4IyC2yQTsRBfTkHAn5yq29qVdEX65PO
TKvtCMTjiHeUtPIQMPt6SrbusNijXzzHQoZ8Ssja1p3QdIE0C9S+G0BW+da9vqt32dvWg3gt54D2
p58nJjnFmCZU7ZR3S6j6xg4V6QO/6B6N66k69U+iI6oK8x0I+/blxQTzuEnlIY7q3HIlR9l0rZZV
83v+TJ09AkR+0XeqfBXdUTV4jLdWvHWEktNkWhwRBfTpXt70V4NjHwfX2YKVWetu+7CrkrnPM33o
Z4wc4oEcsyC3dsVDg2UdMdWMioZxHd1r9gVHHREcPsXVVtZh3b39PFQ5LM9sd8iUEns67ciTmvj2
U3ttwcc5R4BJFX5m7czNeZqtNcuIPZNVgussh94K1hnhU8v0PtuJQjEP52inPrgneCJwP7qXvxWb
LNYrmR0el2artBCtGNWxrNixVfLLOTF3582OUI0zqiqDSqkDRd1UAIGB8Goy0AluDnlAiU2LQ+wA
Lfk0q9xwwWdHrGcjq/QNKKG1p6yrO2jZBCg6KJXlpiWrnGKgxGCZwmNoQDKNY98O8XRF+SgGsWVw
frmrRhY9mkC2RiM22lY+ulxw/yrJBB/l6fMzTx/w9MnLLTSr1du4kCGZHzroipmLgQFSAjdF/5y4
hn9+FVsSJPtiZ81U6xnuO2vwDqZXZJx/y2IvFiGZlKrtxnbOkZOaT3nq2zuh9eOTwOJnV3+hdVbs
yS9quBAnGRetbcGCwbCi7FhfG5PfnkSvgIJuL7PH8HmM9qGKhv3F1lj92mwwiGX/rRByKmzMazUG
Pr2ILmvYrfyyG09Ia2JCEHSynWcDF2lC6XTw0fkN07cbysB6iv0OcEm/gY7+4atIEafDzV5LOuRx
E4YZWbNJ4oPFbSCz9HQrObaW7fwgS7Iu2mxVqSb2WyDb8svh0/x5fGMHnDG4vtUHqwXyzqYJX40C
FnstRTh1zt2xFDplXqngQEDe8epl+CGimm2o+Y0rQsTni6ddRMFTSQSTtVPcT/RHpL6ev4Jr7V8u
oK1B+QEGRcOQcxegA2j1UtB9D3MG9JBSt9HAH11rvA50xbCD0SCxx0p+VQzuZWVEwXn5a4ZsKV5a
H0kwFzmJpH+lqhdE/xZbmEJmZMM7rF1LzM8QdNVpsJnyA9npFHS7C054N9diL+aV5jlGDCCorj4Z
GX87v6a1lx48gQuGKuAbIlX18cxypGeSRGwp65NwasjBnS8VSvcDI6FOtpLgq2vDudkOOMCA3i+5
Ap3raaPpeOAZN1PgnMZ9AsiwEvDDdeaJVHiGSl/fAyH8/CLFwciWTqjL/4kVX2uhmBX6WaJyFsmA
qQ1K3vpltHFoa1VMqORPEdI+opObJZRDxLRTfZBCqWj6oCf+pO0qIGdTAHU/xpj1zz9NGJLYb2Ho
C1N9boGS56AJMe25hXQMIRwEBIYAzy9OW/HR1j5KHsN1jb4fKMSYnIa5o6NBKN84qrXYaLGPcsjJ
GE/YKKiEIz17mUkcQl9CnpbHqnVbb2rKXabnG+9Zfe0SIFGLnApq4Zhakw7PniY6lYL8owvmELMV
p7IMsgeNhMaldnCC7IcYZWmP4w0PyanXPfcKvVEhmEDDCsmDYKuCurbNuiCmwiQCENjl+HDQWM97
kXO3nT0zopCoW9Q4qxLQhClGvMB9KHeSja0bt6aFcKmI56BPMRA99ls3Yu2ug/bg3zIk15piOIlY
LSxL9NkGyVAHKgcg26UA7sk/Jdei6TMP0vutYHNrZZKTzZK5dvIK1pMbhuc0D5H6ey9NG0SGDqqW
yOxLRkwx+q5UKRYmmL0sMIBYvnOc0NYo3rj1jV5vvonWF/VTomS/igo+wbKhn5pS3k1sfBhoejxv
ItcfBYtVSXfASK2RR2LjxEDjhNa5EEPUgLnNn7PTeDA2Yt21FS2vuaQcuZX1yE7gZYl2/QngUXTI
ARFsUZ5s2JPVhN9SkqQQrC51M8F8KJ6Tql9hmkgJzXsHvSUq9K+42koLrJV9lo5AvryaUSqmpojO
APT9KofmqIDPpHyLLgWG5HQ9A3pP3QbYX7tsy1WK/V54uN4w0eglElnmVYPpokuM+dxmu+Fi/lRe
1mjcAeFUeR8HW51S62JR4VIN0DMbMiMOynZmwm1Ya4XcdQNI5vPWG/skSIrfwC3Btv6UJB1jkQJa
kDi4As4QBVz9xrLNRKrQuV+d6E8RUqisWG7ZmuKF597/OfjSHUT7fQa4800OTfG3zsmSzkvXMnDD
CDrU1A6ifSMStqqXPTZh800Dc/18yNXfunE/VydZrYk6SaYQbCDoOzFBjPo/b8ING7J6q9HHoYNZ
DlPDMiuTEqtxjUoS1AGepQaKDTjcK8D9Ie8IuRioexGg2VtNXOtXbiFWMiYNsD1rDGaK96T+w7p1
kMUFdDHy+uoLfXFuNCQerdjbCirFhv1yhAQgsaaugtfVkI4Qc3yTYYtu7CkHyVvHgyS1gNy4NfOy
uqeAxFdRLdN/ZSJvTSWNqwR0HWje8HNsol32txvnJi7PL0tZyJDCx7adMqKNkCFsJEdCqGT+dGgD
0U88WP7Wga2NJbrGQp4UR2oM0I2AvBfBMgumY7sffbZzDxOYCPNwdNDLzE7JAVPMuYgSdnZoeSKN
O1z9VkD784uYAnJnYTanaJ4LSjjeI9qdAJI31TzY2Nv180MLAIbphSTp3pVDERGNY2+HQHCA5GGa
nGzMIwLulodlMLReEvtks0i9qp0WKIFNTAyI4ODjyvSqK6oWlA5INohh4SoYBA+UgJ42QrQ5ft8m
Hl0/VWDX494DNPGXhtJan+K5AAbTewRRYFIwOeROyKFPIGibgnEM3Mfy659wb7E/Mc+FlsVHeqGn
z2PvT7WfN5vl5lUPtfhSkt9ghWKoxaTDHinRfWwDEQcZn7t8xED6rJGthP3qO2whTdp1k1RTkdlQ
7OI4HPs9QOaOFvq7thiLthYlmR7QIE/OMGGnCxUkTEgqfYkoZk8zFZ1Q+fR0XoNXFXixJkmBrdF1
+kT0VgxKvHP0uymu/fMS1g34QoRY7+IajlWp97mmijsCJHFYUZ9cWMqdKM1yH1DFt3Mbwt9Hmb9l
ANa6oF0wdqqIjzQB6CqZopQ1tO9rWABRJeOXWYLEDjIvvv1Y72MARNv79gFP9qTxIz1AeH8/wmdv
kjSuVloWX+M987XYgSY3KjgwfA3RwNJyr08By80OA8E7U/OHW4P5f4EaaTUK+bn498aQhdSRZZlV
uVBX9LBe2mgIAty/Ewwh63ci3bpdNNtcp3Qde4MlujJBonhpU8SMQKnA+BcCcuJbQnvRWr8Zkq/a
wsUypVsZVaxINQKhYvawBtdU55lfRJ3X+Jpd08vpLh297d39/9jDf6vW+14sdrdJi7EhPc5UPaV3
pl/f5rfaAx9CUJb/iSPIfRToCyCAj375BMhSDBakQZrukDz6C/h4q05+sQvSPWaDhfrChK8zY2ZI
h0fQegRmSPsfrQPSGFs3a2vTpTvdMX3suApxGEg88Pk2Nr7QwgrPW451Q/hzi6VHq9p2ZspFM5Hu
KicaoReL6TuVzjvL3Jof19aSRCZgJ00MGSPokzOlfcVArd2K/Tvld/1d1Hq1X/vGVfRJUJh112DD
s8Bi8hceC2sWeClZCs8qNZvhq6C/Anl5wvU8ctFQH4qJFAwrYTp/9zuntxQpmUXNaME8JQbM3BkA
kZh6vrH1yCeNWnvnT3A177CQZEkhGOuc0SwYbP87T3pgPGKMPAeqSX8E2SlKzb+hMUtx0lvB5LHV
1yPiATtPT2qKOpP1VmW3dr7RQ7/aVLcUJFm6xmkQDzrYwQyhQBUAjieYPGNv7uqbrezv2i1YipLs
G4avBFsswlfFvJtV2+9NlM7NZ1Jv9YWtK6ItBh4w54q35Ec/XQ5qNbsOFHFQW78qMVLrHjbUYUuE
ZDYybtKYZVAHwYtoBOTinb9UxAGRN92pj9l2xmZLpGREakQ3bkOxqk6/VLlvfdEOYpYj4eHk+PrL
HEz7dLfllFaFiuq7a4G/+BfGUloPHVNzvB5FLvEIQhXUOEm3latci0dBqgZILcdE8V1Go3DUOXUw
6Y+QpbpQQW/p2M1htH+ArBnEG7nXki+61QUbR/ir5beJISAOEVShmcKQ9jMpSN92LtobzD1axonr
aciiC08DlGn1xTgJXIroequSu5Lo+yhWspKG3Y917UBsVsPFMQAUiksHDKyOgttSTOW4/+1KJSuZ
mtyJJrHS7Jhfj9diLlGA8BsntB4DqjAB01qzJfNXN/5hmfKT1dEjRyuFzOgqvRPwLDky6mOKoYe/
Uh/f2lV5ShA4Hy5LhTh6Um7aO7FEwGeG2g8Nz8htCsQN3ZFxRexm7GcuxBXWHVPvlLn05mrLxmwJ
keylXdp93QghYHyybwQRTeuzx/wkqMhQ2vlGPv8F9KNfL/zHcxOfL6LBzGkH1xXqOQTRbWKCgabd
O4Gxz66j0ReHt138XxPpmiYYSB2wv7iqdBFLTFbWpZiqmPvvStJ6uft8/qqvChBYphrAAkFyLfkD
NWVOyQVnpF0/pJh9GbdA9LYESN7ASUkzp6L7vY0ukzrfp4T+5zwvAGxYrEHapFyt+YjhDMQfmI+6
Ta/FG6h6BEpH8kV/AY4bRl63eKxWOkE+ypRMlUIbUiXvZXD7WMx3Ban9IrH9Jn6xlHjPtE8MSm+4
Fw67b8fGH+drBr5Ilm4RKK5dhOXaZfuVchUt11h7jOGCIW/Cov5BWBH8jpag48w2TTyy5YaGOonb
Pm/hhPpR8dq09Krh63kJ7/3AHxOYYkN/ihB6tLhcTVu24yC41kWErDuBYwf9NYYy38hjfaX46rG8
FDj79N4B4Mroad/Sp/lQb4R867v580tIt0FvhzZtE3wJln2NQVxnzlXodPvzS/011vu4UulG8GRu
a0NB/MowOZGoXpIfMkxLJsZGk+CWHOlapHHnUgMESx5GnAKjdL0aPMKp+qbw/zxnhkcpKF9BN45+
R2BmfTw7OpOUxgaSWeY0PDhJcUsr2CqjzgPNaJ7jIv5ezGXYqc64oZfvGXpJayAZXG9gXlNBjyWt
UdGU3Ch0xJqiZwP5e58fCOgZ6tsW2EuTD6bfPhgejYP1VtwIz072hm9/QRwa4nAvDJBV20Hb+DDo
YbWVwF2xfB++m2Qi1BlEB2mM/a9AxNkgkipH/7wmrUoAIRpYmUA2asrzaYAmJwaCT5wwuCRzAy4o
2uxBF99S3mE0mKoGnBDRwO778WzVqCWU51hFHyo3Dq4gGNa/lNdlyL9bz22QPzi1V74ShszH/BtV
c8whLIRLW6jDzHJdCK9mckiy6ohk/4b3WLnyH0RIBhT4b12W9hBRau0Bqf6jM/VBNxiH80e1chmB
SIlpZRWIa4gSJMvi5KVr9jOuyFg4O6aa/qhqvms+s/zLfydIsi623va91YjEsgVk0eEh4S8Npmq1
fot8c31FqBJYOoh1AZ34UTGmlAE4psLGdYCri9zOo3W7i3P9wFJ945qv6iAg1/9PlLgHC98Q9WwY
Ix1rogNTvFiZLwCDL2AAnQJzpnrYZ2hDy+y78zspNPsXzV9IlY4sUVq1S0TZTsmih8ZqrqJoypHB
dsNEdU+qmMs4L3AltQp1F4zsKLwiJJNr8YWmTZMpEm51mB1pmB7MZscPrt+F/SV9yFVQHG49Yle3
diFSynG4zTRZJoD/vSm9ZOPF6DwDAigoFcCH2o9dVG5YrLW46cMSJa1pHK0gNoc85TCCOCK+oNft
bXYvXuvsR/3a31dv/3k/kdhVAJkDbwlQ0Ya0xFpFA201CpGDuysL6zJKnN+53QsR0qrYnLGsEQcH
n+srvD3Fqus5swVMtK3h3/UD+7ka6S6QXq/VSIgiN4Isqzy1n8GfEAiwDL4X2HDmZfrS+G6wxea2
aigXa5Suw4DUBOadIdjIvpmAl1XqPZumjSuwJUSyXqbb5bx+TznTylczEPeQfmexDRS2LSmST0PH
bBExkUdvxtNMPlGwguf/YfBlA0gak9kG5u3hXpAe+miyNF6ObWF2mceU4ruedMBenZwfFYBSfaet
t/Bi5EDgXZqJlB7gTADGIb/iWAvwRIuhA1fVR+USGj+cEIN2G9HxqhQ0biN5jrnzX8yTSuuuTHT0
njCjVf2aleNNnDrjRiunfDhiLboK0ibQlxO0ZUjBZJ3W0dDTFLyL2XQ18jKIu2uq8fC8rZW9lyxF
MgpmW0aOWkFKVKcHFwGaMuiBqSVBFd+flyQCiKUbkSVJtgFAOnh6D5DU64qnpQWQNS5jWzlESCwX
zDo4zV57PS9yawslG4FO5nZgPUSqTe9ZdufpzVNOv5wXsqYNy3OSNNw15tJqGwjJ0tI3CPo/0q3h
7NVD0gBNi7gJOVY5aEI51RiMBCLi5GoY3JOdR57rVAHViv/QgL8f0kKSZHcyZSpTo4SkqLH2LLdP
g8Zjb+rJt1xjG0/d1dNZyJKsT9nYo1MJWUVJjmZWfHUV8oTGvw0NXz0fEzun62i7gwv8aIHKcjSa
fswzAA7ZedhxLf2cEa7entcCzBis6betGYCFJSJDJel36tQpMfUEeqBnyuzrs1aeGosUd02jZo9m
3bUPXRZnPxSuKF/VPo1u0GCGRkNiRiwOE2pVr5pJk6fOnf2iVELG8/rNzftKC7qSokCWAv7VA1xi
3vhVl8wA9SN9MrwNJAN1RoXdHEGgYZAUY0flGCkAHQOLcWwANqDP1MID53g0jV5cV8oInsS5yxCm
tlwvnrWaT2SXRRH91lcO1z1Wpbri25rL7TvSDZzf8Lpuyqc4pxn5FmduCtq9ylY66pd12n8vXNWJ
/VmnaR84ESFhVZiYKeMNi02fd+PMdjPKm7PXNyhK+unMGIYXrGS+ycES/MXtY6SGKrBLWRd8VOLM
c5vMBARFw8l12wsweao4sTdPDNNUjaXnV1GGpwPrXe4e9ciiKcYpNXuELD42QdoB1dSnej6kR17k
RR6yBnDkO9XiFNRtNqK6UC/jASQTeJZ2F32Z1w92nNhvHevGzC/j0lK82VJadEtEBjzBnhV2Mvpp
1ZYsir00bmIFSes61pzhzmRjm7mx32YdMBCPrKY9QGKRPUo71+tyhSWlP8c2jhMsdZFVHPI86pUb
gDDmMLVKybRrOvcj0GUNTOPcAHqotTzGGesO7qgAuq7p8R77FGm0Z00wl2ZvfhVNWsUX5OzHKL5g
YxMTy8e0Z0ewxyzrWBhpbtH1XmTEDT8qLo9uupHydO8YfWoeVSW3kLxSYu11mgbNAOJhSusD8Kny
6tYkpTPuxgrNJIEonLrBYBdzVHux2oG2oKgb/YfdJ0VoFcSs92rjllOgWHVSXdlIraA00jm6g4Ei
xunMnvJ2Kks91BS3c1tAYLGWf1JUZ0JaULVtfjvlZqnEV1bGHP3Vqfu+gmdg5qgNXk7HwgwsXQNW
0mnsrelh1kEbcZk0NH3FI6RFQmNUiOKXfdPfGnZEyx3v6sK8SkBFb10hMmkLgATbyrxTNQb7mZov
Chi3AQUIeN4qnbNvRcSRME965oY1QNWtC0dxBye061mZLiNHmYmfsdE2d7aVmU2oKk4OVBZAWlDP
SY3CRlqTpvmhcbOEBIZZ97bXc63O7vECrTHqi/6s9mCkuT3tTHU083AAH9R8GJQ2wlnn0dT7VkON
zgNrgk0fzIbP04ErmGF65bFBhzduKjkP0FFjVrmvkbIY93VXE+MUVzbapdTBBAvYFA2FtrNt6jh+
Z40p8xBbTOO1xTifL1s7t4hXNgoHdEjTzMpFX1CqP0yz2VeHpIm4nwkS6APtR44JCodVBozAXKUe
DGebXitlZzde22hqe8yjiOV+0ypF6etRZMLpDZGqYAS4TubxC3UpBrmrYmjn+7wrCdfCsRpcewz6
vFO70C4tB/7fRZOor9sp0jl1GE+1MrCdkhlOaxLfrZNuetCmTksw/j53cQ9kdGcaP2WYTLKDISpc
29O0rql3reEo6tGCfrOLYp5i1fKSlMIA7MtZazKAA7ZzM0TH88Z+1R87GpJBINxBE4XkuRIHdB8g
hIU+Ac1xvtRRiiRZsSO9sRHA/NJO9u6PF5KE01m8+O0SbgNpPUQwJzDBdfO9IEvhB7Tgn9Qn50Wr
QlxyerNd5Fn1mgvBUjqo1hRUVoU3U/scCdrdMH8+v4frAjCjRMCuBS4I8fliZazW2chc2Ho1fZrQ
vQhuI/+8hNX4wvkpQXy+kODoU58bJiRM1nfTuSD9W1W+nBexrgg/RUjhkqF1Ha8ciOh7sIH1gIvo
vtjlZWlvvKLkFMy7Gri6CoRTPG2AV/JxKfCgIKsbIYeXaNB2MVadYWxryoPM1ZBstnbnl7W6c8A+
A1AaBustIoszdAxSMlzpKld3VVvvk2oKqKpvvKM+irHRBQ6MR4sAAA6jVeCXkK6RHtt1E+XjK0ss
rQ4NRdiSIdOKyM94Um4Nikn1XyFOMJsQFyGnCYIjGScxSpR0LivtO2FVpOlPTMsYnFQxOfVjw0c7
u83Rakzu3GigyjHpawskMvin6nYyrHkOSDxPJNp3rO4V6jXwD+6/mAz+5wMvWv/P/8XPL3UDSNo4
GaQf/3mVvnR1X/8Y/lf82r//28df+udN81bdD93b23D1rZH/54dfxN//l/zg2/Dtww9I5afDfDu+
dfPdWz8Ww7uQ+K0W//Ovfvi3t/e/8jA3b//446WGLRd/LU7r6o9/fXR8/ccfGsHV+J/l3//Xh9ff
Svze1bfiG01/+YW3b/3wjz8M8ndgkxILightFKjxf/yNvr1/ov/dQq8thtfQjK7ZmMP9429V3Q3J
P/5Q3L8bQMBGHsAGcD86uFUoMdqh3j/T7L8D/o+4QHGwMetjo+Pp/77apz+frH+eCrbiXz//rRrL
T3VaDT3WIvq6li9bqLBoTkdlANRPMAaSkW7ciUd55VaePWuoiiM0B4Z4PhvtVwWpgueWUUHZBUQX
ZCRq57vTqna8o4VRbtK2ijeG9E10DQGp4FTRQc8pfZM0nXurHMBMTigxLq12xPDSwCN6N3dl8VqU
VX43xmTEWyirm9tirPv7SB+MIzUqniKWn6b7MmnbDXeJmW7pe6EuhQQymIUAN+nChkmmuIwywMzq
XPTJO3bmA82w5JcmKRByUl4+omzWIwCaBnZIwCq1yzG+d2od2t3SzC2DytHLC2hceQNOHESmdc5O
fTxY4Tw6w6kxiwihad8ECEeRVpjrpvNm4tZhrfP0OMaaESDMSgNNK+joJ7HCqZc59XAzq0hLpo6q
XeHxBUMH+7FPVB7fG+iw3yVtis6b0Yyrz0NE2D3NlfSE1z5gVGhqg3iihstvTKUPCk3BnJiOJCSO
Bv1JWOZcK9eZ0Zs+giJ9hzpEdVT7PnkGxCVylEPJLrjV2gfkxoyjkWJk0M/UMm19y0jsyzIV/4ra
C9CvorSlnurmNvLC9Tx+pXg8wdXokXqnqZGDORqqIZBqFFp6NJv50xhPxamqzfHCdHN2Melatc+N
YTx2dQ50xjy1LguiEXgrwr6qbUT3HBfktiWtfdnMI4aLEhUNxQUHsRav9eLYTYm1oz1ykESv7Meq
n6iHd9aEdztH/p/QrrqvG6tF4Z+6xavKB21vglTyU006rflksL4d0Dgc13111VU1UN5aIGTmvmqx
PCowXAVgfJQTmqTHJH3Hiwao+HNKXrjuuGobjmrqRhRvldQxj26E9sqvalZZeMg5s43Ximr1ZnVj
a03ZPuPmdWhqdwGgBD/pNjxy9iSvaBGMgxHlFyggtqAhR2Q+GFemNdvZtcHLCdDcGQOiXl0PZRkO
WkRnj4lXxyOmwFSEXVXGDRRXMFt9QTKOX/asLm5dn1pAF74ZStBy+ANUWtsNo1JkuwSvgNgfldS6
a9omjlwvJ0S5NhNqGD6JNZr4DWN4K+O9/mpqVXo7OHRonhOVpMGMdssn4GvUn9XankHFZenJrmR5
94MkEW383tI4zqIp5uxAEROMfjspzXWcVEAhSClidldnBRhSDSRfASJjGz/0zjZPBbVAq1gmhRsA
eyK/MntreI1AgUu8Afi6Nt77pHkyjNzuvcJQCsxq4/3k8bgyr1uVzWOo9saoAUmZxcBvtGPn4Ji6
HpRAHA4AA1bsMTA6vca4dE85qm/RYWZg3gyQ5WCnTBWkAPmUNfOJETV/S9Te/Vwzd6ChxbRyP3Cm
lkhgDEOn4S5RWvidPfdc8ZwSJO83fRVNu94e8LwqTJPFh4kisvRIMfNXzGeD98fKs7BPWfyZF1a0
s0ol/6EY0VQC5aZT8Z7rUauyMuVLbCet3496e13OThvwpieebbaaV9V2HxY50Q+FS4ojGBTAlmCW
Lg+N3AVpnxKb+pEkmXvZ12Zza/YTyGhUo7vR7dg8To2d/j/2vmRLbhxZ9lfeuXvUIcF5yyGmjIzI
edAGRympOAEkCIID+PXPQtXdlQrlyXjVb3sXvcoueZDE4G5ubnY7VjbZahdfYullBIvRMuiuu6U2
m6gd9TP3SnjYFppF65PCQua7tW+j4VotB3tg0MgpqmFbtTRq01BXSxpRKXeFpUlCx9lYKbBts2IC
mrUz1zjaA7KATFP5bbhrcMDeT6XTfCsbqr7PXZO/VSiHruQMpY+syhdgB7D1oBhP4EsZxk5XSgNo
wRiVuq2Do06FC8vC0pc3JveKbQWwo4C9s7u8wZUS48VG9F9kJRT63KiR09KwBrIJi1u91iqnEL/h
AEGaPJfbOVysR9bTJR1oY216l6q1NXUOuCQCVIQmclBhl2XEu6NoRV/Fhc0kTmIhv4l5CF+CiqNN
q6mz5AnJDb0j5VhOoGaVekkNitOtHbSof7TjBwkG/jQQs4nXt3MgxJuiPeycUc8WQwy6+XLTu11w
UB3vZlgBBByHqnHybjfUXAZxQyPUuiOv6cpZHLmLvCVcicUab2gwsB9B7mEUUuaTSUqMdA8gqZCu
TBslrXWO3DWdacT1gdVCb2Tej68Kze3vwmnYVrmqPgI7kjeRIpByNxw6cqWRUyKpqW6CyQw0Qfnv
PEGf0l2HaMCvW7w+9HObctyMWtYPUCrWV57s2A8+ygY7Hbc/xDjw6nErAm/0cJGJ6clSQAKTyT5x
2su5Ey8m8qEnPYf9sMJkrv1URwhTFrXY1R6kB01uwsRrWIkzuin/LGbwSgs6s53bqfkYBaw8lDlB
4b6w5WhCb/KTunSWZ+1X6uj3Kko97QVQP2jUcDVxod9y6QKE9Epbk7gnfgObBcMxBz/3k39jTT5I
Wa4MiZ/kmPuHOIrxzLy2ehWgpOmquYapoeIO6FQNxq6bSLC1aZbWxMpUVn7blrazxG3QAt2wG7Vs
sZGbIdY+KDVY/lyWaY0uTBnXbm/tZhYO17mu9W3YzeG8MbSH1IYpcaTUdi3+5FE0PEG2OMS+t2YY
u3dt76ZWXi/Q3pYOpCRKF/cT0V5/XWOY62nxDHrdyBj+dHDb3ZnQyt9qpKubEAXsCESjkd2L4v1w
PxoTvi117t5paK1tc9NOuM6owUIbi9y79QYuttBz1SLh4aLWNC8HFttFOF/PWphVRdr62XDh74cS
7991ghL0KOL5mXAoXmo56m5X+3N39FUEFMaRjfzuFg47tNPUrZVybLTnW8usKVW+yJq8rl+diYV4
zQNf1svCBmx9NtgrYDPRW14aJ7PaRmYlJNiTpWvUI+k7HAwBAuxYrqqsJAHfL4E7bgY7rL9PVIbZ
EI3zwZ8mDHXlvOzSFpbw24Zb7qNNqva170m518iaDXSvoCk4MxcQDpqDe28kE6Y3xx4GHdNJbfY0
UHq0Iq23reqjuAxtZ0tmWvaATGtWxRRXMqZnC2hMJhNU9l+lqb0lrqK+/eKXCmUcc6w+FharjqJS
wRjn4VxvKC3GLpFDm++QJNkhMhY13nplJQ5VXYqvowornhitwj4elgnuk9zqXzsZmTnuOqHAZTQY
EXTHJgmqsPniTa146wwknx0kexubEnEPsRHqpo7UxWosxbTnRi67oPeiFGgvf2wrO1oH0OjGfdvi
ieN50sPOAyz1JQc0/YNIw7eDqXG0UF/OG97V5GEc/JEmHvWrLUUL88mGpFeVLGXgvy50jh4FfIsP
jq4gZDEz2JtoAXyzliZ1zOyuuWfgsMK5X8VTJ5CjkjKAVA9S3Csvr4pbL5DscdBW+D0ypL2vbe6u
wqLO76OgtZ3E77HdsUF1SoBUrgGeotDFqBVU/Vunv8bMk0onqG5bx7JqyCOBNES+00K6h9xo4PNR
bfiTq/zTkCzBwiV2iFnZ0vI3UEH1tlGgw+sG1ZrCnV4s81vTmejgYaQ1mwN72sBqcmaJAHz4MvWj
s2Ny6n6IJRzuJWovHHsNFEySIrTGu7kJugPpdbDEi2mXr3ngw4NvlrZOGoCaG8Ly+aocZbFqPT6t
otFYPIEkQo2BzBl5N8y767QZpyazg24G9bAYvOvFMkHWzxS4h8HJdFV3pcI4W0t4HdNChM+TmoqD
motqi0LVrNt5pilOkO6I6ia/jiy2pBDSJJiBVsG8YSJgW+HKYA2wxsqsBqccMy795o2WixO6Cg95
oMrUGR3r0bg+iIkKySwYyJr5N5pYKhW5ao6MdfWadvCnjtvSFbfIT8m1A7PmRPLQO0i00Bg4Fs1y
B+AezGWnksUPZxj6m5Z4YgXVGHmUugVfCKXXFRozwWvVLv4Ks+LtFo6lztZDQvrA8wXT1dEgr4ns
+4PvGvnQOjLfQl3RvRn8gjhgNoUcFGxbtbhPu+E+bKd2lVOjN2jHQGXLhe0wjSVR5boN22Jr15AA
i2GpVacOlPfhlMhCfd1UbfkgOJI82DHPvgRxyp+fcJvJjaXD6oqMFGcEqfnwsMjFvdKDXz9jOG65
sZnxcJBZ/UEF3VDHYpH+koQOpNRiSIsStLUIHrRktTXHJifhNWUVvZJUl6dKiuYxzr/5Bxn74dvA
e83jdmycl6Bb1EuYO26XsKqpt2HQ+xmaeeJ6GSiGA3CIZlgK9GlA83WjuLvAiHQSz8yMw7asbP87
XOzKaxdJV5IHxl/bkw+SpTXAjr0J2mPtQhEjKk7ErRa6ICso+9RrXy/1bvG64pYgtyVxYZk5CyxD
E6vn9UZHWNZwJnUJCCZLkzJTDt/GRfFNo0L/ygcP60UWDFJcJhoxge7pbPRKinEmyzvU0q+uaGDE
TdDl9b+60f+LUv0PCvzPUKp4UHXZfP0/q699+x6r+vmf/YVV0T9cwC7wYQkisBxPTL1/Y1XE+wMD
RBDBCyLIVAGv8vGnf4FVtveHFTqgrOAPAapa/2+sKvoD0BVQr5MuB1ggEXoN/wCqCn/OIP6NEAXO
iUGAOSZMUEGCxgIe8SuSzOtC2ENHk2BqeVJyLqwDK7Tnx2XkikM5gNwcUzFHNObeQKLEgew3soFq
1n+G2PxfB7Rjr0K7bqH4AA50j6YsJDYFGNZbj879yQhcFPeVB6w0aYWIjjCKoi+2pJAzJEQ6+Lfm
Dl1v4im6Vd5wItBQsehkMbN36zhttXXcCaId1uTMAhI5rndsjD1OKFqrBszqXGD+Srn0tdc92plc
5RruBUM1pD5vURPVdYdmN1nG7g0kwsBOazQOb+3R4bvQm9Ftc+aaXtW9wJAmXChfornDyLRjjSzN
c+GAWCFF/tqGPU4LpFfBHfrm+U3B2nqKxdBYawGbrxlHtcO+KoFMycsDZ9t74dTdGD9q9ZNyuqpt
4wFluV65jowYWogNCE9DP5ZV4jRIpwcyEIWmXml/CYqQmSd76qx93+csRf5lHfEWyazjBg4NGVPM
77c6B+XTU0a+zjTHeaL4LHbWVOc3nt3Nu1yXy5HqtkCbzmnmAywAnZh0wuyWPHgKpobWO9/yeapq
m6B7N9kpw5m8dXv41sdgAHRXs0AdztowegT5zH/VaNG9eT7OYZRn6EfGDeQgVsDDyz1nACpix6va
G+Adak0mjXuC2vWRSxKu4K1Iryrlst1Ye3YSlH33nOOoQ79wMuwNSfTwFMx2sS2k1mPMdUi38+x1
G2lohH+Cg4LuFQ2a452sbmY/L/6cIBVj6qSY4CpSQVTvyS0C6bsrCRIZiuOyXs22gyql4OHRs4li
8ZBHc//ddMZCQ5k0S3QH1kHkZ/NE6QsdI3slStLEo0uKY01MBfNOdKXRVUEqQNMx6vy9vfRWPLdj
t+/AjdjbpZqvpKjCFdoTVsqpEplLy/GlG+02YbYNgoAtvJVFKbub0ICG5KVcgh/VVJfX/ijGW7ea
5GoIuFirMqqv+m6av8EEQXyviAt1GLeGaI2Hap854HjYlUPuJ1m2ew2iY+aqBrwKb9Srtpm9r73n
MJhJwUP1q1IDefWUNe+rKcqRuQbw9YO9z7rmXvjadnWzUsS1trOAw3pjWr0ewSVfWTDGSqQydeb1
5fimPGy31hHWm25Cc6CdL55RWbMbg7ZtOrRut4tq5vxYBERHFlcoADshR/MY8jdxyZnYD0p2+xBG
jdcqwrtgEDLaqKhqM9MFwz4k9E/H8jvUMMp5A6G4ProSM1C40q177DY3wxkoE7/y6qxyxvIKArZl
FtbeuJasstedBXithI3EA8Eg3zrgwM8qf6qyInCaFSd6eBA2cA2auxhhzKX3J8FCwi2c447mMlr5
3O5TK+gx5bBU8rpqFjiMTmWY4j3IG2top2swB8bjCNgw862ig+3ARDZIo9vUDWS7dXiprnU0TDvg
e66TFMxmr1CJspYqGSd7vobDSQsfM6dqeUZdhpHf2Su/01AMWdiHUVopv1mbkszbSTvqW95ES6qr
PPhR67Z6mrRlrt2FlSvbqtojGZ0qj5uxqw4SzIlNCNgei6erPR4mkGYZ0PkTdeMcXLjBr9q+7g9R
ZMSBa9qv+kHz3exOdeo1noN5XJQzSaum6kvZeW22tNreExot30aBahVHsjVcd2Lpo8wBl3xKHQJa
fkyCUrRpbrkg0Oe0fUY+LUfcBc10qCtnAHvBdssNDOgbHef9kMMlxFYFgPaBTS2wOCrtfdvWQH7W
TQ2DkWhTtYB3Uqrg/vK8zIKC2xI0stkMkZy/+ppHcePU+V00heJNAiQ+jUxOQVIMQCQoZE+A60wG
tCUZdT+goultQ6qAEWmeY85GLTXGyoCWBDB7GYO8zUZcdmO8zH6FKrpAXR1HgQ1NZpcTf0NR6dNd
bs+IwiJIIsR27qLPV3AXeHct5HayrT6deaU3flWiytEgr7QJWpqVnxLULXfRwKMHqPL1d73jE7gC
BO0iEqsDKBtbAy9BH5odfwMeJ9Qi/egkJYY/bgaIs+MEKLw1KXzvqydY94UMbFHuBueX3OpOq+cu
YBqi0W0PTpUjBQDdEvY5YFlFdrmd86oCkryg4o27pi0cqESwp25UkidRRbt5VRRR9YqUHhskCBjS
wASdMmJ/C2lVW1sdtJU8ISqeqqG2M5Jib1UWjQbU4x0gBCy+JrfTMmTTvGVobXGcLbM1Z5GylxGE
5MWGrmIXzIE6cKO7acuXwJ/vq8HjNrDdBlwqjw3OsrcmgVJRkwVKXOUy7QF1LRvL9jEDxOYZw/0q
LDeksTD11S5LZa1GDuMPYym/S1nYM3fd6IqztadDVcYdtH+/BeU4vJZNOGAfVtV1WLf0MYza7iYH
LPGiq4k8gTIxO5nfmTZjhcwxdqTRU4qr2sjDkiv6ParJAsJVXXtvoNK4eeJWvSR3EBaB6ZqlF3Wl
IDDHEk4pXOdypwVnxYBpZ8c1L9SdbGbNUxeczCczqwiePEt+jf+hV+MFenDBmHCKdQ9u705aY/sq
bYD88QxsedkCTdJ8BSrbvAqsKl/VSBL5uqFLd2dKZm0Mq8w9yHisQH9gQYfan3O18suZbhuDZYCS
oXwpedVfjTNHd7cHqca1psBAfUt3Y2wvxDlMVkfvOO/Yuu9OdRWkaHc8mvL7DjzFa1Lw7sXupuGF
1wG/XSycAtBQGfmbBsHvtmsmWiZA5Xsnqfl8ImKBBgOQxVRm5wshxyQE+A1311ZA2odJvbdaEkFB
ZIBFPM73zku5mKbbVnbQH1Jg/zRx6RTNPRqsApPsoEynAGlDF9i3FFt/MQvHSrCcCuB0Tu9rrqKX
KKRyV9ltfs+0iqCBN/VRGA+4uVF+9/qwoO/zHFR5hDNiHESMMrgC9AIy5deoNxh3BVaaVUhvvuEZ
XYCTYeE92NpvVnCFRDELQQt214SW/61t0KbHXR16UKDCKN12npaxXUfOIvk6UBF1rqpcDndVJ+wp
dvrcfdWBr+/BUvP33lSI7lnjxeF0xoiySRaXankyuXJ8yBKABJc2upgep4DWP8QgYHQRqRxVsVtk
IMAVf5YuC+9QsPMVMmFzRSdFE4pLOBvrYHiwvBZGBroGwRKU0vk6sBsfGlli2HTYRTvHX5xV7RgY
dwLwe/Q87lwv9hz+mG1XpeAggjMawuBmC1qggRgek7s8D9370CFW3OD/CM8GLIt+GocHTvvwzlrq
/lj3BZpiGj3hpXbNwfY6BqwRk8S1mcjKGwMO2rbqn2eMxT0vVUngM5kXGwg/VamI0OIrAo8leeH1
cTVa0RtyEH4oRAF1F+PLFSQjy8QjEYZriOfuZIlukwmB0uXztBPM2Zi+PDSjC7dckT9JgZFY6NlZ
Ycqasluj0ePv1YyM1VXGO3gj5z8o09bzAnICX4Gdar/QYBaAccJOvYUDcIAKF8WPsKNIWwewGK86
SesX3hrzA2TeEb3EuVCZahiSfI+ZQG1qNVjZZGsNESehw/3g2z78uumCCcpmrsYU3B9RbB2SO29u
H7kAZwDB7iyS+99z4H0ILjvcCIS6D5XPxBe/jeTB6S1MJ05VT77mClkROi9B+woIFMME6KmMx8jJ
Bzi8jyHOm9DSPm5Bb9oKX1kbpHDRRpt5+QGsZ9r7mJ8d0moqpw6QSOdn3VQNR6MbmbpjUaC2Cwz+
vEy7ym3bo6mkuraRyB/AiBIvjFoSm8PVK8syFcjBEqaPwurqLPIk2QcRMW+oCMMfrW1Xa4DgZi8E
Q3rWo41HKhjQO9C+UqfrotwjE22+eZHX3wjs9wwIX3WsKHQyp8CFZIZno+oAt28NeQ/36LcyRBIB
VaOV3dvozzYieGqMMI+onqo/NQ6HNO/Dcu1qD+k4mtjefcBIe+1AVu2WzUuLvl3j7YwqQHj2irGf
Y6szw6PwunEd5I5+HZnqVgEw16coOpGlom6INh4Zyht74OMTzU/zOnWrRjdxXJW/KuShmVv2c0Zz
Dx4NHI39hUVotYVW+XgiZQGTq6wHzwpwcJvJzXKjwseW0H7d4zrdhz361kmJzGjVj0t/lbc59CZd
Z0qGys5XFtgAVwJ582sU9fbWoKuc5S7HCdPBvLSY9D3yKoCQNp1vB+M130HGDY/9GJIvDIllNnIq
1x4eZe0oj2Ye5/wK/VaoczTapH6tIFA4e8GrhQlg2AdwGxKhovD1D6rI9IXMwnqhIsDEOGD1lxBQ
5hMxkdxaKLbB7ffL4gXji+qWMH/ZjaUd3UOo3xXYcWiAIIcr7zl6Dasa6yGAQp/vvWKe17mvQHe+
C5pefXHYrG4K3bhpiwRkg5IFE7EK3IzYUI3ncsDvSnoWTi9mjsyOuZbaNi0Iz+FM6lfNlwmEV59k
GHPoE7Xo4tjSoc9yMQwbiKz1T5gr658nlvso7zltMN1cB9YeYAmkdELu3xdNMZg0lxL9iMZbfKCN
wPEACzjdPYiqKp6RJr7WwKthHe/Ud3Wp2jfkRo0FpnprstB0DEfdGPE8JQzd3Hgyi4Vyu24IzHOY
RmcJvZ4nv0fzI4a5bujHfTBVT5oE5OiYsHklQTG+0hMMC45LNTQx/jUqIdsNKykglMQasbPy6NqT
FlQsWBA0KxuRwN5r0DiC6gla2A7rxyPoThj6l4V1bfs+iL8aY7kd2tAUVzR2BIS5Qm7n+RUaHC1+
i80g7VtI76HoS4A76IlVXlZaPXboT6jrf1G//7F90KQ+4aYBaBVvZXeyhP6L6/aT0Hb6j/7C/Fzr
D4B3FLCdjZFm3w2Bqf2Ln2b9AdYhKJuneXHMjfv4y7/5abb1B2A9KKlGDgiWjnuaJ/k3P436f4Q+
rJwtoHQuXIIBS/4D0A+44i+kMAc0XgqCLXXDn/jjGc3SbjywTyaC5cyWDZc1yKr2WgP+q7S7efdm
PqDCndDDv9FFzz8PhWd6T7mFmDLxDPpCGC+xeez7IFCE80U72nM27CmKA/kNmH0gN/9tMo4VQ9Nq
GZBYIlP2uf6O7kTi+FES4AAlBhpUFbn3B1wEVnTF4ctDWlNCUaw+1ERvaGmv5OBcGzZ+/edPfyIi
gpBIYUf1G8EU8+akZMDyQ673qMOPUIFffx7iN425v579PzHODYcwyFSA/oMYOj0JPfAU0uibfhWt
0YhZXVJ3+ehzvnsg72x0yg0b7aFbTpBbj20MKazrlgUvF57onD351xMBqcZ2sPExz5nmplCgAeGJ
ZuonKoKCUBHEhO/6CWhvBc1tN1xpuubk++eBP364/8T9aQP4jh4e5cBEBvTSYuqQx2iKboQv/hHB
+a/tADmOfz/aT8XWdyEwOUpsYxAiqPukaVQG2Hkj52D1+ZP8Nkx+9grPPSYVbstZt4hTP5msSXuA
bHWGpn7VQvvjJDet1naVuuWR9fGF0Kcdfb7jHRuaGz4OvhPL89cdX4fdUHUc2eq88nHPphAawfxU
bG9Yah9GUMtEXG/RFUhGCNBW4FdkF37AiTr62Q84feb373gCr9Eq8AOm22aPmcW9PDLoeoVH62Za
YX4xKY+XFCV/8/X7+b7fPfTpN72LqUelSdsgZo/RfXNguyLp18V9czz5NM4wE4zVXZHB6Aj48SWh
gt/EEc6Dn477d8Enu5d1USO4tdbp8OQm/g+MaFQrktjrfkthGL1il17yh3vl3QOfXSG8Wbwc40l4
ydD0za9E1kFvtVyrLFp3K7nOj5ee8jcx4/OnPLtJuqUSfV3iKYuteAJpTsojONW3IgHha1ND2qZM
ICfcJZbG9FByEgIn6SXBhN+I3T9/BOT/KCQHsVnPHeM1oYaBEIfFbexn2yYYigORywXy0TrLKlBB
mwg3ep6B7c6ef2Hm48N3Du8BzH740Ne0zg7fusFHrqWDN5CLTZN3SQB2xOeb51KI8zmPwmNdVSAE
6LIrasOz3d58HuGjq9rFHDvARcz5WP7ZTgFTZRZ8BItzYV8DTWNb7/3wNhw2C8YoPw/10UFw4pf/
1G87ZWK/7ovRpnocGoTywjmt9L0e4foyX5KdOGfYn5bEuyjndtKCoJ0WcUQB24bF8HOCLAn/82SS
XezE/4M3K0YRfj/f3gc8WwYRyIMVqxFQw+HSfwK+kuT7YO1k5u3iuXZO0z9/uLP1YMDtBnMLseSQ
+CbrsyC2nrovNKtWYTqtBnA7yqR5ascY3i9Qoby06y98wnN5NZzjs4kU4tvoM0lMIDf3A/LIf75O
fPgI+NQNAooi8dd1ItvQLtDoO/EUb8r8z07vNHjRn8f4aGO9j3F2eoVls4AhcNKIk3XK/EeQSi9E
+GhjvY9wttrBEVqAQSKCUuAb1VfMXo+iS6FbsrW89X/xNFDWArgOGVRozP/6xnwZqKJCDwNV6GHy
H8cguvAwH1UoqJD+E+DsdRXo9xGH45MQaT22IcYFbC1hBgxjsql4/PxhPry83wc7e3MjDRnagwjm
P8o9phoGjuZVfLLrAANgzeBO+CSCTbsNV821c5M/fx7+w5Xx96Oea54u+QAiqYN3KbvbBv2spvj/
DHB2XvhLST19ClDZfUyjR7+8pHJ36RHor8uBmc4OzYAINWhXONDz/KKS9ken7Ltv5J5lla0vqZo9
hOBw8EJC+aU4sn3wpd2flOocL7FfP/8qpwV2nkS+j3d65Hc5VRcUJ64K4kVFCHKiWY8RrJlAwBgx
08mIjinOvs9Dfpi0Y4iEwsmRQjTwfCbKBjNBliFijqsQnrHyfnmTOg4foPQAMxXY1fKE7P0LojK/
yUuejvj3Uc+yx9rWjW86RK22JkPaCr+WOFo5V/kct3LVkCuKJH01Z92KXkFQr06t8BaU9KjKxCXJ
zg9zvPe/5exc8fx+GKLTQjplleHT8KNo4nCH5LLD+4abZr09SS2fXN7zfD9e++XJdP1CCvSzvPzt
0+MqAD4Sub+7yzRuTlW0gKbow6t3M6xZGqnEFrH/AMq5hZeRQ5rehs5ztPVrSFrEbbPR04Vf8dHF
d7qP/v0jztZf7XogGc74ERWBesL8fQKXJcC47+dL7lKU09/frXKgFkUo7FOUuYsJk+nYs5j5F/bS
h8cDxbjCSY/yd++cGuCja0ZEIcgTQv/N6i+ccB8/xt8Bzs8fkueVZWPZgMgWz9ZqQb25uBfkEE9r
7/dl8XeQsxOIoHcN5gyChOpb5Ty68xGZyL4y110TXQh16YWdfXzPAtIhTqGGdt7OaGpg8OS/Wl9/
P83ZlycuhKQmD99kmh6r9mUIHnN+USHz0is7O1owfjJZc4XnAK1KHMABr0HGy8aNhvMM0uNseu7u
6Qqkm4ub+NIbPDtIoBXj6v605AJtJyWY6O1w4dz8aM1FwGoB5cIQDnPrv24dTExyjAvi2WTrxR20
ddzQgJvRXFgKHxb37+OcZULdOJcmP11EJ/symuAUeGNpnfhx/eCv1Jqv/6ma3ek+eB/wLBvK0XZ2
K8jRYKIRgj3CWYUO+H5EX1iAH9527+Kco20jZmQtnSPryr8OMG2xnjy+ohlsVDM3NpiRe8iT+iJQ
89GKfB/0LBcaMMrQ56eTAmKBhzBos8Dn6663sqLoUq777PPz9aNl+D7c2cFUyVKxiSJcWWt0kA46
ai69xo/A0ghyej8hAQfamL+uwxAe3VMID1Vc32zdrOYNiHFbvc7T4cJd8eGzvAt0tpl5W7S8VQgE
TZWVC3ZiC3LG56/rg68DH1gocwE9BBPmvBDjRVEyz7QsbvOX0RfQ7LtXoOR3GIQo9Z+fx/pg//4S
62xfef7gNhRt+bgVz7T56sqHgF38OKd3cnZn/BLkbC+dJMhm0iEILLJXYNlBjb9P+HGGCQzHEoSv
wcmA8784299FdazTknl3q/s8n8axQFTIm8U6XMBShrs0NIE+f4MfLIhfwpztJXvpFs+RCDPTm6B+
kcBzPw/w+dtzTnoN758jpzkTDrr2mGAMkojzLCCYkA1VUud0/Xmoz1eDcxKUeB8qBIlClz1CKXVr
lbDPCzcTvZTeflRoQvIAegeBCzjKOrfPRd9CdLJpMJxzPWUY5l3BPHfKmnGVr+2d+tqmMoE9FjoD
ZsO/kAvSnh9UNL8EP33Od6sCDCfPVhGCz86TyO9tD2mFfWTOuumvBz5d+HYfvtCThIsDlc8QXjC/
RhtzF9TXQoA8T+0EQ0JgUb+QYfv5V/tNDAl31Umy4z9RzlbI6NUQoeOI0uwLnTkYsblBjsHSE9Lv
g8QOC6kntetgDnypSvh5Pf22tQMPdkG2B4roT22Zd68zD5kLqZ0Ks5p2zAv43HbZyZwYlJq0zsTa
WWPUH4aw8ZRn/OuM+q28iEZTdIzxGt//Cni6n6wBAsdGuYgZs7PTH+OL1QLeHbicvMibrzOUtKI4
d6CUcc/bnuEMdQISReBSdRCcj8E6K5pV1dU5W0cjtFUSxQsgHnJsJHwJWW8oeMoixzhlXYM5KmzN
+rWCIa4NKh/IVDtOAn95gA4AeyGi7VEHG1mIB4LN42TalK6VtXY/QfGiC6qeqswGVdfvNgXa5KUb
wzkKZO90BC2MfkVjfLB3lrNoaOwsBoN9aTcpMYKZZ0vTfmMuqB5IQwhINRgtnTJMf4PEoXhFopsZ
0/UYpY3KAjN94+I7UCCjOgiyoBcUX0U3KNKRO5kdYRgvX09wEdkSGyxWTI3OtyClv3QEqGbUekfb
cce1sWGxRhoe7qPTPMYo6u/QudDZICB51HaDWRENiBrTK5ham0Er5QHozYo8g4ud2lCuxeQ4/QF2
+lYuzSO36Rq13RZF0Y0q+2MBXm3sVdMXCCxBjtBf16F5dBSIrUORQjhkzVhwa2G8pnbqK+nRfYOF
bNxnFT2WY4Xy096LWic5GdPAwIenjr4OsoUIRrOmol5BVg8jseveu6+rN78jt/ag0Qx/KgKeGs9O
J3/s/i9n57UbObZt2R+6BOjNK234kEIh+0JIKYnee359j8hu4FSpDipx+6mAklKMIDe3WWvOMTFj
j245k02KiLtDIibsW/la1vIR+/F2Six76AovGZotxIylPGH25G8uTp1Zm0VBTDMjLlERML+H1n1j
Xcw44VTuWHhSQ+wvna9oJ0kEeCHxTmwleQ+/S2nsnneyuReMQzNhV8OIM3lRt12Na9+/qfJol3jC
M1dtj2URzMMHwYJ2MjnZ8t030ApryV3Wju6vuy6Ib9fFWUbw4lK2Vctj3mJMiZ2CqWzKqAuILfLR
pxCrRGQ8ZupGlw8J/p5OPUzmu5rcrR2uIm0HGW5dAyGFGXBIasTuaKZ1aW+pG20tbaAGm3Va7TC8
NClu0uhV1EJ7wmATtrvF2GRD7KfmPrSOtQ6xUDr3Q+0L5E+lGik0iyPGe2u+wSfs3Apt5WadPVdT
vM06ZGiXFEfDLBp2Gw77OTyY7RCITe/o40s4f+s1Z0qnqVJIyJs+3hTmdqiogMgVv+DcNIfGRzEc
BQPtZTwzkfsz4Td95SXV4C34r0Pob7phL8lelind3JlCA2/mVx3vaeeE0hHWldHtRLoh6mbKg4jF
Jt8t7E9xLIfdVkjPHdA9eV8O/ES+a8lXDy9AbIv0bhnfxuI7VYNO9tdUcuX4E/NAtL7o48O8fEqt
M5mNPYVPJmhnExfU0L1riGzXWxN6XbGUXBE38/IeDaWnIfooVdtq3Ha8RAt54FE4csdrOwY2OqLN
KKJN2rbuyJzamNRXyLkWCZERMIRlLq+1g+/FBhnprga5C2LXHZYkSErHqh/lBHlC7nTlx4xtI3UV
ROXM4URePET966S4ExORFmNTZbo5Gd1b2aL53MH+cCDbFjgDmuxOlE+qvJdMMHSjEyasLaOzkokh
P85Wwujc9c2+XNBW47nRibgZyp3JNKjdzSGB4BkW1hHHj+nWuuJ0ykKr/V0u74fx1KrPee93XeeT
rWBr4xGBthqGQSHj6MTyU2+m5Fzl51z+TNdzn3s3iR03BRkkGuCTIPi8MHJ4XcXvWYxAWX4YbMe7
j6lDxP0otFd5PhSpP4kbRTvUMUqXwBQdRJm20aALOyZJIPTkDV0VM3Uo2NhVdrhtsK0pxWrxNpd7
fXLMPjA6BJN+WgZ9xMWTK3ujKj3piBpTGWnNfdwrl1bKnbUPCubtYdNHp7TmAUjJKRT9IVQV2+pO
U7RN1Ge9uTCt5CsFpjZo+g/Ud3ZYfCAn+ap1z6Cxs5qnHkWJ1UCiYiopaovEoLeh7pDfrbtoRgBS
3OlRGtS0oVoAs/qnVmVOscqekRYBivbRImFUflMWMo3Ex2zl2RDmi7HCIXIFZenRaBE+p09ifB+H
D9PNGNgZXiQdazln3B4XXQtKpXUVLBVFW/OJKsiwhosY1u0sJs2sAKQJQUE/TPOxZspLMoTcVW6b
bNq6ZruYhavO2Izzk2B5OXvWPKb4kMPK1fRTJJ7SrngoFFzKvZLdleGTFGFtjky34H5NsGrwRToU
sjwV81isv9AAuW9Voslw6sQ8ISM1WsdQtMu0PikskupN2jyFxCfhnEBEn80vg7g4EdPlyIymKltz
fm5XpgMZMKxwSefnEr28ESeebpzk8F1Vcodw+Rcr+uzCbdr0z0a1n/PoXsOX0sZHcSHTTrobMHYU
OoWH/BWrvV1YyvBspm24YXYhVgpnKMG205xvO02gMAwjd7HNUFGflEnjVE++AARV5OsAQICN4WAr
il3SiPd6ZWBfHH8N/XisZNnp+t6ONZ0oZLFsdnrW7MZVesAsdDJD89yOzSMkct8cm03TR2+CEn1i
vcKOB2rBXZt8cHJhvSmIDccUJhbZvD5plrLnHwqONbbvyrQC2YnOelzu0lDU3UZlpp+rHSWAEVYX
wCW7Vcq7orqtdMsaeWWFDVWf00NDanE7WAC0uk8IS0iUmd9STIFd5TVh+75yX6e1dIRZeV4xKUhK
ehiFHZ6ZoMGEKe2zInyUeu7LTSdPCHQZqzyhOfrMRKwEes3mYY12bXdA5t43tzToE943O2vgL8tO
m7yW8mNfIx7386ZwZeSh5gZ5D0bHXWX0ttgikzW8EqHH8FUrwAiLD2Y9S7tblefyS4i3phrTPP2S
pUOoP9UgBZIPy+BrP82DhvPAgZ3WVY5Yvq+jbw2kM3AGAgxiLfia7tUXAyRPmk/Ool0E84EFD8dH
puyq6bG7F5J7oX6QknMGZORX+TZpTiL4SUWOq/bIwrIWAQ7h2PCtJSggRzwthYtc9lbaTFzZuMtX
Hxs9sCHw1U5YXiTtLlbd7MGkFJ29lcZehVGLEAyrpXlOh12Fq3OjBoLhqZrdyi7Dbxx8QrYpxd2C
fng37bjd6UCagqx0lhcZDl9rdxgbekczH6LmGFLtfgKSkIseZrFosXtOyEm6KaqdoXurQr5iZbOE
U7FsCSiqPXbVEmZL+aLlj6vOkQ05fWMXVMVi6T5UPyEL6YqXu7x/sshHfZClHe79sS2cVHPZ0Ttq
ifrxS0BI3DmN9BrX96XxXrX7JoJRML3W7eOEB6YvP2rGeXhRi23aeamA52NixmaNW6HZ4AXEzta5
8tS/YuPxhWRj0murb4gcPin/t+dOSvJjCp04RSNSs2nxxCMzSA0tKfyKhvcpdIblkDVUK2mtLu9p
Sc9ucIzuQe59kLpzIdkI0pLlQV7frGEzCfu8e2l60SmNrypOnFwvnYEeol5g3U4jt0ozSNe8yxZb
qSj2dHmFjEXnGergMu47w9GGe1ndTSVa6pFi8JDgObbZ+nUpeXCORih4blv7UPOno/42drU9CEFT
+QNmxcqbnnQ8W6trKgXnAt2WDGIGYZ3z9tiVybLGcb0fNJwthS2YMl51w87o1Kjq1WxZACB6ZfgZ
unjwKu1iFiKzu8qEyt5s8MvhQ2SnzJIaFyNA9ADdvkfw51Y0MIMf40naNOcIUHMbqJKXWvt5Debn
JYPQc6pRla2HTHU7Qua61KT660Xkc46zy0NQzUAesYSad73waaY7zqfQ9kI8WYGOTWUDOSWd3IIz
2cypyC2YHtFsXZS3+EHN76BaGZBNDNeqn0xj0wDR+zXmjgTXWXE4cWJuVCc/f2TLWfKeUx0mCYek
L8NrKJWI9jAzq92t+BjDI5o7I7LZQ1bzvVF816VXx/dTfS6sTXbmeYATgePhlsJTTpkIBdnox7Ba
aLDldJ4ASbsh3BjTiUc3Yau1niLeeUcVPEFmvnwShVMx0RR0hPKlZ6moZUcoeBUD6U1CaajY2UP1
HcJdAdPoq+tpeI0BWjVcdrOs/gi54jBqFwY1uEyx3ES5LX9HRMOPNtY46wVn6WMofVmrrRuYfz3V
dKX63HfHSNqiXtYOpeQlkafJV8LG29iOnxMOWpxCC9Y2X+h2ShLgmpxQHeovcfGusZHXoSNZnjl4
6eyqbnHPOEzqQzsFTb6JcAMbR1Xay8p2tA7TcsAznJdeKjpJtaVOkop3vChTc5nhzePfhC7/Hfcv
JhOWwYsTcNtZb5DLHPXYU7l54rVKAVryEU5ldJckznQpJw5bp/BV7t9Kppw3qMrxQ96dwmSf1ru2
YinFyf2qqsEgn9V8hzFZ4ZR3y9/L15O4Nw703DlGQXpeRbuOVT/Pr5LgJrOzACXI/Ka+Nn3QiYOr
rUdmx/ZTmfbVxciOcuUnzynYrWqXRs5a3Y33cGTUcp+wQGR7sXXywcWT0eyL9FlmZbtOM6M9kGS3
Ff0u2raYc/nnx+5r+R6qLea4kXm99ZbumoHrK44xGdfarpsPavYQyw9KBA/LkZMv/ri8a1SmbCdW
3BQ3nW8uqc0bT6VS9ZRwk4kbFlqazNp6VsONKN5Jp7A6iNsRBEv5Yuj+WHimfDJmYp9ui1q0OF12
TUfVrrBB9PW73gQ56yD1plXnBRdJ9/ouasBg83kFJGAcuu+b0KfAIQTPvGOn4MkIYms6zF63CE4q
7dt2q1OooAg3bTLGWOGzHZgGv4mdEVdaU24k1V3g+a8GCQwVGce45Jc4sITULt4x5SlDEE1uFR9j
DE81xt9Y367VmzzvMINGq6NWDmzRnsPNZ4rnBmlovwcbFT4JEnYZO78bxUOvghildmvj3Ifm2QtX
mV157grZoyl8DfF2nb6r/nEYfqnDmXlWeuvkGTL6ua2DG3fW7B3RuCSNv9R3+RyY2psgut34Poqn
XP0CqNpGjE1nfYyYTasEHwl9mN5pPso+AEUmSb6Ig1v8bPhbUI+hJE1kJly6rzw9dKvb7aanurSj
ExNs35+V/GLmO2E4K4USVCsLcQcDvtkYIZz7lGjk56Hzl+bSt8eY+WC5SlHjl8uTXj9q01fSPWbD
6xhfhWl1KoBExVERXhvdTbtrEj2nQmDlb6m5kauFDvJVGr2secCQR33RLs3P7lhPn7Owr4qLSloh
/CmJd409wIBFdGEJaYKBCoqAK4xUAku8s3gxYG+ZX9Z034WnpmRns1EfMMeN+K8rT2UAkzmiRU6e
/SIJwtGb5xJnmwzoBzaY+UtXntYJh9y6FzJ3sWAQBIPuMoQl66M2Nnp8bsVD5YkaB2pvBmpUPYkr
1qGTXDwqLMbSQ4WHt33VOQUt1Sbr9iICp2J1BQO10V7H4rOcR8NXZnhx9+n4RKwR3it+WT5000Np
DW4m283oJFHqLgvEFX2nRb3NFpin2QDeqDYptlThS6Mnqbf7rN7DrAQ6enOn1k/jKTU5Q50L/Tap
3mMGdReqBkm9JaO7L1E/YXpUj9ZLYzCii+wUBlQ6+upSML1zI4rI1y8qUZHTZhzuVw64xG+oPtxl
tCMBvELs+V5CgkDiDhw5PA7dGav8J4eDIfGKciu17vqAYzL56NlmHcKCsBM7VQG6OLq54cSspBuo
rMPqthYzP2uc6Mqlt057UmSbLrdrcZ/2txUA8xSDbduPgfLZ8gcbJy3O9Je8YgU8uZHGMyKVOAqy
8aBDppMRCNtt6o6iw0FUO6n5YRiCNGYQ27lwve24i7dB/yK1eACp2ZzK96nbVd01Z/s2zXcjtSk4
lziYjZOpeXMLItLGFtbNrFbACkFwjVJQ9RsDvxeeu+S9ia5dfizmO8pRlbKRx4Xff1lMM4jlZ2u5
64bEr4inWqPMtvRt1Xqs50ibhxVk7l7oX+LsoqX+rXKVZCxsluKN6lZDlGaWH/l8p7KC3Qqm6mca
hU4pUzlpEOeQ+iwHvC/y4KfJ57SQhgIkbkMi4JDysrPQ/SpHZiI3K1xm9vJtflpX6mV2Z/mZ5lO8
gjzw3CBZ50pskWN1JwjPcCBuHErQnXNgAQEqm95vuaN640S6C9NrjVzZulfrs3DHRqhFGpp5Csei
dpeU25py0UNBLGI34lR2F2ELdsccHS12uIWGch0AIb8toF/0/vibNFRDqAxMDvDWQaVYmUt77Mrb
sX3sdjIQCKHZmnsNwwtUBZnb/BZJuJhBREbnBlBgTIWoA4wWt+ybT1pDPXXwtHQjtI7SXRYrSPM7
HQaHmPKwNTQKrHDRLgOATR34JvyyW83VQXCGQQ3s3hwcanF8pwqJVOWwIdJkf34KI3eON/XqJb/G
QQV+aIfyfRcdc90vwq3C0JrtFMLXusu1+zK7o/iFuJA9L6U6bT/mnjR4hbrtEjfkcxTkrmyr9Dq+
q3cqp/PC7xJ7FIMVuzYWTyqvDqd9ne1ssllStzIoWdr6ZFsWiihHISGY0mkcDNT0m+wEb6aVT2v5
QhHUGj9XEX/p06Q6suDKlasnt/eSL5Q03qyfoEosrSMXcGueJk5VFOuWgoyQTwGuiIGPpAumdV+0
R0FWvHVFiEudzQgBKVIrZRJql1eNIh7VeaaZ7358S9dN3MCJ8zpeu/Ab8WGief2XVnosLAIbatUz
SzAHThufJjZ814x9WtiTlsV9UKG4pECnp1ukschCOhRXiRKYOew5UEnFaieYZ+TN9MzwmW8YlPJg
apyYXsZqM0SczJnJOPYdKxAfTTC9tWA/Ghfgmn6RMm89pya5L9dE/I3ttrPvSrSVX1Z9Zm4asiBv
YHJTnTiO9V6YXLJIi84Tx2BEnfCgghWO3TZ36Q5E7b3EWQtHtojWxIHdptuQBZm9GstfKrdptypj
0PAm+bxogcEGLeIpkLN0LNGNaJ/6fFkAEoDjIP6KI4Lmpsy+cUwoEgxwsOccR4ESZaWbUt6s07PM
6b3jbBhFT0RmMHzhGQ8x1S6pvA5jsiHbSqMrAynLaP1V6L1STU8kG3yobe9Gw3w38f9Nkfg4Ep3f
o1vLpyWNYaN2Gjwf44MeDi7lnnsLlQnMRjY+JmZqeLIhggisSEO6YeVEV9SLNXaybJW2CehQmIZt
eqminFPBCOOyZhNujsBYS7E4J4uw7MB28K8s2iflwBElx76+awEoHlctjc6APTiaqcAFVj59UnZb
KJ6QL7s0nHxNS7OdOlVbTRwp1UcP+PzMU5aPGzkq7vq+HoNK0uW9CoeEhCPthioQrloJhxQWHnZ3
we0n0dNw9op542f6Qt6MdSIcCQptZT4avC/GGO9ABDwIhrzNgRllCssB2BDCoBiXbSYeBaFE7Edp
vov0TZ6Nsl9kKYyhrD8Uq37GvPk6KOojhIldqYD7raz7YaVIma3se9NpG+vmPhGNrx44gy1nreYX
8Vy6EvwzSoLCL0Dt34nQMF1FCSV6S9xZi8jPw77YkP30a7Da3AesRpPais5GN3TPhtXkL2qjlwcp
vrE4x9L0sZSll65gIWrTkFPXtOiblF98jAVGhZ5M01npawD19dAMVzMByso6QfvQLRaxIsSoq/L0
VzUJSXSYonUydoVC0tETbooK0OYs8Zwk6vZMTHLIp13ySZYeygz+aDBjmB72lSDW0iMSs3wgHQqE
cHWXtQvnk3DKlgjbijl+0CIYWPQFKeKK8ZztWiNsRSfPM6guCB8LC6hMpn4ANpI5p0gdixUcCegs
BiyifSRWSeIXXUxldTRIizGhjHeHPhnzl6QYrHmz9mK5bEei1XNb0Ur0k2qlZeJ3m4ObdPR2jTgv
iVk17TpdFgbPoidZOSSQD9N5iuauZDDe5tFSmih25VJWS6ws41DTCgknM4BeSe03H0KDYn8yK9ru
Zk7N91PUAsPyhqVtKUwOVR/ps7MqYnU7q0Mwle8IUymnp7gsC05bhjXDxGvzeQy3JIKt8iYzlvBi
NrGcfGCmI7G+vMVF2D3t2hjMLe1MBMnzoNaI48t4lJx4gUPm5ZZS3bYhIRDqmUWqziiyxLWICo+a
7KwUDcWNfC2krQHcSIi8guAqzlOCUmjxq1STUnCZEjlsnyNDDXO8+Dfsp+mVYdd+VkDiwiBOKgqr
ZdJPBEKnY/drHfNuDtpSTb5GKR2/wdnRIUTbs5S8ZLNYctQakxvBzxKENLV74YblcXqlH7tPaY2V
cRtCL1U+IaFogmvNtaD7tRjXaQC6R/D7Gd4x6KZEHZxJVifTyYkDmdhxt0biq7OQ1nul0iDR5KNQ
adtWl+qN1ObReUywIPmG2aNq1Cd2YeKEvNo3u16PQYMmFgUFWAQjpntcjHDZq3oMnSbiBlGnXuLF
zVVGAriRcY6DtZ+Wcm/1q5xetRn0jd8Wqcyy1qVyAoknDd8KiNQkpi9a+GaKg/TZTBorfwF7ffbz
oqMHX0umYgZzHKb1RunB8ZzLsjN3Ss/6PS+VDB1xTnZDkVjpPkyyWyRdk0+0Aoq+h0UAwIp9HszS
wat1Apf9aJrYwKczXFZvrOTQpZievDSlEn1AVcxnG/5sUjljlOvy51SaffNe1zKNAgg3FYk6UY9M
Vhz5r0deSZnfWwO5gb9ukBtxD8SdOT02JOG9KpmqKTAI4gW2RaI6eUum4IZMCvLNimYqWiTRt1hS
qWia526BqLEv9ZmKqj53M1RcvlDnAZJrgAMSK5Jya4cscst1KFAs5Ph5GqmnfBvxMbCH5xJHkCGU
8p7o0RpsgRblFFra9JYIRgaH/guOVAcpqJs0aTMR+htTYa2YF5XeGF/EuC1qt87TcEfwq8J5s4XF
EYCeKfhCZMGNHo27fpvpY3uEASad6HBNqtvCtiV4uVkp7GpFw7iuoMlNQVfcgPgFmKvayUfw2EG7
WtTxiMEUlLtc7dJoY8jdTCLboiZXTSh0dl7NSFVZGNqyYdUBw2snnailTigW0B+YtgA0y11xa3nD
I3nJBXrYFNeRnl9lYayHoJeynVzF41YZ6mHdZDNKjKd2bWRKQt2S09E3+uVajhK0j0y4t9JweQPo
vJ6QUfXhl9lZuNyLWVEkCChZLDqQ51SyAtVR6n2rZGnfqKU6yPd6NxNopFXm3DRQ4bS1KXbqumjC
a9Qu4vzdRawG5z5Twrq1aa7xPmWFrk30Fi39Y1bMaj7g9Gtuh/GIpA9g2QPb2EptybJg8jdmjqIa
v6XfWSTJFLd8vmR40/Draxe9URLR1QrREryEd2d8MaKhS/ZjRDSc31lKWDFyV4gn2mBIlQvHOr3K
UJAol3A7dVtWe/YIa20VLNY5gEFOp7MQzZ4oA93YhkSKjbc5Pfzq+8Wq4BEROwHlqxorQjxmyhRD
KOaWI6czzYhBrCdkoCOkHJiZmrXYeU8yiydIcr54AEQs6k1KaCgbxZwoukrCmpaU3yxF2lQ6kRib
qA8Vk2p4Md3DfO+y3aIkQAvnylgrH/mHVKNGhn9mL4oFDE4gdJNj1DAV0bKHQK2BZdeLm05jiRBI
fvaRWZAt0oDZailZDAp0KE6xzSIccKvfBjFG6+ST2xr176aeRuNna7CP3JSpJRN4Ap40XL6mkLbW
5Bi/01EqjcSU1S9+p6dUDeC/6CD/jldp4fbXdlnIjRG5WkY0aUOTJja71xKQzoLoAgXQ9AZUufqM
MiCH9+naj3R+MiK+vajvW8OdAdD0jjVVifikpko630e/82qyxlRSOJUtrfDGkAfrlcYk6Cwg5Ol6
IyUJBcX4nOBSuwBuuoBg7IaUs1GhLH5PTHCK9mHsphc9Ka1ncZgp0VliZmlexzAT6T/mdfkwmVZN
50iEoVMrCFCqMpkXR4fwGPkl7mFsI3yC2NUNSRQdklBpfEmTQrzY3Jh66Q3g0D8AdIqyXUzzmtOB
yEPNFaVlXBxB1XqOkH1rZdspnsYuUMOVanS/NGnqlqXS9XtYiUt56RviQba5UkWmnaa894fSTJce
8Nwsr44+8HCcaslG0111yEIeo5FmHaItIfYQFZnrLu7EyfLICR2QjForTRfAhTPpk9pSaoG5xEbh
Id6HUy72/UyMytJQ9lkTVFznRqjSZjOZVSM81MC6TMcsCYFE2CDFMe37HhQnB3W93cnhxMhHZGk4
iznGNKVuEPfBjEe+gzhaw0fZCVXkk5iq7eoobum6i2vnRqmMvgMY4W0DwJx3TtpWib67G+WRvZCB
MNgNM1J2fEEagCDKWWxU7kpqROK3VtVFw8FQpkGgFEKcXDQBhpx7Sfa6KO2mT0NcBa27txYSHKUD
Ht6ZwutaT4lLCoAenYF2T/RA4PVP93pai+Fj1c+mSWN40iVGTCT2D0Nfzsql6xODfE5YILTisijl
LGfqel1cTR26r8eepLAuoLgn81leO+M+rYnkMYpQbdkzLFJ6XOO0rn/VVmO1NFbxV7q4pYjC4Q2+
1CZ5mjpMLzZTkR9VrWZ4Q18T5znMgsJhUVTF0SXjqlRhUipLB2UNuMSWYbyE+wXKGQkScWQmOWWF
JcxBoy9z6mcsAl2w1mkonWvSyoXzYMyjtK1VBZh5PUnqpY7M+nPhTEYCSa5+p/L0sC6p5sRJj+pb
purBxsvPB03UNnippMwZmigyNkNaDVcrryYJ9UvS9N8kl4SlXy3jQA88CyGGgWyLOWjGs6C+QI6F
Oo4DeK1IeuEwGawkL/VuFbUMG02J+97DFhCv28rUWn1zi9cs7UFP+pJTnqHcLYJStnsDKsoSzGvN
dgmAsaTuEwBNxoGcXBKY28lQAXqQUNW4FntdZTuIGZ1UyzLnxcMq11LAkvi0NoNbrUFZsp2mDKe2
vyajTmk3dykytKTT5HYrDoPBIYYXtHWlOc4GHnqnvXZjo8qBPAma+SYXea2gfVuykrJw3+V9gFBa
tFxiH+aa7YCUkzNWMjlvrCLVWc5KJc0abykSUEpzli/aB7t/vrqgDWhlVl4/juZZlpcLQOQFUuiy
GdRiZgMb9kLSB7W2DBY5I+QqU95f17j9VeddWrzNqG7aSwcQmIgt+NBJfyX7p6EczRlBF14GYNHj
g2Iq/BknaydhfCwtvaaqKLXKQLlT1Et9a8ZSGTqkNZnWLrMySsP1CFj+OU3BxZ8XQRYHv8oHYB8V
2bbjZenqtHpg4NVNIFYiiTJiBcub4wXs09rttGFhq62bHfIPWZw5+fzPf9LsbhP64vGdl3ALIcs8
tCK/GpiCusj3/8MaH7YtZQhicPPGogdPDDMC5yLvnVEtFMtJklofbZIxZsH9gxL4n0JYlLCyDkgd
o5ms/RTCJpNCDHaO+3l8MQOq4J0TeTevYCLbyVV2M58yyf/PJUE1GWCZZEP/CffJ5wXj7s2llaM0
9nUiuANAzf7qwBi5p2Px9SfN8U/Bvcqov7Gh/t8Ff5J+mFA5qdRcEE1plBm3lK//rZvk9yXIP9Qk
kTBv9ScyQZKkTtFvgsCUAL8+UHHzUZsu82FhU5MID3ieBoHSlyqd5LaMqDKSLfU6kBS8+v9+e3+K
/8FbqCofAM6GBUHpJ5a+RxOTFyPb/BXdlRAur01PsgNpOootUuj708P8eW9/Xw7coKyrmqWD4Pq7
Xn2pRV722+XQZ94KENjTHNT5wUjxmgsGi0sB3v+TU+O/XtUgGwDuvgan4od8eyrGjIjDiqtSpJ6k
fah//vtd/Id97Pf3+ssVbrf5LzL1jg2kNok1/FkgcEX9IYkx7rsYZVeUGu4KSNNe0+G9DeNTJHeH
tVMgWG57FMVT8qd7fNP8/12szvj9z+D6ScogbqizppjBJe6STfWGWt/WAmsHQyLQL//+vX+aHRjH
lkgCpySSMwou5YfxJq1EpWyYM22afRWRaVg1T1ZcBoJAtGUT7mTzTwyyn96l/3tFVjPCFETRUG4/
/8uNnuo5FdgmA4/Ke9dCl7KIxxV1mPKkr80f3o3f5oIfd5Kv95+L/TAvoYVXxFniYvSKDmEgz3gO
QqQMg9sg06SL5Rvuv9/QnyP159f7cUNXFYEuNSrUO/V4AKrqrNP/1ixHmAVCew1njHl7ZNKPO5ik
S6VZSYpcuDOMrZJlxYFFu/2DofLnc7pdBXiPqUqiim/h50Ixzco85CUZW/IqvYXLeyK+xHLGeRFH
Jf3qf79rP10wPy/24+2TK4kChMXFJqQHCbXriJrnRGP43y/zDyzRz+v8uHV9b1J2WbjOKAtOJyMP
FynWTNq2RLhCL0LUL1D3grif/jQS//QNf47EupIWgz6BHXeecKZc76TujTuFuMZ8kBxI7LCgxD/R
VP4BLeALy5bJGiVD+9ONn67HsKzbZmgQjtygd7erIvVYN+iLgfZWgerCbLi9B+EVNLkvuzrJa2jP
tn96K27P76/v4c+P8eP5KkYWp2I2hbTxOyznpRl+ikYvBmqZSW4USkbwhwf9X243nEOT1gmbDpPE
jr/PMiKHQ03I+d6dp7zoMcYt2/Ab9h2k+tIU1LxU99nxoK759wv/fGtuy4isyMQIywqcmp/zKdWo
pOU3UPaYxcOch1dxbL8MEgb7ctspj/9+sX9Yg39fDWMVaePYu6ia//1bFmwIwrYTVTs9mJ4ekCgQ
JF74Oe4WP960jrj/s5/r5/z285K3n/9l+hZUcyJdgkuG3ey0FCPlWvrD5uq/XoL4dE0zaQWRCv33
SywW6RZ5uqrwZZANrbqK9LB6+Pdb93Pd+73c/2XX9OPOqdr6f0g7rx3HkWVrPxEBenMrypev7mp3
Q/S0oafo3dP/X9Y+2C1R/MXTc4CZuRmgQpmMjIyMWLGWHkt5rZPOZzlZd+IcOzXdxsiubEn4etfr
stfUcBaWNj0H72bPsozJ0lp48DVb5DGMVYP9fC7qr47BdJK9MMOoTVOId0O4BM5Izs02Xu5hlYee
g5AZffZ03W3SR5U6xEN6Z33wdgzSHMuP4JJoha4pch+khxrBP0jqqTu5wfdhTaHZU9b9hsHydeYu
5XLqzN6bDHsrssa3Nc3pyGOc8P4tJU9bpb+1H/Zx+Gb+tr5Um2GjboZfwQ9lT8dt0/8GEZm8AjfP
HynDbIAJk1kGG28zLBzZaahgqyyZC45TZDBsOh2mrpFPCuoWHDeEzP+g97hukPsF4qovECFcXT5T
Q5Mr4OR5MArEGKoL5vfj6HjSnKco0z7YQXmXms6exi/wp8IxVzC6L1mfOVUXy5wkJr5oI54YRF4N
x24DNdAORJD/C6K3lSDNAb3lrK2Ptw/ZbZOUCi+dEF0fwSyHyVJ9Do3PlTQuZMrX0Vbl0YNgGJJc
kMBMo/wQot0h8WKAK5PKIsiElunMAMDDSYHxjcGa2+u59hSUUuhyOTrPZwMui8v1jH6gRDYjmave
l/dI2+2NGtkFauN/b4bDYaGFRs2HMehLM2lZ8mKkywqyZod409ZT/5GDYH3byMyDR9QAkPmFkkPW
HXOyGB6UQeOoLaqAJSNVoA2+NmZ1V9C9lNIxu9NjNVkrjD45rfo57Byq/cmP8RQ+52H0++T032//
nOvAePlr1Ms1o20Sx5rNiEUPDjK2egTEqq3aMuDB8NdtU1fD0CY56vnKJ7G/Dw2zpJbH/oI92wGy
dQUnJ2IuLjTsh+i75qZrFEwXvur1YVBNk6Yr48eqDRfK5KsiUZo1hYEQRN/GPjMk5UdLtZeoBma2
EXQJuZ5JZYeMb/JRGUim21pzIJBnuVNbiwEBwP998CQNSzQ/c6bQkVdsrFAHnmY6em86glPfoIMl
M0PYu9rpR90i9bXAG3l9xkmnTFlTKXNwl12dhjrzUDYx4DphXqitKVl5ikprtAFOH5IwjykI5QUP
Edt0nq4Kc0yMK4yr87XUaQZSGzTY/VbDJnKj0qfc/oRyExi5e6RxbJroQ+Dz+Dptte7rbcvXTqKR
rlPLUXTkqO3p94vMQUfHWUeK1KMhy0hctlINqV9Ynzqzp+9pgaiQwZA69UVLqnVE3Qd9ta7XgO0P
kB0wguvvjW0J5GVlH7SdcbS/0Kpu7g13OOh3xXO6znceVLE/F5iehd9P9hoaCRlvgSSI/0xOYxnJ
XTeq/JY+Z6BFzZhcbIDF0ks/ud0AqLxron1noY4a++bfEvLxoXEshz6WyT5QcrkMO+iXaQFCeKTr
jG1K9Xev/nD7g15RWbxb0GUVhmdZA9kr7pSzfLmvDURYTtSVAB1DFMAEthq44IRdQQzKhFixLr4U
5VreajA9L1MfvBcDpttLPPivfXGMz+x36NrHaswKtYbul0trIDtYW0F9ngXbOHHVH84OLP0mXDuH
Yr+w+Bk/IxDBusMHxpmnflYrA6EjQJ2cuSqzXIX7ZB1s6zu72/V38QPzEWvFZRjggyTtGVS6bfz6
suZuU5BJwdNRBJjeb3RCO/RaDFSdB1hXnqzmzV7iGb4OgYQ94Hy8Vd65yichvUuq3IrBBqwyHZiu
gwubR7Uqj7UeLdzWs5ZgrlAF6Y8ppEwvvmLdREGhyFiKRxQxUSABhgRjxrfC1Ba4k2fyAk1sGwyv
7+RC8sRhVcvL29If2bcPstuvAXNF6wDOaGawYA5YQRmwXmJMmvlUUDWrEA8rPJupaF2uruBcoivD
RS/7DHsq0j7k3ZwsPStn9vDCinppxe5Is80cKwAoviIXvC2YamrR9XRoif21712YmsQ0iEb61PYx
ZQwOM5eI/ajfVSnd3bZyHTlBsnGqSKMdjte0KA4fiZ6iBKUyyXccsmMg33dxfzB6Xm/Rk5Y/DOXf
b6GwyI0PjYpt8J653EKK32qcjonKXQwvtWk9lFa008dXABMLDn9FG2NSlRZKwIrDI0G7KqQguopQ
I0koldvgY8K4wBfvzXmqD5V7cpXmGe3JtbodJPDLK9pIj/VuqZJzfRVf/ABr8nhJMsMULTkQDqO2
SyCHl2Euuf0BrxiqJ4u0JvupZhbq6mKR1aYFWLsVlNj0iqwdTerNImvY9bvbEhUBxXQ42RQFJ+Gq
pNAbmgpjfXH62yyfiR1unL0BAl0rgIJooi4t7/rEiS9o88K3URclbF26SybJlQ3SCZwyLCaA0vYV
JBByR2IT3mVweoQiqXs0zeyXZbxYCaPCTfjRgoigBbOJSufCebnqBrDdhGuakHABUVyaFh4AEbVV
PYIF1HfaFnk9VPSCreOK8oIJPB+igkX+/7kt0NB3oAxLdLOmgRvfaaGCE1O2FrpJlJr8pvw5tsAR
6cYveNN1GOWrAhiApVYjeXxPBc6veqdF6NcAr+m96UdYsySXgudGfZIekIf72u8o5hSrxTt+yeqk
qmFlktRAlMhH3vVrWq57A6oB3lLDs7ETdW39cyREmJYWe72xNk9xne8JaO46r6qMpMsrH7P6zjw6
7Upm3oRp2qd2X25Qgw9ddAkZkJTvl7/pddy9NC1+2tk+J5ltZ34HXZy+qw/K3jyIamu+q5ayJ3FL
XKZutgwVLB1mExGiK8ZCCBGVUFGE7+z8PZl5tHZc8wlTrps9LIW7uUWdG5ssCooLPaNK9j+Lugt3
9cbcyvslMzP5sFiU0HKn9gd/8yTkITniV0GLHdQet9m9+jv/enoJtuYaxvJ1vWtA+RxqFwAL/LGb
2wdkfol/TKuX362ikZV2sGi972d8DHfdFracrXW4beb64rhc4eTyb0zILTIdMzaUPe0JwfRyyfmX
TIj/f+aBeRl3DBdgot1q28Ad3sjvzQOX5EZz7W370P2DBPvtVc1cyJfLEnHgzCbjDYnWDNgsNsq2
fUb7OBwOIsAA2nfVdfKY0HGIP/Rv9Liq5/TDEv/27Jo1utUapVrNnNb6+rxLw2gUa2b0YlCe4/73
7RVeBzIWeGZgsqmJVSFoLBbYV9JL2Wf7soYvBmD/bTMzCfalnclGmpkWdJGJnfhTv2bOcOcfIUhg
E+kBumgoLgaSpZ2bHO0oLhkSfF+YRg5P65vZyIU1iZv8KlSd7d3kpi+ytKtGjTWJUCU/hC9GCT0X
Ewqr/zhltJG+egzJVm5nrSia3jY/e7DPrE+uIPPkA1fzsN4MGRMCwX2afVJ5kp2giVO0F63GW7/d
Njmzp7ZhUKgxBaLpGkYFdFpTgh7JQushhNNDZUjmtoUZd7ywMPlqcY+cBOhM5vdiv10n4PS3ZaTb
d5namQtFCvGnJl8PpS1KMDQsqXtN318KVHqyJVXjytcZCLRDNy0eaqYKWmXp2p7btnNLkxCclCMq
yVHNLHD+M9Y+OPZCsXCmI8pD6Gwp0+DbkSLZAQbKtfTB32drVAnkQ7RN3WLdrRl361eQXJsL/j+/
gYQlvgmRaVrnMAbbg3qTDfSKn2pCXQeSxUb7pYT5glPMeDo0nnRS6FQh2zt98gl4AxNBgmSpN5lz
1t6QEX6xGDJlqtp4U5uW8l1Qr80u/XjbGzXxZa58RLFsC9EFZPqmTz/Z0xtQ7DkOD4cg8zUOuh/D
W3vIDkJdh0YiNwHIqQcKBdturX2y79S9tNOfsrvgEw8MIa31aq3lu6VwOhN5bAuJKVWn8M1pnETT
ZAwHEzbxcdVFsbSXMzv/gNyu/GMw6uwpCICYQsmSje7t7Zj74JC1ynSdhHTltE7rU1AD1hlwVzhm
/eIoUoGodtc+5LbM0HNnM6Z72+D12w0rSF3qvKXwsimOo62dvEP8lmhgOLBpMPjqQCRkMVphbkEb
PzKXsb1tcW5jebbx9JZ5vKDhdXnf+6bcB76MT6fRADR9DKy7upfrxyrT5d+Bpnf3pUq/+F8YpSPF
Ch3qC9NLvk01eqNmM66UFloq2BBL/a6B3Udn8jOm/HXb2my0sM/MiXB1ltNAMiahMY85wRk/rk23
V9/10WCAEOXY6FvyFjwsBYu5wG6zs7Ym6OMBl18aZVzRKBTGp+A96CDzK6yV3zXtTm8hCri9vlkv
PbMk/v/Z8urRULtcxZKggsrVfjPS02uSb0n3ctvQe9Y+jQ6ouAJ+I/w5VyS/YWgYeZMQHeyH4lO4
Lzbx4ymksRZtnY3oJUhHh5pG6GqMRr3XuZdABXMXy/kPmHxJNM3z0BThKYI0zrf3YWcubOZMJZ0C
5dkaJ98NTWrOX4oJ6wNsHNqX+BWCMlfawMSoryFQ3tQvvHg35WIlatZNzy1PviM6ZoH3vrsCJAHc
dtveqV/r1QqKHJ5o0pqxyKWUas5Jz01OErogHpuTlLPYBEoBCSa52sigF/95228WVzbJ3Jxc88ek
wEyHsgF0OW58BLMibVrXXnmraJ8f84dFQPrcJSqUAGju0RegxX55LOKM6adErK1Ui68NVW3fqj4V
VvqDubytB99xYqfQli6xtM+FcEc03DnzGn3FSWriN4DDO+GieSBt/NNbG0YvRvYpStU7H2R8uCR4
e4X9MykKnxucnIk8G8e0GTDYbgtQBIFrHk3bdX4YAOGCdbFuvnhPzu/apIDafZFe0p+0FxbxsHMx
6PxHTE6NFo5DHff8iGAw9mYdrIPhAHtXYS30LWY/6tnuTs5I64Oo6MRiKaXeZ9t01wgJ08W31Nzr
jU1lMpsaKvD3af2iHaOwSrJ3OwpEbZsCeHbsMuay074bbx4Uee7fjjP85zv+Male+mvYlLk3SNBE
Ojrsj8M+itWFa3f+HJ6tauKbSp/WtlaxKnERasGm/Ng+a3f06lYJJMkwB8FC68Lqu144/8IFr+6N
M7sTF2XoFFJScW8IpLt8cpMPzqu/Y8xumz9Gd8EGqrDitGBUnXeVP/s5cUm/McIyKjGq7wbYqRy3
etU3LbyCvwz4C2jLwtF2WtWP8D2KgopoyybusMsfzDv1XnopPvbfYGhY+gRLWzFxYLUaPIcCsfhV
xaNogL/7cP0pf9Q+QR2AxssSGnr+aP7Zh0mMpxcX9bGFXzXS58x6UK32Pm7aTRSWCzs+U3gXkeiP
pUmYbwammDvhwd6DeYzvwqOzUQ/ai/qlXNVu8kApdcGvlj7xJMTbZnfSEga7UCr0vsGzvIv34wFU
LhR7G9hY77WH073yWzpCAeWvnZ+3rc8ap1lrKDqVTkq3l+cVgAcsLinG2/YUbDPNUPeMHH70u/E1
bMt/OodJsKp6KoJ6IQaq4pheHSfxPAD3SWliilsJtJ7CI/AtgiAkFG7+FDzBArmHNwGSovRL8Civ
47W0ZjIIxqc9AKgn4yOkfYuVa9Ebu/U7Jt97RF5BVS1+h76D+BMhKxo9W7ggdsHCiuceKWD//rvg
yXeG9kFtYhlDY9DBPeOPr30DJihWUCoaZWmvFkvqIPOh8o9Jc9IXRJa8CVKxx+2X0/f6Z7KGP8It
N8Y35Wgco7t4mzzIS9hNEeFv7OfVW8xWsyZUsVny1hbS9f7GPFRbaZdsur12uO2+86f1bIWT+2ZU
T6pNCiQ6Oj61INLck6sfoIbt1t7KeAsXc4R5i2iEiGYvCDlrcv2YY+p1YYJF2K3WYkqhcE8PKVh9
odabvy3VDGb6rmTyvL3oZTOZd4Wbb2MtNK08GZmKULb5s7aHAEx+Go/mljLFsBT9ZiK7I5NoGrQf
6b9OZwWHqAL7B2MNp7Jfe0eYHUQgktweccTuYwrv5fGvZcfJGaiUy4wmglCBK2oSg/JGqeJa1Ava
bfyqrP7p0ZLrEYTcGPRWGHtYuL1mngsX5iYuYzAUnaUZ9ZA8LV8cv9s33q9RWhK7VWbOwYWZiZ/o
oIkDdAd40DbKKvXgFTURAjk99PZWlh+D/qtlfUnQUlAwHTtLUpMz96XoPjDzTmh1rqp8XlAlTEzj
NQpCJhkyS0ZRuqYCZAXKzIUzOLtSMb1CS8JQaNlf3iH5KVasTOjLqDuKOxtlb23Se1iCyUb+Xgfr
3Vn+GJtCHSol4nomeK44Kh4bR7UgqgDcG8bX28uaPQlnhiZeqapdaIFtJlxX0QZtCEihFg7brCOe
WZg44tiWVlfFWIChCQKQDoLnu9H/8H9bxsQNO18fMniahlUH3bipwAe+EILn6inM7ohLnLVc4xKd
MDlpfsIywt8qEh7+BjrcJL4fpGfzt7FPd5AAkDpZ64T3HOTPgxupR/mEtnhybPa3F/tec5tcPhe/
ZXKZD70eGIbYUgsomLrO4eNd69263ULUdrRAkEb5k25shQy0+GHj7xNiLMhYue3v+pPPGDtSETCd
Pibfm5Z0L94uj5TMf/U/2zU5LWY7+EMpPkhQoIxCkami/8mo8sKpnHff/5rRJ1c/3F4x6n7sRAHd
f3D65Qzfb+/1rAGLlJHGOLWJ99zjrGAXqBa45DQc4Xlh8DhMw89Bf1pIJmaj2JmNyTtDcPxFeYyN
Qenu4Rrb1Er6TuVb20tF6yVTkweGdYKCzK4wJRnpZ9NkFC+Nd7792yu7H/+3jZv4aNQUQ2KrWIJT
7uEUxo91v5TUij9xdQzO9m3iY3DUD2ZTYKKjLazL1aaGN8iIq20Li2KhQtamLJy8uVoDiEhHhSCF
i4cp3MtLwE6sGtYw3NpANWLVgzVJ3exOfTJXxhGOpxfreQmJOZfdXpiceAdg5V7nqTaQN6jMt2yT
LePSK/MpeVSBuchr7S3YLFYB5vzkfJ0TP8lqpw1lYZRhgk8A4bx4D1SYnh0F45cmdZnYhFyAsYxF
rMZcUfdivRPHaeukKZ1WrFfflIds2+7De7htHoUwXv6YfwIVT8IUvZWLMwYzb6QLyxN/4k0TpkqC
5ThMvzEqBwF2BGUc7dfNqUrg/yl/QeT9RTLpqo3/on8lcJWmAYWdDjprcoNpVejATYhxvyrdhjZv
OCL3JD1JS52B2VT73JIIeWchzVKg7LFDaOAMRHmCJrsvRyDw/r0Mm2+HKDgE3/Cgt8q4ThVr6QDN
3QvnxicHaCyQHEttjHvxSja2+u/iFSGsffZZ/aH6u+y7soFl519M+gD1O9vcyRkKxqwbHHFs+1DQ
FL+08ALfDndzDyYHC/A2OIZj8B0vd9Xukd8IfUyYavdNOtVbrUoPpgx/fkK7tdbXEMgc89jeRWH8
IYlYI0RZLoQOfz9AwVoN0IYO8w0iTl3+kMwuOyjeYE8ffeNrFraHUY7e/s1imZygokLWjbte2uCc
yHKjs1hYmzf9fXsQkHTevzT0rU/qfinQz7vsmb1JTDBHtWL2B3vRofmebyHSBpwzfopW8eK4+Mws
2jss1NGh3+DhO+3rphoMRY6FLfE2bF5PL+1TvImAwyEksFY+KQ/Jt/xtKeDOxluLMcb/MTpx0F4O
RpAYGO3jE5IMybrInjz/H7tbgqSKnZremYBe/2to8uVg0PKi0idhgobzqILS9MJuPebHSP2Yqplr
DAucFbMPxHODk0/nxHbJaBcGJSv7WEKkO8Av7yjHER0VI9mVMGk5zfdCGeBmdvZO9bTgqnMJ3Ln9
yXFISzlMVPE5+ycScnp14Quaos9kxW60jzbZbgkVN39h/9niKVdMENVMHkXvDuTtkDl5819Wkluv
vmZMT9vb7GFxsGb+fNiwtDIhwhi3MQk+uS7ZCXROwzvY63QU/Q/R+NT3y5MhMzPTnA9bxxrVVFEh
ujz7Fhx7LfqaEC/vYJfneq62xUFYiv9VSD2zNHk5FqXi+HDuID32gDqCtm128RsqQq714j+fnv9d
V/diaZM7WCoYMhzEl9N33UZ3oy+iJoSixip/FJlWjBCu+rrgn7MH8myRk9u4s/VQjnJshsPKalb5
Id/6G/tnfeyP3n3vwl64ETQgA0HVXArjs1HnzPbEbRS5NopUfEqZ1+DPgFH+nbb31t3X4NH8AkM6
j9dN/RhvF6t9YiOvotCZ4Um4Y7leXYUYrsXL1c1QSmTet2eiyXDbX9XnYHd7l0VUu2VvEvWGWq+d
QCy0ARrQWJ+zFBYnK12VyNqk7fNtY/+f0/jnhExCXhZoCqAnrEWH9DXdeIcfzTp5hU1mcUxryXkm
wQ20TGAkGZaq8lVParjSkYuyik2kD7sOpvbOiw8LixM+cb2VIK2gWBMzJJPjnyknJ0oMEjgZ3Ql9
g6DmPRFuozKugsYHPhOujE/QyX3tlvDOs4EVSgGmfwFGMnE3+YpJPGYtBCWoZKxREGXaiKfrhhuM
ocVCZ3CGSlx9gjTB2d9e89wu67z1eP0zPc1012XEA96nIBMA8b5dcm+il6Flxrp3gsce1EmIJofp
LUzgzm2yBcETI7gqwzpTaJ8txUkftQb5VZ1lyJOl9NFXUdEwMdmolr2+vb65KxJeF5ilqIVfz5Cl
fqs4OXSzq1GVUNjwvbsgRqnmtpHZBNnWoP6iUsvYzxRk5alVEpohX08+olqK1Aa8OO8ga+N3c/A+
L/dv5zYRRBejPoauMT45+WwoUzdWrqIQYBfeRh9JcxKkG8MlYpe5IMpJEDchtGbkw5fe0QaVKiG7
yWl3kEzXP7b2xyGuoCxeyKTmlgPKUGNUTAEhN31gVFKi+6YDe22eoY1u2OkhzfMP2rCU3F+vh0aM
zCQhrxmmTqedH+B3OWSw2Ik8EyG1Jv/oZX773Gud/t06ZdsFtxBf4TKeYA4eBnrRMviNKW5z8Dwm
Fj1ESaE/d8Gp7bRH50XwPQSbv+d7wBT0YbQLGLuDYePySym+FisojGEqkPdDoqFtKP1zeznXR8lR
qUaCObZ1Fb8TH/HsbV2djNbrRyR3g3I8BMN4rMt2IRrNfB9M4NiwhZomqKlLEyoDF2bbwkDgqVSc
fatbxTIaQJUJzTXM1In79ysyReOcoWrANdNQFKHckdopGu1h0RzsznyGS7NeiA3X1zNQBAIQHXqH
VU2PUBmnddZA+gP/0j9y+xIn6PWY9lpu38bsX3wgMY+Hs5kq3jDZvQZqWscsYDHR9N/O8Lvol5xs
pkTIYs4sTBK6XC0HJc2wIN6PGfwB2xFtZGJdBbWbjLics1kegJvJyi+tThzvZChNngl2FjpfLyd1
nzb5nRAlSmq4hGLvKGdAiMoP6Azedo/F5Qp3PfP42EprjycBYpsMPtna1mMOeBfvRC6HOB+KTcYv
mEgWKwLX0fByvZNcQNXqptKi/9nlgaESFZzQf8wCjdI+IZwLHfFyxjXrqmdfV+QKZ8vN8sFAeQVd
yZOf3rdti2xuirjlsDkhbKDl5gJr2MzzmXUKwkdT15iPnR6/UrICH/4YZBzf8dBwFNqrGHJgB6DB
IC8O5M1UPy7tqZfrM8extwq/6eHkc/WjKmRLR/NY2uDO0K9lIArYd3C6zy0oZZeKIO/V88ldcLHY
yeGs4tCOHRPjkGBvO/sOFb6W+vpPGSk7pKk2yLCIjpYYJ3WSfQ+2mVlw9Dgr7l63os9kMaS99Kvm
PfzsE0wOtJ7YldRbfALh4SXSXfZzaR6U94FMZTPaz6H5/X9hViz21mZMTnQGqTn022yGgBgriMnH
brgRQ/b9BrpzC0zuMuJt5jK++ACTw5yVee7VNktNDuEeETJ/A9rkUGz7X8u0hXP3GOgLUaJULJVZ
7EtPi3SlVtXyxMeO1XAdoyzVrBy7Und10ST3fosS0EKoEr472VENZi2yQQUOlKuzVIRQFSkpAqrl
VrDuZdQRg8+IMeza3bIzz51crHF2eTdo/DONUJ06Qo+Glk1k+79a334Jo9JVMg3NRhvlXgQ32zz+
6ZN6r1UpN9axJH8c0Ai8veiZOMl0psFjiSGha9TC6QQTjNFHIKIkNNzzMpDXeQrrDCo+9cL+zpli
Agrsjg6NuTyFummNMVQaam0M0p9sFFXSN1MJ3kD8LFW4Z2IwpCt/DE1icEX+a3sehgzYXazKdyu7
uW/R462MzlWtbCE7mXl3OmLKh+Rb5t/rjFhpu2pofebUvjnOCsXI8jm+G/fys/eBDj9SK/FPnkxH
/fX2p5sLPBqppPE+SAUV0yQc5kmT5acoJFehyi6tICmKn4OtqFwC+vo1WMfl623mUGqAoqDn4QGg
X7F6t2PMhJwqdatWap/UGIbm2EYJ3Bje8qrXFzLZmWRZLA6qdDEphh9eRoDsFEpCv4wENpNhXES4
Mqq68F94JQ9OJpdAhqtXCV+pKUWZKSgsGZnxUWvSo9ZqqypdQD3O+T4mBF+laTP9NglmWajYCXwT
3Sqvy5XaMtPTIQhrJi+3XWLBzBQWNNJkSsKSxTQxEvfyqpR7t0Do/LYVcX6mcfJsMVMOlD7M4UQN
sdKXX+Lqk1Tpj05Yg9159cPP3WJdZ87nTI34ROnBwh0me4d4o+efGqNbSQFEg6W06lEkbJPTjsth
wRnmPI4uHdNQPGiYEpyYMtIq0cqSrNGzbTh6UFDUnPXtzZv7RGcmptV/dKTMzpQx4Ujo0MYPvDZW
sPRsb1tZWMi0CtchfdZYNclBYAMTV/JdY0hLmf11O9zRzlcirtOzVNfnCZqULStBv2unN+23Uc6e
mDDc5ZW5tWPirllXP6wuP9T5acH4nE+c256EvrExy8ZBpgRmwWOMo0ta6Zbk9JnWLuzkbHR3ICN7
L2gyVjm5p8siK4sa6mQ4WozEVba6m+6VO8ntqBT/MH9UH4snf+t8/Dff74/RyRVmlkYmRSmJltc7
CBXvIYpZCK5zmTzFPKiomBR9v78uP1/TGX1qIc64kl/qtfYlea5Q61qVAeyQK/tnfN9vGNE1UTxR
3EUumBn3vLA9cZ0GHqGxz4Rt9Gyy/vtpWEJ+zn22CxMTD1Fh2SrbEyYEHLNfI+csdAQc1/vQ/7YB
u70Ay/zw9/MZzoVRse6zI6E0gaSYqcjpkCYKdDo21atZIdMmL9z9sxtIMKQoApHYVR1JDT2kAW1S
HFQH1515D/51IcjPb+CZCXEEz9aCUC14BQMT9Rral+fwLvghoEXZvtsO6/SH8qu7+zdPKXLRP8ua
nLXYgAS7CmKqFMYXZPG+1375q5fUh2E83Q0mQBQaQAFSAFr12J+y3cl869QS6W9p89fHj98Bf4/J
u/q6hhZJVpkOJ9auOD8c8tOk/XrbgLhIJlfohYGJo0j1mLfmIAwggwUh8ipuwXqn4eEkV2utRu62
/m3rS1ixOa9BkEtgVOESu6Ip9uI6iesGbbougBYQOWjv76dQedJYdO40SJdFvXZyg+ZBFdttDkfx
yUOkoKN1QD/N/2c0smDBQa8WgyXK3QbPNZ2B8PeZsTP/bFAEpLVVozTdpOgkqjlq35798fZ3uq6b
QaBAdZPXCswBsOhNwojlUHo27RM4llj/EBmSqxa/W1nNXRM17L7TNt3Q0azgkR9o6wXb4m9fOAm2
ablQxYVNSjan2YiSWxmqpQiVd/pWP+ob+r7rclh3P+xVucqO/vb0+bbFq8QOXBm4NYiqNYFfnBqU
fdTB/KgwVkH0PTS+WdJDEfwafEvII64KeyFZvToD2LAN2MBIiZkImhaqdb2EIegUwy2HFt029Dsd
0rFqnZneW+Nbx6xFgHIIc2aDDDDCt1eqXBtHJJfuBX0FKstX3aZxRMsvzQcbiuDuWUG0qx8DNHWb
fZr4R6lVWS6zjKa1seJ6l0FSA/HfWvNea+u0s3LUx6tyHdbtJvXvFG/Jta8esOBHHXgixZCUYEuf
OJ002IZfpb29KgItOMp5jsKHhHxyoZfe1u79dqeYVrMQ865SKhUNDGjoRNMAjozpx4+1aPR1I6Z8
WJ9+qrJ3RJTu2PvI1vaJU7i39/8qCxbGeCmbtkHx46pZlZda3tImsVZlo2RbvZI9xEFjbZ8iiLpw
hGc2U5CssJeaRjHhCpJrp34MFQayp0XQB0e6pMMm1JMkWDl529RuYzI8xUypbi9Bi9Tp+WViTkfI
BekEleHjqeU2QqI5h0gRquJodN6cOHdOBxq3xasDLxfMyY40ouiQpm2OkGUKxKnqESNxQ1OKc9cY
jRNc9aiiyAsprXqVuQu5bgjNRTxTr7lpwc8KqblUW7UOhKq61O6NVPnoBVHvhnkorzSjgkKAtkSh
g+1lruUJdMSxi5jzyk/HLHDWSmGZuyC2vrWh5AaJ/8WK47Xfjv1ClnrtlJe/dJIH16YThcbIL63U
j1Gio1No8L5ADKc2w4VdmTfFfU+biQA4bc2h4IngQoQpX5X6TR+NO8NDM0AIxw5GsdCsnQk/kCCS
35NkkH9Pm7V6MqQSDMGwvash+XWQ0CQYhqNWePoqk9ptFMggT3ppd+pOC1t6bRpCWLrRpkGQ4E5T
LvM6WqxVoPagM5Q0eOrMABk4o7jPVGPbytHn4lTcDUX5BIzjw+0jf/3goE7FZAzUO2iXaVdkpo1p
qHjYYKyyIqIm33xTTO3V6PrHxCvXdiO7ZeTcNRWtSutnZlcfWzr0jKIUKLH2zw2BSbEWuifXn1wQ
1sKBQhiiYjiFqaJJmMg2o85Q83xrGQzSdEgo/cQFTrFw31wlK0JfSDwimWFkzHcaXMeeUl3WlYiv
xp9z6UuYfbm9udd/X5C2knFpTDCLzu/lR9W0IG41LwX372kK0azQmuagKNG/uCUuDYmYd5Z1jcBO
PGXgiUhaHqydZnhs+u5NPRnRRuvlhSvp+pbAGOKBfCRQ03ynS2NdPCRthjjqKlWM5G5UTO+5hqJn
Z2X6EsXAdTEVhU1EC8gJaKZRD5/sYBOUzhB2EBZFh+6TwsAufBtv3vqHwTyrIZopSwOY1/cSiiRU
+CEGMwU/1+SSL402R+I3V1eSqbtFnQcrvQ9OKyqcB12CQkH3+iXSCBEtLxLK97gPGTSlRtRKphlX
aqZZeGrIuPLQeTTy9jkHDgGSP783MvNXgKZfWpVLaLfrQ0YIBxqlwPTFe3W6zja0TeDLxFVryLuV
XhcbPSvXgQ8NdD6qh6CI4aMOXqNY3+Q6+s1Jmm10UoE2y9xW5inUOuaTpNcLue61b1kGjMLk1RrH
hg9+6VtD6JW90OBGNigCJiFL21Pq5VtF9aqFWH/9kmbbhVQjyk7AxKgQXJqyG80f0GbWVmuCLmaO
2rrfxzBm+D/lYFO78ir/tcjaOru+M6Pis5wd1CIcuLoSjHrflC/q0d+L8kfoys4qelRceCul9eLz
/TrhuVzoZE+NMTmFvYrNem2t5E/UQPxNDLucvq2EENSSvTnPEvMFaJvCm3NVmbOMHtUP4Vlypb7q
fla4RYbUvZ32mjvk5rC9HWOvRzzFdzyzN0lGusEvUOHAXrUJnkGs9+P2lLtev9fCTbKVNtAvbiJ/
1Z82Trw2IOkZXWXcZC/LbZiZaCV+CvMHHCgBjpq4lBLaSl6HyDQI2ohaUI8IxgZ71X5vnovn5EVa
1AO8vmEuLU78yWxTte4SLMo509pEq6L8+wTh0sTEfZKo8qU6xYQibe1HGr2HnMLIRnBLgdIzBrf+
PW6KbXBcxBvPe9Kf7Zx82VDNm7IssCxIrQJvV9Yvwm7oKkftt6Ztc+1Yu8Mqe1u6BJZ2dXLDqbox
tKpHRNZTFNVpnVAwWd922zkTEAJC/y+LK3TaJfSqvIskEQiasA1WWdDHq0CRy81tK9ftbA7HuRnx
M87iTVLEsnYShxHY/wtiaUdz3R+7tbz+32ikCE+YXmSCbpBchmk4oC+XxgIKrdU4sm1+w7xWZ6CN
+ZCPwcrw7s3RWBi/nYuk58YmK5OL1tDjAWOn9ns8PMfhL6H0dXv7rhyQEjwVJgo+gin5qhxhNYmB
ECX9wY5X8WMdxd4Pz+i1gwED9tEfLc9eMHi1qHeDRE4d0Us6upMd9HlWakOGQdtq9zYw96hKXPmv
3xoTK5OtU4LUSascK/quPAjYl7YTnDKLl534tRf+MLEzCYepbAxhAYenwNSFK42BwdiljnpUt/8R
RFwC8V2dqYm9STBs9C5Gghl7il3fSeheFv4iB8lVsiZsqKSzFA4EjnOyJhJGv20DbPifms3pNUhd
ZS0g0dInI3eHn6d7ea3uPVf5WS4mD7POITgzgEDqaCFMohLd3cE5wci0sjVpfAudIL3z9SaPXC1P
/MC97fqze2kpjCOSjAkZtMuz7Dfe0A6hjutn4Qr51QB83m0L1yPDbCXCfBBz8MqDMnni7CY8A1mE
ahV31ipqV8X3EVGS9i75R8+2JlK+4Mvv8hg0oPbV+37b9tzBprjJuCUQA57bk2dFlsV9J5vUiIdG
V8ODUZe+K9lWWW3jlOroCr7R8PT3O8o7k8K4DqIHmaPJ52s8yHlilTPd6aW/Vo1E3znoch1ur2zG
SShukX4AlhV5/WRllZxJYxzC1yHn0hGY0qsZjofRyd5um5lxD50aiaAxhvzxCs48jmoo9SFabuA0
vrdd+sRbY4mdf+aoYYOoDQ4ElMHU3xHh4PudeJ1klZk37v8j7cqaI9Wx9F/puO/0sAoxMd0PQG7e
d7v8QriqXGIXixCIXz8f7jtzM8mMpGvmoTuiru08KdBydM63MCMtfKuXkLGsgLlMIFIOeENDubw1
ygqg2fMjPPUgcfeclH/wvyORGhB0kkFjee/zGhSLUTRP7Shg/epk6VIZ4rgGAycZ3HgmIWRUAI/s
NxOWxwwgbQliLnjcY2ivJnZ184pjDVo13i/oSYbRzbBUbj8xRNAfDDRRgN8+7qFLDxqMDZQD/UTy
lV7Xq8F1AksuYdGP0gKMzgT3EPB3JCNHqQ4vDWWZNcJQAyxZyP7E2vfUtHxED8cll8OTz3I/2uxw
Q41UohyKaHLdXJlBtu3uiwtjq626NwP2CsZ1eV/c/nnU/ceP4T/ZJ7/716HW/vO/8O8fvFJNwmIx
++c/r5MfDW/5L/Ff05/9768d/tE/b6vP8lE0n5/i+qOa/+bBH+Lz/4wffoiPg3+sSpEIdd99Nurh
s+1y8RUE33T6zX/3h3/7/PqUJ1V9/uOPH7wrxfRpLOHlH3/+aPfzH3/AMmpv3Uyf/+cPbz4K/N3T
Rzl+lAm233992v/+yedHK/7xh63/3bYnVjt2d9yw0VP442/95/QT0/s7qtlwpaKYgThIPfyk5I2I
//GHpv8dBobTTAHMbDKJxTX9j7+1vPv6oWH8HVsb8i2ULSBTig/5439Gf/Ce/npvfyu74o4npWjx
hehR1R2YIgsEBnQEwC042snKgTCnJ23tU96M6U6rc5Kvq8qp260s+sZ+JW4inACCxR2KwCh9i9CW
3H3RXNWJ0GtdpgBrduzh58iGvFkzOF4Ml4U+QAzSLnRPW8VeDbZ2pEaRPHrSLar3qM5YtfUGPpI7
1cixsX1Z2yJal14dOb+iUQoZ1I5e4NAlWePalx74Nt9H19OQYJRuTf24YwnOTc0bhbrhamhs5qOv
U8L6mfFiuKllA7ZfEdul5zdWEdmvpeZBAon0hgDuqGnEq0Oc6qmqkhhSkllp8nUZ28lN7ppZsctL
iJ4F6BKlz5ozqou2VzwH35PmxcZu27jyB6ORQLIzPXqsrYg3W5Gz9tUB6qgLiIyssG4yA2i6atDo
2ogNAQ2mZDB2bg2CXKTifoM6SAPV3sJ6oI7qH1NUer4NNM9BLzdgXqvpjXMfl00XBQCFFZDWYDWH
vSNhQ+OPGqS+fTHk1UXhpOVHV9v2T6qIdqe7PO6QT/C+8oXLxBrCy+DYmN1QBoVj4TKnxFDAD3hE
6kY0EKBLykOLlfTSkmMLskdc5zveM3XZ4uBBwc9unlg1GmtlTxShzvCSD5jqQetUp2n9yL1WfK/r
MpMwcqOojQMCYYaED8NLH6fxTVJr44/CcburpG+qra76Gk7i0EqBPWje5u84/bQiGMpIN9Yu6ybD
g0br4LSooW6cA/YGV3UTm2uQlMT+nkeefgMiYxXBn6McYlTio+S21pPqFxwbygpWx6YOIbV+QD1A
QcILDPo2lYXvMVySLB3utQME/nlQksF9oxVJP1TtabdN78ZvVpbHUPmvXatYVdXQXxgY5p0L+fou
kGCYXdg9logvzQROpxAJv+zqPoOMdl4MLKx5X95F6A4H9ZiOKzCQjHXpxnJbQZNE+jEZvIc6Vumu
RIN353JDf3MLvdoUuDXudL1n35yRGEFEW2ut9RXddHIEoVlz+4uKj95mdDwX8jWa110Yqo9qP0lZ
+UPlrJcbUZDyzTKh3w99G/Tu/RZSKSqUsPWD6100Umh40E6r/LZumquiHpJnz2qsFYRBujXA3vKd
GprUggaZU7zxTMa+d+lQicDsktL1NZm1W5D144sxigB9x22xWrdyYMk1ymq9EZRaZzkAj0ZWvHO9
oX413dFuNuOYduij9zH/qRuyzcMkRvt4bUnJHhPL1QzfGRMsG5hQiDK/aHSmtRdg6jsTACXzcJ9A
Gxy67z2Hl91QZLn3ouy2Y0+6UZZqbTZsqC/cCOp2t+nQDn3YD0k0+GOdZ16QFHH0YPOKWlejRQf3
m0xGEwQ6mdTuWqVMT1aJSYY0TMbS6wKj95CaxnWatZu8zCKywgvVB8NXtOQpeuy57QHm4KgHDQf9
GFABGs1T7NidvcnbLqtuqMtoA/vbwqR3saq1JGQphcQnGLCW7L/LOItrv2tH+iJjUharxmDkJ+0N
rfpwy9HjII2Mo1y3BgqFmIVJXhNf9AY6snqZxDngRWjnhuCqMuY7JNfZzmsLF96FXQ2f5jYqYO2N
maijyJfYwB7JAan8E5BIxs5LdHRHa9H03sbQY+GKLU2bpDNvkqRPGmdTACiuEzCjjcRd9bXt4NLB
VJ6suzEpu3Wid73mZ3SAg0JU5REEJ/PGHV9M2Rix8rHX0mKtJYOtpRvacWdidJGslK56j0ps3+Wq
kSIj2TbqS4C1X4Ysbcagq7CN+EUupAmEH2msOuNrWqaS3ilz5MazaQA0v5aVSL/DicWCmiC8FPvk
kUQTIUEmduLBhSAn3c9agnu6Yxk8GL6VMe2qD11xjT667lg4OzcdojKMeghArEFBBKTC0XiqQoEa
FG5fVNpb8Ke9JoRRI65CPtWMBpKoXVKhiAqKbvlgxBmA9G7h1b7Qae2uGEu67AFwaaO6bgQsoF8M
1cL6l1qkp0FVR7m+c0qF/jTWVKKFZKxtWNnFY5T7YOSav2jnAcioMaEAEGqZY2FfYG7q45zmxbPq
kxoEGo68/6KMSrN+AsWp4usROmuJb+sQmnqWqup6yDs5TotmRBOBTjRaWXLrQSnFwx6ZEh2FgL6d
eqpprTcbVup6ghy76TrYXo/eZCkKo4x2W1vjkGUBLoyj/hyRiKW7ppBuDgyJJl3uA4Q64tCyIVPJ
ADlpnQJLRZgN/dbGMO291IUeAwXUQJn+mUsxGJcmKg8xlIIrlxRbUaSNcU9T3RUb0nvp+Do0Xa5R
pN0Wze8o6NVmFdZj1IOIP+RJiTXTxTnvaz+1ixgzjw5D0k2uTxkV2Mqx9ci3ARtyrIWVsGl5A9qG
Q8IsNkYa6Fo+OVVgp9J3Zm/IVdI7EMTitIWxLtIk3oWkrtMxkGlliAtd7wh4H1qnW/elnGxxOUnH
aleYqN0/dWlZQk3cKzrvBnmKy9bW0DB3GzcxiR66Iir4U1cX1gBl/IrdQGAoSq+UHKdXKQuJkzqt
CKzofahyO5fN2HhJaLstHDp6IJDaz7SXqlh5I8+Lq5wa4/ADaQPvNlEjsClFqV6Demmn6AB3Wmyo
FTj2MRb7yKd6aeY0eudTmbj0osxji4edJT1rh/2jF5+ay60eYImm/yg6+KrhULHqQC+tYtwA21fm
YYrKn7ogaTtEF2rC3mwF0Rp3C8dUz12bsrDFCrpCsfPeEBPZn6jaUrtCI8NmWw9TGQ/PYKZ1UyZ1
SQLZ1VCtH7mrsFV4Pe45GmNO/FFhpejvyRhRcwibopiOZMtLWt8puoHcA5Gt5Zg86ABeJOPQ3xdF
nOYhMSLoxvHYswwszjyDMRHt4eXXWJFrbZMyg1ZlQ+1CrTIhCpDLPIF8L5NJDvRC18o6BKcHbZeC
9xBm91KcA4GVM0/tWoEy0naoefTpmRCOXyhzHGtnT8m8jo7aZAmBUtWszqH6qkudBLSwdsW2Vohk
LG82GbkTzga241YagMoVffNWdejeq6t8Fa+YvWPNRgcjIqerJfDviUrF/tf5ghLuVcChHMM11xiw
wza4EU49Y7pkP3uimgT+OFQmUFFCeW7e9mkczl037TEVIbhnm2+tuG28Noi1auHZngpEJn0wHUx/
E3X2w6KcphRM7T3gwa3OwNmb+2Phbk0areLi+94t7s970v696ERpAH2svyLhdrbfN7BSiOjXOiLV
GohawtrQ9Dktk9X5KMcNM8wVVAdQ3gHCEez4WQkQdyVaVTLrvhRl6ofmcdJAat+GFfaNVf+93Pw2
1vYrIMB7EGNwJ2LR4bjyrFa09hIo9qS4JGTEH40FEZDjvjL6BFAbAZbGQXkYiq+HIQzIf/YOtg4f
XiTjjyGEXnV9kdwn1x1YaPYKfcBVdZ1vxsfzz/LojSEsRLgnoVuQcY78NLwSh5c7ui3ONFTlyPWY
izBzlnhZX2CEg5r+LMxsYnCrxvVWQxgRTk5PeZjfyssMckvtldywR+3p/KiOZjzKiyawy4CDonpw
hI3Ih8Hu4SsFEoRhryCdt+06FbjGG1XmQuH0qEqFSBb8v1GY/eKczbYtjeup0lowllvTWo+Qihm9
bN3ltV/CaXGMl4pix505xEN1A3gP2AuYACEdThPBFekSVJx90a6KG2sbhyhHA8ATlDfGR7FeUh9e
jDd7cVjNDoTaES/ugkmuKg6LQMOOCwlUM0zWS9vusT/tbHyzlVaKokpTVNH87oJsqh2Mqtfxmj3r
O+2dXUkscNOH+e5zfTksQFuONvxZ4FkBMKrBJhwiDLSZxCoN4sNl2D8/K0+sgsOXN1vj2agB+dYh
RmXba0JTKERcd7b04aOu6/ek3WjG52CNq0gAMRN5u8RemK3HCPjZKKeFs3+sOUxC7xSP1xqBk6lR
/MnvWx05uvfQ0+toYAFuPJq2JER4vMtATQkiM/h/iCodmcdqno0Lls1bvzC/ORwJtPNmNUt8v6PC
P8a2H2T2BpWXqLItUftiTuWPUbOlbooqVsVMpOLObcf42ozb9fl3emraYOsEqwAgTDRqZuuxYIA7
0xojqwRqgfW7NTyfD3D60f0VYLYACdfjxMoQIII7vfdEPLS2xMLcP7GJEfhigScPTDWIMtPP92YF
jiOW51GJJ4euXZzitpoKPy2x1NA8GOLX3x7RQbQZPkMbOfA8RtECQ1a8tk28TqE+V9bZ/fkw0857
eOQAEgtNI2QjOLiPDlRwxnNlazlKoYWxzUxcRI2kri603LlwNFxgDVLnGxHJy7Lnm/OhT0wKoHGB
ZiCwOYOO+GwTq2N4VMUwqvI9oBncsvETd0kf7SgEMhIDN0gsJlS7ISJ8+MpkRRoUiQ1kJAkAS5GT
iLWRMb46P5CjiTGLMpt8Qqv0mKSoM9g2ByDDhCV5DXh7h8Z1233Kbkmu+GgJT/FQukT7AIQCe54S
c4O5FeQ7Ea/q3csevYctgwBvGOe2u3ZjF+4IeuEGPfQCFl6ZefRAp7liYgjgyhjHKYNoPQasttlA
scxZO6/FhXxMVt6q/xHtxq11M2z5e7GRAaT1szsWlBeop9gbOwJzNDj/zJe+yPTzvcXI7Y57ToO2
qKZ+deNjmy4wGU5/PgUvZMKKHLV6h96UGvGw/aPMCkGVH8ReSlKWIsxmDYnbWpkR6slV9pC4z4W1
KC83fcJsbcPIBdga3J8ILFJnWVfSD3ZWEYyhibohtEh3bWvDdkzykEbelL/eS87gqGVFfpe6lyxj
j40YP86/qBNJ5qQDByU9AH4BvZ8Wz96LghHRIPIYXyLpC9BrX6jofViI+bm3gGw/WoWYmvuBZhsm
wK0xlwQKj1r63rLad+WvXC99QlFJ+3V+TEuhZg+WOXXiotzW+F35iwukB9pt3o+ByF6F/nY+1NFa
PxyVOXXY9h6fW9ul3loYlZVFly5BORsK5QzO12jaR7254Us0jVPT0oFC4KQPiE7h/IblcMZq3UbA
Wj4U5qdmvZ4f0ImTGjQQHVdEeA3B3nI2H0jlEVblfTPp5xfitmYfAqZN52OcSiERBL7HQJ940+l2
+NS8VIkCREy8IBmqGzQcr6yEbbwMGZ1yUTXzAqpfDt26V1AisFiwcE09+Qz3ws/yR4eqAvD3Dp00
r/VN89ekq7owwtOP8a8Rzh6jFzsoA7oIUbyQ3G/v3Vd2n2DnZU/iBT7WYe6E/fb/sunuP9bZEos1
NeiljaAx/VmX39poKfc/9eCwT4AlhNLRMUcoa+JSaPm0hnN5HxX1JuJkAZp+6sHth5i9GyFAG9HR
0vWj+E3XL012I8qH8y/nOARqSJOAy1QvOGaqG16cqs7JsOV5RdDVVyltwaHNFk7ApSizgWRlksvK
QpRUAvudIOGV6OYY38+P5RjyAa4ooOag8UxkkaMWfqSbMuvdFM/rOn3Kd9nLhGrkAbj+wCffy1W8
HTb6dsne7XiHPYw6TZS9bW9AXxUNvmlwFODGkqxMgAGr/NLUgB9z2/D8II832cNo06PeixbboiJ6
izH2UR42I1lVWXGdVE9tfQsMnV/q6cIN83ieT5AImJ5ZOJ6PYfwCnuVozXa1X3Wv1vAwmkuF4lOT
Ay8OpT9Qz46rplrreXVaIoBjQ4kc9xRNwqYk/20jq4mFPsHxQW1DwYXO8utxMGSqM9Rx4BOUhDpY
bK3IH+uerH/7BeHmCB4ZUk6bWPNMpmwzkvc9Wpy1ce2QaCUUbMLj20gZfmzHW9qQhcU1LZ7D1An9
TggrQ5oX7nvuhNPZnxFOA7HNRiCLsHtarEQGAitv8npj5vqwybzWKham4PSBZwLOXZuMDlwOUWOE
KXtx6keR31LgDHsvR5EYtqrDJATlLAzyeBY6sHACQA3MT5z3c1sHCUiAg8ZlBYOgZ9d6Fz1fOqVO
RsB9mQJTBDzLXLCgTZEGQCkQYJH1uDZX9Sb51HddaK+LNQtp4O5+uwQNcikoZv8T0JqlS5UmXK9i
U1tbVaEHDyRGFi4GxyvrMMJsyvdewmhSIQKoqlaFgnCHi1hX5apeceomv38iIpwLKBdgpxRF1NlE
tJrISmJo8PupNty0xL2InXRhiz/e/Q5CzKdeNVRxHNkIEcfth9GPYZmW9bZus7eoZ7ta2i9V1f44
v6BPFPJRUEebhaJMO/lbzlIJr3M6AJ46zD2f3ttFWIbFu7z0wHsZVvC/GD/+HaOG41PlMOjsYRpO
1iflFLRICeTcEoAmQWNiwGINty2tFwTQTlSF98PhFnm4iTRcMUBssb7SrHZBHDV2Oqkeoi5bi0zz
K9yMeem9Ka146mtIYpG0APCmLBb2zlMT1ka7EABRED2xTR9+i5LUaF23+BZJ89nIO2r9KqS5sNBP
TaH9GLMDtALKiiDfRkExs8C6AcjDx/whflR76yoTJrqmY+XXxNucn0an4qKaCQowCJdAp8xyIFJY
XLVGXvm2CcBapt9CvmKjFU5g8CgPRPuyyDo+FRHrECVMHAqoZc6eprJklDGHVBO1CBicR7OIA/S+
t6TsLkapQo8W2/NjPDWN4K6GxhM488hTyCzVb5yR1x4zALCC6mn6I3unoQuvHxWO17ruLxFLTqwR
AJbRXwYOdHJonkWTGczphgFrpClvx+xbQSgsqT+t+JeROAsz88TpgOkIjihkP8DomxdUI0ez7EFi
4wFMJ//FTBK9QktneDj//JaiTG90L7mL7NhikUIU6faBwMBsr1l6RaceGtHRTJu6Tcdc9NoABJu0
DY4d2WbgQkKqDVCcxmjhS9c2kNCJx3ZM72nEMu/J1bKUP4na4+lG9aZqkWQw9Sxowr0NH5jxE0Ub
7q4E5XZ50Vh2n66c0cqXqNHHOQ5IpBCaR4boobU550yMiVG6hqZxv4a4BHVvgJnbwuosUGphsz8R
yDSheeJ6oH2jcWsdvoGi6QtUXYH10UYSDIDrAhq3Hdt+Y3ZLBd/jNIqYOFTQ4gA0GiXf2emcxpBA
y3qTo0xC1goQjTyBvo1jvEhbrTV0cjrR3Su1SDKYtvLD9A3wZoomO50E1AH3PxyiNN1EM/KEg/Wl
vVXrYiP8LhxfxMbdnZ/Np54lHiOKcnD7MKz5sxyYa078EI7bHo3Wjp3GgISS2IdhgNhKTy1RKY9P
D6iQQsUT2ysSb4AwDgfmAItmw9qo9CPYXyTxm23C8yteqJecGBQ0ASai5hQHhk2HQQZP5VxRCO8l
xQDCIVqMzB8TO6CgmUGPjYW//QyRI6K/NqEUnKMSFGRxXT1TCKfsWkHSxWgfcTjDN43l+isfhRGc
j3e8A02yB3hfuOuBej+vRpl9nzulCxHeIucvo9HfmaxdopQd70CI8UUBQVPAOeJ7DUOaKsARIfGe
lsa2y1ozbIkObLnHvMTXcSZ+VJHVPv7+yECZQy8CfbHje2ztSGZFtQVVbA2eGLR9kKZ+//8LMdu+
TcgDmb1EiMxJL+yUXDlu9rtsV8wDFAkNwGWwdDEtDqdfWUgacwONbNz4giaqLls7A/rs+XcH4lqY
3ehGYauYSDuHUVqTVgM1UAmUkfNoqyzxcZksF6b28VRzAE+BqBUOb4i4zau3WUHhTpJD7LEs9G05
JmtNLbyP6XnPdjoQ7ZBHQlTvC4tzOAzL5uXoVKzyMyjBSQMvxtTLYQffn+9RM64FHa0bZajf3/Zw
/8FhBWV0BwzoWeZeepGsXJrCUYk51xl/JfFzRx80Z6kwc2K7g1kcdMiAiUFvcp6SCHSVcmjIVGgY
9qs6v2mNclUPv87PhOPtDjNh6riCHQY1tnmQHqxomNZgJnh9eg240z1L1E0q4/cW6MnzoawTsabM
H/VUpFjHe08kXaFqCsq4kecmvUZT2UBFTXky4rtEg8prCEGQyMS9Q4LgACR2L9Bq4GADGrypAGm3
KjVAtDeRL20HD8iXsTVjddl4fNRXKJ27zQpOALrri9jVzLAeOIURhEvUsFY61OJu9Rg+oAEq9QpG
Ca0ByX5XT2vjRsq8gcJMoxXMN8yu+xzgVs5usItlQV5rOVnHnRjqrY6NZwwcDtCvbxmQ6tpGALpW
C3e141kNqDXqcdg7cbCCAHU4q5tqcIk1ggcDBRor0EDuCogyr2DFeEF0dKtAKSJ+ScliheR4wk2b
DywuJwVQKMTNdgVH9J5TSpUjcbDWzlXEA/5cvaKDGqIDc5e9pTiWAmNhNR0fFsB8ocIOKUILreT5
LlFLBqFPKFv4StdDnkMUUxY7x4xwhyrtECyM392Vvm5KE2TCQlXtaMKD60qFBQKMLzPbz0xwdxZ6
f0ezHAEmpR20lFCMdOZ4r6odo4JmCYplHd3YoUzg6nKVApx+fjUds6qnOC5mCcQ+J5TjLBtq9Gho
gQ3K/eYtvjM/msfxEurzaWhs5Gpc8VBcAwCgvns7sjof+eQA9wJP+/7eJSYDYh6W7ghspAocRXHd
9HrotNnK1JZIzqY53+Fng5ym7F4sPpDeMXvEsu9JHDjr9lq/rj/NYdMD3wswonrzNunW3qpL8JX0
CL5UCUTeN0tSN8dNvK/vgcIF/O0M/WhpGGOu2oSgORi9N4nPtu2m2JSv5Vas2h17S9ZLN9+jpTiL
Nz2XvXHDZraXMfAwgBTgfElCcMQCGcULa+Fop5lFmU2hwlZAu4+IkuibodJ9Yl3XQN5Mi2OqKPDf
xk9P8dCL1JHfANs8UUH3RyUEwNNDjI/XRhDfBno5et2q1b1gzMj2/CQ9+QD3Qs2GpoGK5rkKQzPh
nm3Hj+A+BTx7+v8Fma2EKlb6CIc3PD/1zdU/UEMMgCg4H+Pk1Jso/ii3QC7yyIila7lo4w5B8l21
M1eTYaV73YcWdKvM7bIu2lK8uUL+ACYXZQb2L7cO7S8P2eJav9Mf0abUNmTL1sbd+RGeelV7A5yL
5euoyrK6xABJ86uhxoaCUQZy3MJcXxzXbPLZKfPqmGJc0GyKA3OFiR54H941mKbAabNw0R9k+sCD
7BSzfX9csykoM9TRKolxwUccdrXgCayby2pV70w8RL5wbT3ujc6izeai6DOrawZEszeT2Bi/rp68
y3TtrYYgftAorKGA1VjDXOP8y5s+9niQMI2E+JAL9ZDZfcUabeW26TRbol3heL4qfvvWD8cr9PWg
MvTlK0pm761T0DfluQ2Ib9oHBX0dq36dgTN0fhzHrrCzMLO3Bdt3bkYRwmhJW0Bmqxl0VJDN8pK0
lgaGqYTtYS81v0b5KhhS01gNfQPwWQWu4EJb58QBi9LdBFBFLwyU+dmrHJ2kHDlyFFikeQEBIp3Z
D/g9X8Bt6/yojzk806j3Qs3O1xoipHrUI5QIo3tGA0iiQBIRbq0rDsdfHUV05tswtcIieRnvJ2cb
9VSs888lNMep6QvkPwxO0VRFO3qeBjZJZsUdgAq+/Z6afrTBNnfXi9C40bxV/MJ3AoZmThmMZZC5
C1P4VCaFS5CJ+i+Y3Ag/S7htENDzEmUY3zB8Ar3ltRnEASXw8xq2dsh2xoXNNiyogmUluRPLB6EB
iAOLBH01Ok2FvXPeHkSh1w2ePymrXWzA7WpoFt7xMfcG7xgBAB2ceDAADB/GyOx+1FWK4amLZleG
2fuwja7Sl381PiFQWPhL6dKJHR3V+knfFu00CDvMHqhbZ56UkQRzTzG/7a5z6y2Kn85P3VOLBMJZ
SONN+IVCN/RwVJaILLPxROZDOyxonCS0+ndGVrGlL2QSp17RfqDZEondTFll32EwjbMzU2P0lcGX
7B5OPbH9ILN5QEHrLT0To0lYeumm4zOEydd27zyef2gnwxiotE9MuanoePjQRJvXdqS1md95GnJ2
K74nFOLqwH/aC4vq5OuZBPRxn5xe0Gw7xXUe1eEOkazsoeVyq4snIn+6i42DY34EZrezF2g2D7TI
TnrwFDII37Gts4XH5IW2gXBxuER0mbRI5kcdBEmA64TrEKTM56VTwyht1Wa4qSZpkuY3rp1Ck75L
vXGbUuleVSWolrcmCuJqHZGhuhJRPgkZwKH1ujBBEL1stD66Am+afKuU9B7hHMlxo7GS4loU3KOh
kAZfN5w0QJLwonwfYT5y30aOalAFSCJ2M3JpFCDqR0mP/0LhwaT6wtoKu6z6wIJmPeQNLFjlKDs2
YfxQtboJZ2VNvFKGHgQ0TDrQS4nDsnszJiAtejVvgJdxmFsEDRQEf4A4jWtWBAIG8SeldHdFFRtt
EFApQva5gOVTE5XDCLHotH0QhETXJQabhhpJskujkzCORvOFw3hbFWh9qLQtpN/pAln4709leEfD
nQy6VDgvZlPZgw4K0MaQC0goWMc6I+l2FP19XAhtoUJxagOAWje2MvSNJjm4w0XT943lSQeRGrPS
fzZWMug7AZ1Ve6H0e3KjpsgYv3w1JsH8w0AijZjmCZyBwzraULFun5Nn4RsXZG1fmt8Zg+fy/2Wn
pijSotT8VUmdwQJECt1DwMMyCLX0KoAefXlBoaiyMrN+/HH+hZ1cqRNXGAbZaFhjKR0OrwI3mUQK
w6s6c13Yxp3s3GsepRdlxx8NVrxSN9tUJLlE72opiTz1DoFwg1gtclSY9sxmi5akOsqEyO4MKe84
yTYg/y/UfU6EwGEH9oiH2vA0LQ+Hh+Mw7XQNx6zbYe3FJGxTGiw8wtMxvrobOGABVTmMkYw9dAog
LIErRfxk9qEA/hFp2o5fNXWgbZwgWy+Ks544MxAI8Bi0JYCd+sqe9lIUURY16JIYF+y32g95Z11q
N8B9Oytw5oPim/Gc3neX2ev5kZ4cKK7vaFSZqO/P4WBQz4BEio6BdpZ3X1cRZHz4QvNgeuWzmwtq
jgawvShrw3Fg9r7KeMxdS/VTAlEUgaNyze8taCBosXVZdoxuaDU+nB/VqUeJ4wOuXxMBCJKLh69v
SIws7TIoGqAH/YGN/gJ0CahDlJBxOB/o5NgQA54bKBocWWL2GqrGdFRIJ9wWsjZjCeLu6H1oPH8w
4OUNv1q1cGc5OTS03mA5BCXVI2p87cWdY+V4mkD4BHY5XqWeA4UkuZCMnTiD0bT/K8wsTzJbqOIo
gswyadvr0ZFQPIh4HTaAQoYQS8rW55/jqWsJiCLQ4KRf0Mv5njVOnJy6Q/LHilD/hdLfEJKXac39
yPvQbXyQ1Vggr3s/Wljqp57nfmDzcKro+kiUkAjsRtAgYoKmoaTJbWzGC0/01ErbDzQ7dDzW1O3Y
IFDsaGuzd6k/tmRJ3v+YqwUcz36U6VvsbSIAMZkJ4A4ZrKOzG6p8GXqh5TM4w9mBR/38Zx6yFQn5
FbMD2171ofHBQxb7/8Z+dnrAgDDaX8TJOQ7UaRyjGgt8lVECIzUWpRW0lrgUnYNExeSvjd38zExo
P9Yj5auytHwC+RmZwand4AlDK7tcmGXTrj3fiQiqJ39+ozlQVLYDMasS3yiFrTPSua2zMVbmdqmm
fGpTQB6DBBbJDBAps93HdGoNHi5YO5Cs83kqNtK6LToKGRgoxscLp/3Jp7wXjB6+cJYJuxc6gpmQ
ymvQmeW4op1fnCeXCFosaFvSCfAy/XxvTtXYZVk9TFcM9Rp5bZjH0WpMl2TnT0VxcYHBLXaSL5xz
hLqEDxBFqrDjjFsZj36myqBXS3TrU/vafpTZ49KcLGq8DlF6u6qhcaUBLh8Xitz3Vhxf69iBFvaX
0wFxSZ88GGDjNkv8aOYKbjQcCVHMd8ppryyGEkunrdxOLbBcToaaemEueq+T5MLhe4LgkKJaj/ek
q6xeCaOALGDLM7I2Ro7+L9qZYmn3nB7X4Yqy4EmAPHqCgri4rx2GBDw0bWKa4WwHOrLBHCeaWlfw
K61ps8pL86KIl3Kzr2EcxfTghTdNFESYDTPqubT1NEee9AjXphyuk5AEaW6UBwbqynstrp0VvS2e
WBt6JaCaaxgbxTgin5PHpZRtPnrYEkDIdpJ7nVi5R1PWzk0Nyn4TSLNKfTKEnXchzcEviAbRyguv
XWocz5fIPN5s8poCvk2xRLEwG83QaqGG+U1zf7egMA8ye6U8y1QPmGDlR170YKp0a9j9RSLKmzol
C5nhwvP7UhLd21iEXRspWCZAaXrkjlJt2zfGps2jdd/Wa6D9HseeLNz95tslxFa8af1jY0ZCiiLd
4YSt6qzSbCvDlOjrNWCiPyJaffu97XJafJBxBgAD8Dk0jWcHPeg54EuXDmAFsbo1U9FhQrjfHejx
nY9zPBQEmBDCqOeCqDW/xbZKFxWquYXPgZKAzQ7y6+E3N69pKPshpq+w94KSDnLarWMWQHHDIbDp
tzaK1uK/2fuS7rhxNNu/0qf2yOY8LHrxOMWgWZZl2RseybIIcABHECB+/bt0ZtWTIuIpOmtdp1Z5
yjYCAAF8wx0Ka9+F1dPnszmKAA/HOtgZuA97hoCW2G9QRPMcwue93Rd7CISyBzAGYqgf8v9Nx/nw
1jwcd/3/380xd5upBJgbCnEDoiW27W6aTX45X6ApG8buHWT79kERWWN8Lkw4KkP8OfJqRQkDPWjC
H1xkUHZVRSWwuqvyT3/Pk/Kmhind1ZSu5gH1Feqt58oQR825wzEPwt2AKR9ipRhzSBb0ysQG4e7W
TdFzicsIbiqvn+/qycW1QIi0oUe/klk+Li6zJhd+8xgumKZk0W7m2PlXWdjbgZ9TljiMutaZAWUH
qIkBCNyR3xv05euGEoCeOsflt37RXKEfEC+6fmUlh1ypkOGZA3h8HaM2iWB7hfeBXXp40CEMa7ZB
M0BH14esbTfgEXBqiGFTb0z/9jIC5ALEtm+jpoOr6+MyDpVTQ14PIzUKUqxw5ag8mlBeJOUiz0zq
N7n8/fOKdQQuHKVeoGTRyDgsfcxhvcxVACzY2k2dd8NNCwhGmbnwlV61xIwvKLVuoLgF0BKN5EW/
/Xyq65XyyfCH8VI7ARbPfQxfFLVOaSvsRAYjO/PynNo6NDQAKlwFqpC6f1xQU+Re6xgFarxG+Bp2
CoZ1ZX0JUdNzMiEnDsCq1rHSJFGgN48aAe1o+kMAjc6Wicwbva2x6jaLnj4GlXsOCH/qdMNpEbi6
lTKCCudBsGmrKYDKIUYjW2+fVwnb02TY8m2zQxPKjIxvZnmmAHLE6Vo/l/dDHnyaHWQKRqhQrM13
lcjrsY9mHgEflYyXLYTZQEp3IuPiXOR14rB/GPXgGqs4BfrewER9hheJ2PpBOcYF/NUew1rGXGr/
TGx96rLGiDBOAKHBOE5PTCaU0Tu/56kzb9+gZTlHYyITnVqRAU+Nc3V3e53D4Ul4P+JBtOfMRY49
xojGnjw1z+hgwGaMfeVfwjS8CtN2I66CHX2sH+19Hq2GBnXcJfTBjiDzkaC/8ZX+siCJfeYqOnly
3q3DQXjojYsrexu/auruwu4JBreZnM756ZzcXkDMAVQEveJIpM6HI3vrTRiESnSKmZ16aHTI8vsi
vw3VOWTFyRlBXQdrvUKND9+owq6FDkmAtsPqu9r0cVB9LcNz3hsnD0qAPBAG0CgJHKGZGwl15JL+
3k430z2co6CZngKOmS0JTydQEpLx27mP6MTcgKXz1t4g1IOOWtLEtqbB8DRGoV7s6zCeHTcqgunM
o3Hi0ka7AXgzuLAAz2ocHMeeyCKHxhhuuTr47uvqpWXN18/fhRMzAaB5BepjFuDEHlxt+TgOrIdK
NaxKUK2ib2RAA0w9fD7IqSDUhwkCVgzkJfBUD94FEhbtmAtrPXNsOwSR18bTpZPWN2wzpdPzcF2n
vtzJi3P7dHbgdYXfRaFa1By69xj4NyQYwun8yQcI06EQYAc/tt31GZTqI2e+ze/blzOzPs7DUP3H
Y7+aYqPjesi0Z8PQVHwwa9TF3Mx/afbi3iliMEqWPYnhpZhZydzGHd1BTp6iUvr3vx4wOYFXRJcR
keJh3SKHAGY7oUsQydYVcW1IjnBRP34+yROfKA44JJAhD4Nc/TDxq7B6gE9NeDHgvAt5ohhwkOjz
Idar7+DC/jDEQSZR9F5LxxCUqd/IsD0UsuAIaZwtL546CajEofhvrj6bhw3Z3i+BoZnhRhA2fh8P
TpmOFL3LriFn5nPyo0TwAq0AC0ghuPZ8/ChzbtQlHOiwMXs4vwDIlz+Y9yqP5xjuG9EQ81/0K72S
53RuTq0jTjmuLAvtPTQ6Pg4LqTPWUnuoo6q7WO9jiL3FnQeZf3oBr5WIM5a6anz9fPNOfR/vBvUP
7pdRKj4WTo829/jVLO9y+++6VSFQ8ldMAyTUQuuYpRM0+CcZwbY55XKB43ArSWOc2bET7yYGWa/i
1X/56CkbIXI+tkaLgzzmt/n4wwoLHKU5njVEXOp/I/9B6rOSsE080kd14Q7K+b3woQkK1IWVwAPv
oa37Lgua5fbzvTlCp2PtgD6AaSBC2vWzOPgiIIpv4eEiVcQv9aW9DW7rF7TSnV2ONwBGRH7MduNl
n1VZ/dWeEvtV7v1LeuYBOhHJI8lbGQDrT/AOPxAV5qHpmJhtCG+pGxeMfhhzEM9iUa8of6aj5Z9T
izsVM4CVBNk/5CjgORy2TmHMwipWQdfSuwO3uHyl8bA+ftsGUjyIGy59tasSsqObz9f75FTfDWt9
PIC8zWE302JYOG9AGHQLXdRYum/F32US/t7WleYOyQQbvnEH27pIw2mNvAAK3gALZ54MEVMq2JmM
8sR9ibaFC28kjIPDcTAKLBbA7wkwG0mM23Dy9o42Lwvb/PL5op0aBmInUAcASO5Y9kQaynFy30UH
cwQYzwnYL1pPfoSi+xkE8ombCpVvqIChwIimwmGjRBeNTee1i9VYe+jqR55/rqt9PALy4pWcDx1N
MGUP+cYNVW5nMBjA5fphsu+Am/p8qU4kUxgA7zBOEYLh4/68gqGBEbAKlmJAVsTF3lFRmQ1b9yoE
8t2s0iI7902b6zZ/fJ0xJroGULhzUVQ+jFGtuSi9mmNS0Gz4ud7z9xX6TKjNXtc3wzeZddfDDyi5
tDfBhSguzpO4j9CvqH99+AEHseXQyUFOq62eeyNTttU7NIXar8Etyt1ZuBEP86a5YTfB/TmNxOPT
/HHcdbffh5ZzMJpdg3EZWHdl8AtaSgnMHWJhnUXAHr8/H4daz8i7oSoLlFpnnaJ3F2ysWG44MqqX
8J6+qNjdi4fujt20L+RhOXNhHZ+9j+MeRF7TxOFIAKedSHpNzNunkRmxoc/gjk5UVz6Oss7+3eyg
5gbRtAGjjEOkEJdHAOK9iO/yp/VUXgCc83Ku1XUcgK00FFxZq3YdzuFhZMwKXodOhVYXnnQTfXuZ
zORKXwIXkQ5p82C490N7sSQgY501OT+6Aw6GPngDDLI0BXfR2RusNlFOEIXk8fNb4GjTLOSkDmDg
wBaegB6hMGy1AZhKqPSpJJA3uaQp1X+30IdBQL1GYuOjL3pUOR1Bua2lDc5aTWEDZ8MpY3HKB7gZ
nQv+j04ZBkL0j34P6opowh58+mPZMgaZijLyO+1+EZa0bFDLLfLk12X+5o7ynHHAqeVDsAeXy1Vg
FZf1x68RjHP4T0027NFgVGdCaZBCVr8p3TMh5ZESDfJhVLf/fEFRtjgsj4Cw23pKYxxuP3I0RUgz
pd3Q3vhDl3gDuRECBNmg9B6qIt+zASKfrQGzlM+/laOm7+GvOPgczaWwCVi6WF77vi9hPnZj3anE
TPpNkPAlZv4O6Y+QEfnlQPgZWV6dqHSKaXqu/nX8jhysx+E1njMiBw+/hExxeRnSr7zOltSL+42X
THpndnFfrzqJ8sl5KmIj+l8wx06czQ9bcnCjw4/WyBsDP2G5m5JiyzOITpOnOQ43axmQ/govHfdM
/fPU1waOPPyFEfyCDXAwa7PPae16OEe8zuO+efM12jjLmV0+Na/3gxzMi5lmaww5BoEAOQiSPOXG
uVNzcghMAhJEIDtBc/TjqZG+mUNyR5ZRIKmXNsQvgM4vujNPxanLIETNHwce2EqU/D6OkhsAkzf1
UkZ5Rza+n+kxj2z7EQZI/86KvRvo4FgA3LG4XaiwYr4d+cUdAWr+85N36g1alStW4A9YQ1AM/DiX
qiduUU5YMRdOZbDm/lZfOkNkZh4KQhEit6T3dKZSNz7PBj6qS2FUPH8AzeCNWFPaj0PXZkAQTMzY
rHAYcMmN7rLFLUAyFKHJPrRhyAASsdzO7vB3eSJrPcxAmRZuyasq7W+Owru3Xrdu2ZogFUaiKHtU
TGnWMhxq3x7vz6zvUVyKkcByAHhm7UYdqU9QD/amPoHjxeqO8kiiOmmvSGxuigf/CsHhq5suWF4L
fqaRuFDnit/HofjaLAIyF8RXOFAcZUdtAAjwPPQl+jf5Rs8xz+atdVM/5jc6BRRz65ZR++3zKR+f
wQ9DHrb4RFu4TTthyKCAMET3WogzqdipAVYFVFQmYOmE2OnjdwOOm1VAUhhXtEHVnHXjvMAMMe+M
cxJ4pwYCKwaeJ6BGoGR8cPyaRjAICRX4Suz6oZMmjdoFQIzPl+vEC7wCBP7fKAd3L4waIKREMEoP
codb6KidmlhPc9q6P6GRGrn225S/FbWIOAVDQ2dnxl9vqw+ZEz6R9+Ovq/DuLMCbt0RFYJ1lrDP+
Wq8U2wbMApgrIOpIz1U9jp+aj8MdBDbcnt1QtJgJcy+0t3X5Pj+n/HFuiPX+fjcjKSvL7woM4Y8b
vfN/lE36+Zqd+jBsB+2Q9eZCj/lgy4TylzCv0KKoSPtYhxBYw2Px698YA8gfoO7wLh8FgDBrBfEB
qi0ROlgXDXhIy2D9O9N4N8TBOrUFBMZqAVwDrBE2M6RgIht2qWe+71ObAWmcf83jIK0y6rpq8hLz
WIZ+a44yriRJxLmW4qkdQWMKFQC8x4hiD0YRoZ0PM0T4olFBSK0K5jCaQvtMofLEXY4Cr7uKxaIz
i8v843dlh9SsXKhyRZC+vLI648cCKSbfhIiAB0cqkBmnwE4br9l8/iUclxZwQl0I68PqHirqRw9l
mYcalq4Y1wWEySGpF4B3z/A2l8+enTo3MjESa+vPaffrLxTTf4za/2H5+Nz/+59W6EdG7V9W+/T/
+iJenz/au69/60+vdtv9I0SDBlmuhc4TmPt4Hv7yarf/ADsL/cxVCRPw0TVA/Mur3bT+QIcKNGKU
3oCagh7+v5za8ZcQjwB/gDI0KHf4398yarc/HglkVPgJ0D9CzopGEn7kwSXFTUgbdUo8wt57gVeL
a+cKkOhiCeB+wruZ8AsyL7OqIKwqkS/zxkTuF8Hn2rbvHOg2fZnshQP2AVKwgs4dDEZB75FV+yiH
kdioGrOOZwAmjtWVov3ME+a4Yx1brVEsMh6m0XBQtzDl2FxPDCHzd1/kdgU1bIYu/QiPVMF1lxIy
h2TZ8Fx6QmwJVGfzLpIVgIsiWroenjBbYXvLkrjodM/buhKDlzShg+qa7XJN9kE9TO59AVvn/qYf
yxX7DSdPDxSTINQkG3pmqxhadrMZG2FJYXPWcAcF72XU+LM4WmE9Q2No9g3ocftDXW6UO9kt7MJh
cZwEtin8DffaoPxJB87nnWXAiZzMds5TCQ0tP2t4QJ1nyNb2Ih1IwMbd5GjYHUeuVQkjXl197Tq2
B3eZt7hVRp2MYT+jxDO0VptW86Ahsx50zHsCwgg/Wy2sT+B6Cm3ySBXGyPe+cDuk5o3t5q9FRXmO
nwgJr5i44zwnHZ0Lb0v6JpwuySD74ooVo7Z2ntGqMO1kq5z7chzkfAlqdAu3ET53xg0c1pXcBcIY
njVB+J3lsiz9L470Bxtc83lAo8WDX3RGakWhhcSZucQ5swcBh1iLgU8J9+rqRofO0F3NXQuFwhKy
VF0C3M7wUEq/hpE1ApZqr3ig6wS39jLH7iz6L3L2fHjLizEv41AELtC642iA+9OZkmbIvRUHlkp4
JdTnUczPcLFbU+Za4/C1Z5QqOEmMIAPXLZvVLVmsmd94etEzsvVOALUzCIOnNcOpQLQ062fBOci8
uUn8WyKCSiQ9WCiZTVykn04/+mXmLKKQWWB3yoytwvC9n/PYAiJngg6FwdGtTOrcLQ24UYKA0705
zDL1ZhoLVX1bbKfwEk9wkNIiNDzU+IVQh7NML8uKsy4a5YkMCua+cdUOZVf8yl3otu3hZ9OPoFd3
cv3Xtc7VkhqFkqjJEQu6+G7sVQFzfzDMBybGFK4DVZxr378twy40ANtTmkE9HxQA94fX1SyAI5Nr
Vv7Wb2EHN2UEhlKqgjf8GHgvniCabjyvYX6V5QAWg2JGRG5UHTzAYX0dfjXAYGp25WiOoDgXIl8V
K1S/cAv/kG1P1nXlQI4rxrHwlnDTNU1gUuiItIZVpkaJ5OOa921JwYamreeAGSB8Mx6rlZu47UvR
eqkOmpCGWHLZkWXHKiPQKCWTzsELSmecvAL+f0un0qbTpg3gf2018wP0D6j1fSk5YJ/uVJftd9/s
wu9dxa2bolrWIMxwrtDcvRuoTg136ZaL2pKhuRGjC4dtx9UmjAZ7FOzc3290yEkYBdyBZIMfOgkz
0Dm1JI4tIyFrE5svs5FUc9iLHZ9sAQ4C7YgV4c6r4F/i5G1a11D2x7qtcti4RUxI7QW9RSNKykJe
QP9k6eIyLN0mLokOEBya/fC9VAFXcTtL8gN+XkKDzU2gujpoVxi4l0MKX7iyhB5YWgQO71Nthc2F
ixdoSyeFc6GgMGinmkCocUuKCqVOvCNQsIMYsZm1i5bDvtWBMSau1ZZduoSLRbOwcbRTJ4Iu3rBR
ztQDsQBUfnDvdULMF8awKP86N4NBbTsNMvYztBhdEPGdBo7uorWDq4p6jULmqGT/qKkq4Smuawd+
T+ZS1xuO9EhduZU1+xs0HuBegrLBDG+NAjrADDfg4HSpqMN5jBfJVfW6wAyVp96sYGi/CGfEOzI6
Kr+lI83Ni0aHIY6xBeO6H8CHVah0sYoOXwusTpdKHzKYBfDwQelvBhZ09Nc0ejS4Fo3Tu9ehzbsX
XAFlvZtdP3e3C7ENvrP13K52D/heom6BfcumLByzTnN8cP4ODs/ItCBHUJHvzjAC3Ni2HR8yhN+F
2ggakCWCxuBw3WLT63jBvS9jawzsEZiroQ3ivq1g5tByd8r3XtgFZlRYnSOT0KxtEjUuvkQg22GK
d1VD/wIvL14uFjVov+kbowp8FeE5hYlHO+vunuaEdVcdVYO65IQFgIpX+Pd/yxa8la7n9vHI7crM
ZhkU0JApB3/YQVjH5rupYYG8gIjDemu2PUgrwtd+ZPR6fkYRQLpRXbXhHFH0ycAmUxaWALGL7jLV
lkOFhHPBieiMyaFx5/O6ioMBnu9JZ820ylgwkrcAwnTixrfb6sq2eyi0lwMPUEBYnaHqDBXcVr74
fPJhXu+ABE8HY3mVxhiQdNRjF/yQQP4G+9pRQbUxuR5fct0CxVpgaAkaT0DnjSfG7jlHwgXZxDGg
3zrWSBF7+VQWF3bYFHVa52COwy7UwxkT8OOGf68vO73rvWkerwG3z0W2uA3kkwtiE6D9WCGay2nx
OjsrQGN2NlS0c3XdQPSPb2qkLeOFPZaheqpDZfG3UTseLPAciGZue7/nBnavb5os0ECdpqgSOOoq
tBuvT/OgNV3ckW0AfcVQWHZqFaJU12J2vDEe2mn4rm2hRabA+lbx1PBlBMSqD/hmNEXfgzPZWfA8
qaB+ndqV5QwZKosEYhTCcIethqAXiTuLUSfVrVEPKbdHWqTt6DVtLCdSljGF5k6xX5yRQaDTthjD
dhX2mJahVYFhW7gobC0BraYLZEy1nXQEejIpmSw6x9TF17Ypu2EytmbIQCnTfIL+6++g+T/5wz+Q
CX6WP3wtnvnrM3IF6IpOy+71f/78C/9KHVA6QIEaDRfE5r+hEX+lDuEfkOJZzeARZQAzsdZr/0od
HGQO0HQK0YICidJACfNfqQMxkTtYUNUIXSBoUGsEheCfmc3tn7We8eC/P5iZ/65gv68JwVcCKTvK
wpAEQQfv0MpDorg9Wh46u37h+ttRjWEdG4ugEihax7jy3NiCIGdvCuPGLcwi9k1g383RZABpe0gf
qOhvPCaaO0vVzT2kwOl3NBnFbbso6yEXfbCbpVWkZJnCZCAN7I1NjzGQw4R1jzCDpqSqwr3JkHvE
Zm9jXAam5ePKGQwguS3EnUC1NV4qrfcV75xNZ9ftfeua+RVDtBzNwpHo/5v+WCeQ2ZROrMzFJxmd
hmbX+AKU6HIwq290EdOEDqWj+0sQM7qmTTUkOA16p02nhkIuOk2TBhLJn1X/gJdkBiaJ5l1nmXFb
T/3yZQImtruYF6fI70yzMYPMqQadlGqob3QegoPTqg6Ow45EvlDUuIQQ/C+4nGb33i7N6dr2wwXK
8mHQ3hqDtVTxREzj2QhIicOsERNNwNFkoesOd4vo9iUUGDYoOenvKq+WrURIhWNdq21g4KGYRl6l
0lLTd0R9AgQOAQpjZOqJPA9qWF5x8t0yRn+UfJtr2cbwJp7itulIFDJICLsDu1kVe67afhr3yggh
3mYvY4Awzcz9MZ4oksCEM9qgjK2kO8V1hwgHpR3Ur6Lc8fowoQhP3cgNSZsYhRn+nLkryqRCgtXi
6UalPyrKUGxnqCkUMOeaajMjulQvHOCJXeUigBwtiTJ1AMHqZCi8Jk/bAnDeCJTecr2wO7TggrEL
L8YWbdlNZQdz/l1YefXTbLo+rZxKBpHBtam/MAsh5GrfqvzLeqmbvWpCGekauuNQT5mNtG/lNyjz
IEZb6FzvvGoyp8xf5JCNANdt7X62YkNO5Z2vzN55LACkLWMDMRy80wrLflwsXt0UDaigHfSAINnf
cA2r1sauLgffbIBxbIfKjAbVWTQGqcHlCaI7oMwkYCxDMuBAg3VDFP4BqIjqS0l69rSAGg/riLpe
GYyl3ti2cpCH9OaEJ3+ECLjuNL0uqwlqmSXMkU0SVNDSk478Htp2K6JANbURS2DsXzvoOriIHwhQ
IU5Au+9IqWAPMY2a/agagSQNthSFmTQcsNoICkjttepNc8OmIVxiUD+quOyN9tFZWiNBL6G9YCxc
IssHN3cCKdg01VrZ8xU4ioWG3HRrsw5KNGXwApkjP+a6lw+1xctNIAlSirCAYU80ShlcD5bFgD0N
STgkqqY9lqnS4xsfu/GOCafecrusXsyOm7eK4pduakXYazBOEt2SkFOWzqM3P6CUYd2bjo2OadJx
TVFTCDnQ+FM8A+xnI7msqz7/vlRFCEOSpq9dElnS02JXsMJA46ukKIiU0vaTKlSsiPjA6bXHtAlr
+9/VDVsv+aarEM/a3TzH/ShI7FrCmoH+QsWEKsD9eUeDYOvlVSXioRqXpyns9XDjc9H1GcALvY4L
ZJMbLWb3SonKbzZuzauMuobG5VbrMbhHabHmG8kWtkcWyH8Kak74PSyscjjCSw3onDeqYc+4yb2M
DZRsnKWoXwXkvpNCEgf4CianWI9NfUew/Y+I4JsfqIYM23xS/XWAM7sdZSEve+5NCTyDcMiXQe4g
y2jTmAUWp6kz0SarygmSvIbdp0gfjS95IUsdmTZSmKgZR/PZQJ0D0n6OGROIsTxYxrcCRV3awliP
fCm9b2B3v6qh0xDxKYuHEFJISd7XHqKgwS8fmoHl1wuplhsaag9lHit8c+26uhC0h5uzCMUF6PP6
HkfZtNKpQ78gqQwPQJlG1ZqCAuhRExEWpBBACA6gQspI/hhCgzdlypt/lg6dLky/4FXS9X4ImFIe
orXtzeK2IfisJQmcLQyeu0tE5M5PlEzKS8GKvombqa7TthH4GKni4odpVI2ZGhPjKWwG9EYXGqe8
Z4HuI4PZiIErugxvBvb5vjS78YdQbb91TGPGKcwN75bhdnrRI6iKbbDoPWWekTgNKb7hKVFbn1H/
WU80CbBJEUI6Hg+NIx874iE7myxIzOQGXX4N4VDvQzhO8AyWMkbUUXe6RjwZ3M+Gap1o7OehQthN
AhmbHW0QX0/T8sY8ADZG3HwVFd+gV1egAjMOYeWA/c1lc29QHxUEyCXI56o1qlulaHmDoPcx4JYT
+fhGbgtvNLNwLv1HoefqC3P9OREqhPZw7oz8C7q1KGpBSwm7hvfbEgND4moXe0ioFo/o0Zv7wm7K
F4S67bciaLBgFrKhuOqcfFd6IdDfdmlHemHqwqY8pMAhoVLQVDDU6qD4luZCN5vGrQfItYU0ruaF
Z/UM8r8r6hLWP0qkhQe9q8Fz25jXJWp44FVtJhHyxCpCLwWzK0gFvKwSBoUDGAWF3lfPXHRa4YJN
ApTqUubkMp2mQMWd2YHH6g3Ohb0YY2QElZkscODIwrETiSVCdwvoz7JtC64TqOa3VyUqUjtU28iN
9EojZV3/s6oIj0k7IyUiTZUqi5ZxJTqxN5hnPlmtT+7h1QzFG1Uuxo9B0+lWKzlu89LH3W35LfNx
JDznLhdF/sWcLGfr4Zg/TGqu8ufaMORFPlVB9QsSPvMcNXildZRLU0AIIqx9aGZZ/IfsAuNpnFq6
pQvJ70BGnu56yPzHCNdUVoM3ezNRc8wC0eW3+CiXN9oudb7aEiqLJa1s6ucF90OsWqPbWpYwvrGq
BE2mdfpNLXN6OXt4ukIeTC+SKtyN2g+psesGGVjZUBrylzIhT4Er1OKwnK+kUpEway+ehd/87Cos
zwL42HeBrHgzKge/G/4ZmT86c+qpfOBxTSvPTEu3R58Fptqo8/DQuaRwyF318ER7ZXemkZFRybsA
/zDedYZAJ1WLTYrMGh1aYO/K6iKnnf+INMd8bXjuXiPkMy9cRGVfR9Ow40Iy/0KDtnLnOYOf2Gu9
AdbZPbmxzbl7G2YIT0BroPZQBkCA+2dz7D/p0T/QO/v/N1f+D4fU8IfkCH/8z9TIcv6A4gg8pWCy
i/QIDYx/dlVM8w8otiEBgiTHitlw0OP7KzUizh/gEkI6Gc5Xq2wIeIXvcqPgj7U0BnMEcxUDNPD3
DnKhz3Ij8KbQ5XuXG+HpAkNt9d0DFBx6yoewFQLsgWHU8wtYebTdtEKMkIWepy4f3xbUAUhCHTAn
xl+16FXTPoG3bhl44QtG3qbO4CjcwZXCtfB1MhdEumRQsCFDaQn4Nx3LAnU1jhvFRgXX7VHGKtAw
rcuvIyrivotWo6t7Mu+nCqzmJUWluQ5hBZszl0N4ppsqrPwKE5SmFwV08r0hcta3/wt1mGOD1jmP
sIPDWzgFTpZblu4e0BqRYmPozl2eUfJx4QBtmQOBRAKqes2zZzRNmbB+mYbtogOr2MOWgQMgWxh5
rr9PZkVgu2RKiCIhGlBQcv/uFHPY3dWoV5R7ZvUdppqbqGHi4R4HZ4NG8MpzmEHK2SgvNFQm1vdg
AYLZMfCw4srAhkQEDj5NPDamdK/xtFXdjD9AUDmMQxS4623h+KqNtIKs5MWIjryMDeF0Dx6gIfbW
bn2z2AxWA2JHpKy59wGODu26uWmZsWABIewk+zCmJYDsRtSgNFQ/82bJexENHiEKcVePRtbVZNlt
IH4yOY/TFQw/FvDLwroxBGS3IOnZbuyWV5a+yC09wf20GhZc3CC0lPeEG7N+yn1/KraOU5DV7nWq
wu3ikPKtqJRTX5FmIBZab2icgU9dlFYwbHLGzGJX2lVgg3uyuGabDkXN6L4c0QpAfCBL56lsDG1d
Fo2BqrMPZfsgBvR9Av17ceYAbbSlhk6quYxUZdrSgbpplFPhMveQwWVoHk0weraVsFMs8ghNDiKW
J3BJwx9+1/lPig1zm3RhMIP5PLYtgygBXVACF0z4sUCErxLqqmrAO0HEtC3GETZsEJclMiFm3wMt
GSJojUH+dRZUHC0bEtDSz50HyIBRmrlVDYwZHrrAv5ADZhURvzSdxILAg9ot7cKMzDSAz0pY47M3
k0+CYFdM2sdgiPUkMUSo52RUdVtkpYUCQLTI3EU/vOhQOQeb2HkoBs+CjQA6SgLCfajax64eKlRb
fXv+tlgunSKt0UG5FILZyJB625AbJby+iwmq/L9kMwSwCkZxgkdjW1ZvQyhpmKnK1T/sCcYSiYW3
wdy4LkENte0sB2l0BFtCv4Tst5TouyHNmOw845S4UMImxhxkAWrt7KaqPEShZjO1c4wSMAXwu6yZ
Md+QocqX2J8phAZbfCbFQ1tABPoKfVXD2wHi1JA99k37m6nS9fRgUV306LXaLiGbgreEXEvEehya
bHZI0GIQUF3WqQCIuvU2IS1gO4uFZHZzMdZlkHs7VxoQ8LhGMYQVKcVj99Jin3pIUVDcgtuwHuog
shaQOVK4kfXGrsSpBKN5alsj7prFBrDDlnUPl1M/VLgVQt4VMhFoZ6FADUOa5SqnoXSfEMsb3t5d
pmDttpYqFMnI8obtZ2LUzqZUFORNIIDdede7HQJdHIAhtKDdrhndypqhfxM6fW9MkeqZAlzOHMt6
yereHaSTlbXPvH2xoKTO4n7JgQjz3No3YdgO29DpvnOZ9l+gnqUAd5knt/u/7J3JctxItqZfpa02
vUIa5sGsby8AxMTgJA6aNjBRogA4Joc75ufqN+gX6y9UWbdSzL6lm/taplWJQUYE3M/5x5K1bAU7
0DGbY31hO/qSGXqZJoKKgmyaaelxHFkZ35VRTk7Am7zyTiWLqelm30KpxbPfcrR/GRdlZLtWr1W1
ryrZhdcQ075LbVshsuZ7ufneApfY5d341SQawvU52uYuel8u9L/s5l5HQ2ps0L0X4nv2yu+96Og6
TqJKzV8z5UuRIMJeokOwOqFxxfZXRfcI41QEZcGD+a0lnCX7NCgZ+V9MTrWeOIpwlilcX1O08ezJ
QH5mM+rso91as3pPkf3Ufp+hVKmJknWtukfOv2pKlWl2dB8sYgNiIqxPezmS+tbsmyuwLX+4FRaI
w2ODC2d6Zwhfz+7ON7nKX4qoc/zbbur9olXnCKYcYArmbHbXlEMeLP7WJtC4vDGZc8e9kRv+0iS1
cseRP1uambPu+km3xtMfBovfsc0/Ypk/qyDAUmmOZFjAhUaWGKknl9v8D1owX7DvGq595xlz638v
LFcHR2zgW/SL4M4/vw42WuRgpm+Sv/8n2+7gruBhIr+taG+0OZW94fO//kPeauT5S35+hTdKXXyJ
/hKU1GnZCFbT/pa0U/9VP4ef/FTtLt2x00F89l+UjrN6z8f634jZf6uO//E7EHOCB+5ihAMJ/Pnd
XMhzFY3X3ebfs4OT8tSvfrJ9mF7M04REmAjid8U5/OrsSvIyfhnI81bMSu4WQQcOrhLgPlJZ305e
G/tdVBbtjShj/8pJBVmXw9lPx7T6RuheSl5O8q/f87fazLev+DZxpR7X3giM5sY9YGR77sjlkLv8
yd/LQ/H8q6zet1JsXsyxXN8kAgGs7TKx/vzmogYZjbAZb/TOXikZMJNLf4J4NBLSVkY82dau26/n
XznnIBR+Gmcvrxrwxb0ki2LZexumW0aSyDk22RZUslyfAFXicbjtftUH+kYG+OOPY90nK4pyeuiL
N98cNGwTShGWtuiL5px1NOin+GVCDmP+2z+GlCiQ4YhH8GJt//ktHDDMmJWQN+21OomP5c5Iqusw
dpLyY/vLMqu3TzwsC1GMRERFhDF6f6ocdeq2R9EUnGSJZWKh3q3+lTnn7Ufz4xUuzbBkh/Mib10Z
2JGKlQ7VU2Gq+6qybsamTDclrubsVwVh/7+/hby8SyQwzBI5Jj+/b1qzw2xVcLI7Ag7nCMspLPsv
Tsi31TAXWopEG7RvSOOQzf3p8KC/0vKd4GS54PUuUNA44dCURpbOl+Isv70Lgua6qct3a7/cIjv6
a07hv78+puSLm4ovyFur02ZPoUnKPrhTXd87WlePzQRGnngeV95fPDh+/K2EK+CzJcrcfOtKBoxf
pjryT5fYJBtBtaMTAPi4O/nHKvxlwfePzNk/7qToEH1U/khDocYvjrGfP7+mbWmkKMN9OzO+qCSc
66IUiAcaPzobCIirM0+lZAfKhw2HHAK6ULVWEuSVit617bg5S+pZ7dQnXjYZzu1oiktwvtc46zVK
GD1+N9EkxbYH0bR2dYkXzbQNcz1Ofe8ce1cv+RjrRnkCmZDwjZGjZPMc7GSlNV/iRqTpnft2bOyX
X7zRf/rmesElnpsThZve5G76+S+PkBQE0QDk9JHil8SKp5ch9g4Xs9RAinuUeumPF/w3YvM3vql/
eO//JIj9/KV5KX/CbH78g98Jbec3vkCApxwhF/2195+ojW3/BixDMypTg01dsssH+A/UJvztYte+
qOiR0l9Cjhlp9EV3+x9/MyxQGxKJ+UoTwoq5E4vOX0Bt3B+deH94Qnw02wQkoauldBBB7tt8h0Gu
xmi42OpVPbn6WDhOWe8htDcyla0i9OCmAt8wvxFFQXRcMloDnEgatpadXYmwzfurqDFN9IFlHtg5
wSxN3hS3Q+Pjl2hZ28LnMqIt+UI3byVTf9R48hpxSdQdVSNWnpRZZPKgutIuE5Jdan0epE3Ll2S5
KHaWU+T6qMOuznZhXjcMd43PnNAns+MaS5oj+VPndjILsTczfukSHWcXNY+6bnX0Ar3Y8cN91dDK
pqOpvcGLXhpxC2v1gT3fnlJUJUZ76rTbTXs1Zg0Y6aTC+d3sNdQQqHFew7vAqulXl6Fgy7KN0Cyn
8yaVaJt3a6dsa6TeYmvUO9jwitiYsI38vj1U9TzlQLx2EbrDPqrmkeC2oQy8F2JN7fmoKki329bz
jX4X+uDNu8UPKMv2N7VGMU0h3hYvplmYd+y6itwLG1VbRLLqCpbvZsVFp1j3yNoi52buRR0e+032
6pwBl38W+ITebW7bBokhhsI5kTwwhbFsCTkE1amqTzZ6Hwt6QpnNrd9jFr5GedmVV7ZGUoC+jGHi
WAgZqqupsyiKnbcGieFWuCbp3gvrQ1w32wbf23aEN8mV5toewMxOFAI4B7GlVZop3/62B15RVjjH
oznOc9oWgflpDXWm0y63muCkV2Hm1G/KcIgra+rUVds1onheQ5mJ29FvtgyVsIFxJZ5XlyNtMDg3
EysTzXabj8P8fnbKyUs2a6yAbKzMb75mJRHXadeYCOzoAhbWfenardrJYvarY2Q00gGTinL3iXc1
lLtBsWWwls+juLKk27LQAVnqGxWZeZ40lRG9Uq61zkh316ZIqEWVQdypOpAnj2UYaWZQDguyYdG1
fO1bZE+xtLYyiiO/HZrUKlxmPF/qYLiqCo+aIpEvCPliD1GC2IlahufON9qUjjvvoRvnwkoFbRn2
DjK2LpPMbzMXI2K7jCfgVR6MAb8FcRFo8GQfz820KMCNLQ/wRBbGAJWbYcXZTX3jLHsZ4Bx8bgMY
/fvAoJcbFWS9rCftXAS3TTbXWxrNs6U+2pmdrwd0YBvvp7+Y3hdClsh1LrKuWA6ybLsxhcsqPZZn
UtYSd2nCXbXCEp8iNfhLbKsmjBLt+32QgjKu5NQIMlLnxM97qV76yp6bDvEIQq/baStbb7oxolmZ
pPQ35RZTUL9QypyFa7gDHpmc9WAWaKPvPZ6JOp09QM0dWELVEXUalQu5WYO1rBkNn4W/fRBciQtk
mKiHlwIWG2tY6c4yCWtD6h33fe2mbuES1D0aIx/CMvCr8TtbYrtaePv0nZU1AoKbrncdgkF5IJhu
53dz4oWroeNNV910Q3+lMe1zTwxGio6/HHfzwH/Aa60Eulj+YuvjSvIxxHjn2a+Q1ZkJnTjX+cGC
10IkAXM+FTeRMSCE7xvwqQQ+eXRZYM2s/VxLl3yYWFTmJA+edsdp14OMrMjstPnSjEXEI1gujKSV
YVjfzKEw6ptglG1zVwVirXZWhWcZWX/owc8MYw1KzddxEAOgulpeQrPzx6elbqc6daUTsW+ASEzm
ka6z5s6dTUosLRHYVyBEm9itymubczMrGvoCf+U86EFrowalAQ45PmKr8A5OISh4RRBMZ69JIhP8
W9OOd8YQaN18ok5Dzmiy3bVHE8iPesAYoRBjkratE2u2N76xvsiDlCKr5ama6VmL+87eKMsj+7ut
Y6ewPb3feDw+TWI0fMo/SjQntHK3QeoZskOtt0UeyPUkgFiXxhvLhyLK19cKV3IbO6YILsJbN3S+
Fr3sCE9qSoqmhgrt7r0bbO6gkGUjFE6WokRZVM7IZm5Grw7D+6pwVRXXbq4uR72xGYm9zlaXkt68
1sfeW0HnlxwB67eiUkV1V6hgvge6XYpkbkTzHrny8rlGReSerXz0orMKzck9LxZa9Wv06MtT1zf+
smd+cLbTOgdDfQhXzwyoEd9sO10oI+jOmjv1UTWbg3g7alCoZ4bhaz825zC76h0ZUGwx+IWTVovt
zofIIDsXRjB0nNQbiMTiWAhBcYNt/ZxXdX+nwDMEh4rMtpNLSIuRLhi3/RgIfu1jQOpwOpmTI7lS
zHKmP6zIAENtiSNrFyApuq61WZPbzG+OAzRU0vlikFelbrdwzlwcCNoEQ28dp9lQ+68yuvJtuE3S
exe/uaTzs9MDwWofhbkO3XieOxXe8AEpdWUMvTV/HLgcX0HMa+skRV5ixCxQXV83/oVmgIoZRDIh
FqQLu4QISS0zGsq45Ba6D4pOe8k8t3rXS7+A4IZTUi962WyX9qmGHso2vEiKK8lSL2bqx6IMQ80T
3/VlPWZZ2FNZOXbI3NcxtFduEW91d0bPR3NDkvPas7rU0RaHzG32EQvKoG4MbyXbbOVYWOOLLirE
KWqV7qnvt2hLKuJo7N3kdciVzDDvHAT6jgjSYlkr67htUR7sy6m1+E4att0ledjp8do1Bg6Pum3l
x8X27SzdfhBSxirFcjAqVzOtuVHvHZ0RZvfgFo6QWC9dw/021t0UvAxrpp1zVfVmswMhyPrELXsF
Geb04ZQDYlKAl7aujXEH+ZDY8ZhXnNDksAZ7J3Lxgrv1ouunik92qTicm26EYXNN7hy955efGonU
bvNm7tQ+0MZ4XdWTfiVQPzNusSMv4gjJzBuZrXUxl7ENpeCB9dZNOz3KIq8MEA9ZbB8yZXpIY/y6
gK1XnbktKd+kBlk28TPSuRPrNGKd5kKU4WFEobicIFVCoqA6t+z8B0u5/bSfbMRtuyVvhfveMRdf
03mY1+5zrgt32BV9oL5lylF632RGR4wZY4rxglbT+dhwlYv92FWI6upSFiYuqFEFZ72Fujj2U1hn
99WMbfx21YhD8zhznPWDF1az/ti47tDs1wLNztWGcSjRQTkvXHSIOveze7mKlFyW+WktN3QPyyh1
/7jCnnXfi9yZ+52Dy3k8/Xsn+10z7LMu/dc8+ueyefnyMr/+JDO+/JP/3MrIib6gtY4ZEd1qsuD9
LjP2EBMHVLSyrhH7wOL8z63M8n4DWr1w6GxRPs2gf9jK2OZIu6YTxEMcfGkzc/7KVoaJle38j1tZ
gEmSxRFqEPYesfEbTBstfLhG0ww/3lUhO1LGUyT6uMUhaOk0N7sivB+zGTFa7s/e8KWbNdxUhzCw
31mGgXcn3qLFEtezEzaks2xOp9+R/I2sOIAZGQ7rWrX9AZkr+ve4s4Ggvuedp+E2JFpOfBBFNe4a
tGUq7ddwrVJGNnoJ5WB491ywVvbViwYiMDMx5P69oQxXcsAVyKYWZffjPotCfFtYH5CtyKGwyyuZ
T2wr1DZuJGRlKzdpmZP+dD3AiwzpZmSbcUNkUrQe+rlq1Nku+vlE512ICwn2khKEkLyLozk1gGIl
I31xcO0qIPW5mY0snrIqUgdvkp7L7Zr16mQURuF9jIxZNenUkDaxoxZz7K56nDbmjt/DMph70BqZ
SDTt8nmshiI4FhVweoKrk7fdsZwrr+TMK9ko43zxqnNnWFfjJKwYw5tekj4P5bdoKLyH3nUMGZdq
sc1TyOTS3MOKzMsdui1vOtjVuoh9Ps2FuLhLMU5AvupWvuN0M7Oz7IeJhtkl8ubHJZjkBJ0oPDMl
kn6x0yHAhrl3TU5waOdeQmPKLGrzfR9C7yDAWUZD3i/4R+NssVKLulW8fFEfqb1U7pC9sJVEsTFj
AJeuPCN7ZDB1nYF5MzPrKsN2UweFulumINp2nsMd/uTxaclzX2X2uuy0N07yqamCcvlkDBsyuhHT
rHdyetb1HQ4vduwgN4rwhQ+c9hmzt/Flx92Prdx15aZI8Lhs6zMat0om/uDQehFXPS++E73S60HU
ZmlzvYom303K19NpRpyIZrQPQnkIc+HJo98FQpxWsTjy2shXx/rcOPNSUlOYbV7xZPQMyqkzNFVx
a0kTVVlc4Y2RNOCVtnTPrYnLc48SbB4OW1ePtZF62tP2+4ak/e6jf0E5Fu4BEA+IfgORsk9WnBWb
eoMNZH509NH9cUr3ftabqbIKC+MS4nOO8u3HsT5trMBP04/jntuCo7+BOR9iM6s6/H+VIc7tj4vC
/3FpTNIJvjUmEk++iD8ultltKn1uw4xCBwjVKrxZ16lcrgSmue1ky62Up54vfX819A0bG/E6aCTQ
kbiMzanGejd+4FJp5tjD0yI/Oe4c5accm0KAZ242/fupwkQ2IX1vlf2pllqFL3xhhu8uagk3XSp/
2BJHhg56g7GURLy5a1FRR+KvwU60bCzpAIw09LEPC8uPZp8wHtCGbZSnL+jPH5geLHm9bmuDsy4b
CDfASGgMBxAFnleMOwh+Um8J0C+2Szus59JwNAkI7WBF9xfJTUnlCuPRoQ7yXH3LmbNBhpa2aJ2d
Crz8o9tmw5fB1cwrRjeEz1vp9PS9uViijpnKHoZta7Y0APi6hjYuyyt/dS8rjqpyczlpU3oyiuXQ
Txvaugb/L7r0vvKuw25tooMnsjZ/11n11l4Lqykd9rBOIL+QQ6kJFADFeh+oci5S1y/dKb3ohLsu
cRhqSOPBDj+MJy2DITr6JQPz92IztHyH7dIQCRqnoH+PlU0xtS9bbWG0ahsG9kk5Gnexu7FDhU2L
i/jfg8DfBwG0a/9qEEj+7/8ZXv/Ht/95mpjufxoHfvzDv48DBpc3sVWYh8jZJfkTSukf84ARcudD
PsLM/Y7g/tN3ZJm/MSlwipsAuLRuXki131FaZHdEqSOrIz+OPlh+9F8ZB97wu6HJrAFTz+IDFkyH
01sCFHOIrLSpkvo0b4kmKmk6j/v61jmsKb1Ez3n6q34z/rafBpDLS9KKCutlE1CC5+otYagmtBll
tyZyKob5qZ9dFzuL7RsifBpJaIj2bR0u/tknLhdxsm1NDetP6IroK+OtyOxTzXPeg5lSpDSCZUR1
WJDTYua2z+5hF7Vvy2t7nIyvrJDOZavutvyclS3GzdloLXVDJ2UkUyf3Vvszp4had2PByp4U8mKx
dMyGwZtTk3ijuI1yZhySoX1yFSqHHWCeZ8yrfYGNIzendVconBCp5/M/30VVaauPxoxo5gl5xZI9
aGIAKsy3QjFjDVh5VCJsH8Wb5i3K7mqv7tBKc86CI4AzedP1vKG/5aYNKzDO2fD7Q1Q6WIbWpgMb
01sli7PbhzL8Pqpi9cChiGHJzlYXNOHetxdnTEgRmIOr2vIq96QnAuCOOXq27rZtNlqwR4ygzsd2
Job8g6spvZoY6AZ/pIm6AI1C3R/1r0s0gWlA/A7hTV5kAxAXcn3z6Jtz5tM11NfdVRMpQRhECaJ2
kIPZbbcGSdxPLik6sk5m7Ebd5yIqlJ/AbS362HY+PT4L4QtLnGPKzPem6RfbQyRNZSQt4L+MQwvv
uR+3HMS4wN1au+mG06A5aiol8D8UNgFD5WYvVhuj7nHG0zjW2F2LkS7ta8bTwvuUL9kHTlfkydAP
GSYKUMibEc8rJXKB4ZT7ULqOvY/aZSD7vEWhFbe66KpdmYFYnVz6H7JjMynbxwhXg4nzzTE+OqJQ
t+O4FN9n4CEz5eYJrXe2kjJDihllj+262d6unixbxwNeKH0YwYgnlDazH6RTxXeW5o2R76gwM+9j
jsJ6iTeL3Q3ofcSQNsgOYU7VOuMTVw6lviOBGe4RtM+39xJRfcHNiPJ+b8m5lEevB3o9yt4LL11M
KlvO7hjWuJa6pQnuWnSMLlEXCNiTrveZetsAi14qbHuIDpGOQqzShUuNe6vbSN7UUTtxT/iCTPA8
t6dXNK5Y+cc8oiAp8AdUrRv5AwKiEzoHhxIYNzVeBD0cKSLtGFkWXmkeUT+lQbAoHN6FA9yJicYE
4ctHVR+V5Ao+tisKyDSzzHq8LQJaZt5tYS7JSKs6o75uQr9x08rOdIMNzEIU6nuVbJOgW/LtwbcE
OVkdv2yEGZjT4H6VQdjuwgtlclxr0KFEBYFGbmvNC3bGahyN721tCp/UQAfIJufDAJrMSpSNOHNd
Mh+8Xige4Kn3rtZ6HdqbSHnFJUigbkqsSaPX7wCgx4cyx134sVFYL9pM1O97d7l4kslcmdOcRjry
H7x5Km+tsINXqKPO/CqbaJGxzKCSEvATsNKBoKz3ymtAXhZnhsJF2dv0qSvCjp1h8ictrovW8s13
sintKTGHJbJv6swfsIF5bdbFo4cPOTUzA18gfp96OjaVhYvYLvLcPPWbh0cR1VcFgIXyz0/8ltiI
Y4gklZYrzHMWJDMoIjJ83aG+r5zejt2wabJ7A91qfdBdXQQpVnqvOsDuTVaqp54DyFo29QFzmzEd
Bp6WT2iBm+I4dm6RIV0APo5BJVu5C1zDuDKNkeBUwA3EbBrOnrLMzQ7XVCrEjwTaL9uW8igb1gEn
fGPuijUYnOfVq40B1WOPQzEIWBweS5xfEV3FNeJqO9TCP4GPlFBfPiWgh6G26/LaqcCwmNQdWT7a
y2bUV26ohgHPGylYeg9RWBbXvAfyC9Wx+nk0OaYZmW0cNZB+mAfJ4mzXnRyH3AAaK0KS+vA26jTs
pm7Y13k+fpuNOtv2LMdDwFeLFf+wuqwPp7xtaiMJWxMDql0yRKJhFgSmhiC8844+S1PFTiW68Sh0
vz4Tch+K97hj89sGN7B1r+Za58kajdF0nnuPOA27r+tbILC1ueZIm57kYqMu7cyQw4qtdtPQnZwF
FPhRd+V9KbvB/uqOaEoP4WiYwQ2GUBs1YMj1mVo9H0C6iIagLDIMQufTvFn2ePHXh02sdbZO+0wr
x9p7WdMaF+nAxYxV5b5IZDbYVwIIu4k94W95oiK2htOIujW/svHw3lTcDs6XoM69Z2ORpYpDGS11
ynsM5ztsXDNJMJNJcFoVE1QxuB1vqUfSxg5ezpn3vawy50hLRMFNgEGLxESTLW1X8q1GJi1z2R86
nJBoxaW5mDdLqXHoln5OLJc9cx1cR8hSh1hica6TyMrXfPfXh9s7+do+Dur1dbj5Iv/XRbTwtZP8
xnkx/O+f/xNPw++ahguT/9N/7H5Y0t+Nr2p9eNVjzT/lB+Wv3eX/+d/9H383tj+t8vU//va1G9vh
8tOo7vg5LuuimPuv8avH1/Y1/1L/BF9d/sXv8yqOD9a6CO0AafWgWBcVzd/xK8i73zyXizH04Wpo
s4v+CWBZ/m9YcdD3XGAl1/f/CV8RvoXCDnM9mD4iQoa9f/zlvwtJ/5URhEf8zexI6BfxEIjmLp3m
eB3f6PUsQm9MIiKvPUGczh5fafBx4JW56Xvu3ojj+0R2oAAjdw2NRQsGFm8hljgXM+kTAjZpJosT
kLMLZkC4sdsTNnUEp+m/i0hTUdSHzqOvVLVf13466d6jrmfwU6HDb4Yi4l0vQ32Je2mu+kITODSI
HtO14105kHX3jQBdoBU4cuIJ6+auzcHEw94l4KM3W2iVoI/yryNXDVL4vCCrXzrbrYfcmZBloY82
6NzAhZcZT1NvlB+oiaCdw20Yw/PJvx5sjHvTajsni4cu1rD2O2tdXI6VcNvXho6OoxiCs+8L90BS
xnqaSfu4G/kl91YhLoZlEd2YfmmcSqqf9h53/k1mV+ZeLvN6RR5M/yEoJvnNmQaLUnqE4UvTuDuH
RMaTCcd7NEbPomprXN5JQaRW0tuV9R58uTwE0jE/RzgoTnCS6uDbeXFloFm4wQAirjeLfTbibt85
0ULGAQ65O9giiiouqyqGxVKnzdCE6WItUSKRxPWxFypo1Gl1t6RAm3AKkcqfM8dddqbMw2PbY4lw
5348FEMJccPp8IDPw30suLGPNHIZcP5isD/lnhE+GBaAQ90ay7Es2/AEPcnbOUBUN80g09Xe8N5h
4NjlWb5+3UJLHRdV9WdgfGLNQmXqE/737gEtQnDdQcjgSNUybCDRJOeWwB1xi3Gp37kFZomEWRnM
cg6Nu8XoYKNhUa7h/DOmuKz7GohifVoH2/6M5dR87k2nuycAR5yBGEKxB7ALj/MyCd4w00IrF+r8
7Pdd15xmNTfEeHX+em56u391e5UdBqg1GDkWn6TPIBdihrWQu8cKYCK6dfB3ntLNlPbhnRGOwb0K
0cnFFTyw3k06H9xdZrTttTSq4FxQyrfDEZB/vQSm7aqxj64mi2CsiZj2XYd/85xtY3Yy+lm8inkl
0oq8GPuhGqDNrQEz0VXm493Yt9U0X1J88NgsRXY9un6WDD7zDwYSl3FNtjekEWRE2AjniEKOfr1A
m4fBtcobj6vuQPb7mq5BONz4FjkPiuHjKAw7P+SbWRwlY8nNgj7kM2bZ+V74PWbJoLAPWmTjTW6N
3fWEouYw1RYiExOCO5Zb7p0wnndXg2ioHSum4TRkdkGGVEX3kRhlA5vfOvNzODXdQ8Gj+Z6iGOnE
rdlE+Z7nmZto6jebegDd2zajwuSfy7nT9GKPbfklqHr3hfyDftlHDP1BCkeJb70F37q5DE+fs5HC
rMNYK/DD1UXYgMaJZHVaAdpXYtJEF9PQaSbWNsuXRiP5wcIwtGcvmKudZy85ywVRdHGk8vkrVix7
VxWDxgYqAoKW+HCGhUVmQ6ptt6v/3K12SCyXCQovTNW+33yNuZj5OSf4IMjw2q4TNq8mzB75sW7E
Ze0OTxOcK6bvOhc3uas0fP9FZuMH5igwXJjmHjXLdL9uwXyQyyDw1MzaZD6ONDNc2d1Dd3YfsWr4
5t3qBNudKuvpVmk7O2twQEoXQCq3eK7dLE96q7OQvRqs7HHAI0/IgO4wYW84HZocAwrwmWJTk17f
vpZQ5Fc+WYnEFbTTg18b6sCD5R0UDhsT13tb3zllkfOjsFvTRsZROu+k1WyPmgfuWUcOIx2uKXcn
bNK2yF1nDXfRVfCHBKu6FD4zwyz4zc+G25ACAGhiUNS8AVmmVd4WsBlutVw5nU2tsGj0ufT8/hNT
IFF7XlgeoswCW817Xb3TQz+zdtjGi8fV8VxUnPWG7p3rrJb989YKf4rV4jrvMAPbz2vetFVc9DYD
k13iALZwbt0jXVEfvbzW90pcTFPh4H1UlcNca1griuSiaz9lw6bf8S1bPs92QY+jOfXToy8X66pR
pO5tTVkesTTXL41N4hE/u39gbaAIzKwmuFmyYY33kBWqSNolmh9l1JafeKMsTot1U98so624UEvn
tZBthUinrFO5FPVd57f2OfLX8GoLsvHkBjkFBWHY1ldbXg4pHLNIhTR0utXAw7AM6oDT3jxbFaTz
hcog0zkyC+9pc7f5S7i67tdxbtDsFnXzdZZetOvx5hxAhqh0FcCdX5D3iHe1xmQeV7psryszuAQr
akCJZMYph3TfXKY7px7YF9DtLHxnsw0AdpzmZ93XJa64iXkAjncLr8piIHm9rmZC0Cu9GEVSVwO0
aym0C3aUe+hxCOIgHNMvHjemZfAMK8jvWmpflrQlzHy31q55a21Li6qrCb7TRolIIopkt9Ni297V
s6FHKtdJs47tCX9lzAeL0gMGvxspxLSix0EI66HWEAbYRzBhcBC4GcwCOVm0DjTGRhyHrE1EaVXx
BHMsLvYt4yUUevHTecW/lg6LQviIvJIHi6iqT2vfyTyRqoQdsgsT4YMpKBUO5ayJHlhmfhdPeVXi
jJX5pbaod43HQK33uSqnWyzYvU7CzF0emWig3sC3DgGb8o/IQH0/Bat/MB18bQn2hWnhO+IGl7tb
lg+lXQzO1Vq5JJmic+6NrzB7vnts2AyRJstVG/Dh2Wqiq1JQp/KYG4AxMeoTN0RrMzvdfLV11vKI
xnL84LUjUYNlp1LS8cSxIDD/ceHI2/P8Ru+j0hhulfRQbUVOfpzCciajrpQVorTVvu811sO6Yv5i
hnSQvLv5MTAnez+CxQNRZNWOXaTfTSGrfwwCvxGqk2+bfwDdn+zjGPjYZOs1E6+Z6Kn3zBxwqGRs
XdGkQkyBj87BV2Ea5AEcWq1CP0oUcY/HUK2Zu2vGNfvEwkID0oC1ZueyQCYI3KKb1cpNe2+DpKEA
IyaDHphF9NdeOZnnhW/1FpNlEx5Lp22f2xCl6gAGQ+5i11xjzB8/9RgC8ctV5Q36mByUcCMXKVUt
sSdDjoqvGR0+fs7x9eI0W4k9RTD6vcaYeLIFAzNPG2wjHoDgU1AJ4DCvaI8LNq2HbNUIUIHEzP/H
3nlsN4502fpd7hy94M2UIOgkkqJMKpUTrFRWFbz3ePr+kFV9i4J4hdX/+E7LKAggEIg4Z+9v/+lR
m3sPwHccMtVonpo+97cK0bmSTXMyw0odKF3J8sqrQEssy6K1HAGtXFWlLiHt8wUBLAb9qzszRBTc
Hyt4fdkduETxWzh27I7MHkzqpi2xj27iPmye2iIn+UBqFOFV8MuhZ8NVuggWiT9PNkXbDAQ7xbHp
0CQH/UCaYfQyZLJ/NgLT/7M14oEykwFPdFMp7GhX1qD0mh1XvWfsKPsCSoDNKWd8xyVQb3S6KP2g
c0z4nTQheZVMXX51RZMSnGegdHN0YwByx7IYaPtA70NIJJrfmo5BqKbspL7MdiEUjNyWEzM+dAUF
zE0Iv+7V8ihw0fmZvseiGZqyDVmmL0jGVIraVkKVDntcx/lTrPKBtDHiIQ1l52ZYq1BOs2+D1Ioa
sKuSRqFUBpBZ2EtJhmMqkeay06rxuyjo6WSUbrAUV/7Yof4I47DjTReU8Dk1WP6cQKHIt+oCr5ui
d6GA8WkGurDCPN6eRfpBaJbynB3M6BqUmIxhaPqDJkHnuzMRTtNy6rs/IUlQPKIM7MN3yI1iozVE
Cu7FxEN6pjCvOkeRXAg4ERxWWocE1r7hAzH3E/SjX1OFT16L0RXfh0ZI9bXcslFcG2maButUcEvr
eYpcafozrXHzT8q6+SUX+GGdIo8OpyzeLiUBtuUP0m5IOS8FhiFvaMkaawB9hYOd0H0ZawuvsewJ
Gs1MSK64piuMhtStJ6REHuPSXDWRYOwBEgX3vVJrdCBTMT23sqvcU+Yc72EMsoUSISOAAQsa/gMp
GHHtwy5rARcPcBAnpVxXrEpD5QUVKpWAgJCGdoDdVcCL24Rs4Nd5jPGX44tsbvmfKK/lPK70m9fS
fVkhlwr6HZDk5EkXlMbchaLhmxwmy5ECJ9tLfK6rQErx5bcoFnHRN0pBfFPnm3fdUNbFxtXMIuxW
UQkWIzqpA1LnHDKXEShnb1SojfHdXRWW8t620rBmX0j9Fcf3W1VX4RraqWSnxk9qMeztwkytbNHT
4v0QN9WPUtfUFUVk+FxUjNWtMWZwisaQ2+Gip+27Nn3U1QZxZZqKUBAbt0B2aoGDSUXdVgS9PSEy
gr45GNahhOMGiHVQwqPuCThTWtd8aKlsbrqsCxQs86r63noBsm60Mjs5yN2fKY7qRzXRJeQDEvAr
UD/BlrxSmrVeom5dn03xKg9d/TUW3WxTswd7yANPfkk6T7+zOIS8wINCQcvhNLZ2HNHSPywPOg+9
ozTda6WVrzDYAGWraDadEzThcGnltHqTzTT9U1ZVCvNj5BkvaqMhuM2sJl4IGPxUtgCEMbXrdFp3
OslPkybnyhEbCbLSpYqKvCXbAAB3fL/bsskdiVQT+DTUS8FqH11sJpYkai0YvxAiTaWcue0LlqUF
NUa/QHK7R22yL3vDZX9pIW2rrAXfFVKnKz3R32PpJpYfWaE7j+X347VV4uDVGB0uPbRkHOJa16Ht
sMyFO/ipUTldkoHNF8eRpCl4Jz8OI1F7jEVNvKAaSv01+lubRXwDtbtcJ2AS7hFNbP8h8f9defun
/nRtZP6thfpXK/X3tQEfwb1CwDG3cVZuqkoJb1YpXYbD2NgiCuJdtcWZiqus/8sH37NGMb6XHA4i
2f3i4Lce4vXgM6GWbGFb13Lpom6179R9uuN4Fxy9e/Wc7Yd7cwed4sjOzF9Kkpz+7KdrJvxgortM
EUWzuaqDFjDYbF8gxNFNLez8PtgVW8oox9yhMbeq9tLP8jC+pPaS9ffmBdMvpkGMsexTxEfv+1Lb
jPJlMBSI1X9Z2WFqWXThP36y/+djna7g8xX+O840o6/eRhAwIoc5+eJLpD2LYfIu9MEzO6m/ruqq
N2bPrRfDuLqc2Y30WAvLuJMvRpu5hyYTIofGQbjwuG4OouqTYpqMDALzPl5LLY1Wl3rKJWnfE/3d
8v78+hpu3qqrPz+bg5GuNaoUKpfcUA5xVTCA+c3sjf3Xo8w83/+8Z5pO2wTO6hTv8vEqho7uAXaS
i3mUNqrT79pVs8n27KHIelsKR5lFe3weTP44mEGX3xpT5TIF0sdn1NBUDwDfK2x/yeGWbM1WNxxc
lBf3cYmMcHOGX13nzDkpsBes6DFfxpGqTuPkJuor1zFYXBZu6PSHPk3xq4FmU5wOTm503NDhEoJM
/J1nxw6qcpq1Tqazaw+PXw+4dGGzuS6MlEr0SLk06YPncaSuIxqqGfJB4T+6Mr4CxJghqEET+/Hp
5Qlvgi8oxPRRVPd20i6xUYTcDRs+ABdgZuuvL+y3mfXTnbwab7ry68UCXZWrMF65Nn6Zl2kprHfN
27Tq1z98Z2m4m6/z1Wiz11lE2t0LlnIJYBOiloSxs/BCz4gH/8z+qxFmbzTnbz9OIfcH3+K9wstW
bfs7i7zv4fsUaaPfTQyLbOnjPb1Sn24ioSxUDWgcQQT7eBO7sbCg/qmXhDpsoT1YFiRTM3GA1x/D
3lgHCq1i45cQB5jdkme0vguzZi45+r15uBp/9jrIadpDtlcvkVk9+N6A+Qh/m9qAqLdWbYswNe42
Ha2er+fOzZfiatTZVO3wZJsRV00OxSaMkp2QgePFuQjn/OXrkW7sL6fQZ3TlqKrYpM/WTzB+VAQT
HTWKK77Sd0ifQzkfNliDe6rfKoRjscvThVdj+vmzhwq+QFUhvOApprDz8aHiwwtdtTEu6HVjuxmC
nKSEmGqMLPULW8wbW5IPI80en5jqZpwZOk0AIX7HcwQI1zOiYE1FUfpTDdz0rfQTY514FAu/vrE3
HiGYCU2kvm2ICH9mN1b0dLzCpXkB/gzNP/FQyLXyi5pYjtm10X8wGNt2Hf8ssbDSPEmzRRCq4u27
RIXihMYvX3uhRHTQ9NPX13TrbmJWZHtHexeX92yNGRUMmshtL2KrE6gxblQ529LwJVDFkF9Tb3j2
O22JeIJd6NZsmTZ1liiRjvS7s3u1jlKNqvo+Ni9+2iKNqTYgbXfJQHaRWR3ScdzmrrzNZXoVRU3p
VpWwM1t3bW8+C/FwweW9jVzvPLQGagTFu7eGb5BNaI/km4qgJWv4o5SUOxEi9hQyIsWASbM/c8DT
qgXZN9Wcqsng5iJtsqADvmXCL6v8NpGE02w4EENEXkjgcDNW1L22PmKdtk1WUV5tygpVQl/DXi9R
Iaig7oLvPi4GK4/2Sf/TbWH/aoqNDtnWm26H2udc+BiMS+ExKaRN3bOD5RFsZH5lHmKoI/JI6xXb
j8VdMSAF8/8Q81MhnyQiEApLsqPUiFCFYef0YNEkPQ4lXAgro0xfKeUg985ejdHdF+EP1ftOQM7P
Sob0lntH2SWAoac8roXjGl8sWTK6hOrawM6ur7Tym0R9K/Hj+1bjJlfme2aRfVnXaJ1Vrdj5MiGE
cU51UHpSw5e4RUSUdg9S5HNvdJQv7MWaYqfr9T7xjLOR6GBEKC+lxrYwjAfIhHAseHxJIj1k7h8T
1C8lXUITJCclIGPsrXVfhU5U/mEMmMA6OXpEuU61AVkkQFixRQPuFsems84y53Gvfy7kvwwtWU2+
N0Hil2raTvZ2vXQsjbfM5/IoumZvumts/NFy0BWtyvLeaH8q/l+W9CS4RFPRJc13iDUplKVoB9/M
/BcHSWJEeOBi/lAoghOkCsoWIV7ldGjGXQQFoErNC6TfdRGT4kRVtM20c5KpB1A3G2vM13LY/IhR
oqOzLNyVF5hbqR62FLgdT9p24nfB3Ytpft8AIEGP3aylir1lnj7K5ZuBSBLL7taTnqy82/pds69j
d4eubtNQbeMhfMeNijKKoHeDTgnzaS+rxTGR3lVFdTzKU3oVXqr+yYygoNHpMyU7xPBSguKjGmSX
brhWRWOPPGqd81nNy3GFUH8l8e3xzcABLb8qmnusFxDBSUE3v9E7RT2p2UkAomFq/whUeVIJn2uP
PSMmgtmUEHw2D/Te1mMY7iTdpc9R3CMt3tMGgCBHpEabh+0WiCBaJsUEHa00XHI7ZhugKDUhG7Ht
Ffo21rOFXOBbXz5WZksWyQgEkTUrC4S+YKnYLS6pyICd1jZ4bWJUumURdzS5dL9w6sDX/4NP39Wo
c7KFL1Hzy1v34obWT6OQ7oW6v8Qja9PXK/Wtc5FG0QOVHWcik8PRx09sGGeFUHreY72ekDaJUxyD
7S+y0RzxdbHccPNOXo012xhCM1azfhAu0V+VU09nfly97/3Osr1n1ikkaZv2ke7ZuVjYHN7aRlxf
4+wJ6m1MRl/qPTZCsBfDnUX8BDaFy8KdXBjFRPF0vY0f2rKkQeo9iocJDTSoK0ItosN0P1tHXAfV
NjwMy/f01vbh6trm+CMQkWNAkZgSDjpxW7nzDtFLZPc2YQnrYhMevA3dwoX7Kd28VAUdHVotBbnW
bM9iIFrC4u49xvvkMXLcB+/obujibiaEmmurx/i4VLhZHHL6+F993HMszaMqeY/GUwRevLEDfcOi
uI439U46xDlCcrsk13bptHTz9l5d6WwH6hJ45qqh90grUbEHXZBAIJEPFQy06uU8e/p6Di2NNtuF
yvIwpH3nPRJVsfYFiYIBx88w+uHF6IC+HurWqROOoiWbIiUdSZ+zrELC6CqMko/lmjMaEwdRxM6w
cTZv622B0HZpvM9zhjVGgqzGIootYz5nahxaIN6bxynt1IxXbLCNzVSGoQ9Srrp1/qjfRRvT+foq
b604XCP+FnaF+qdBlRj5h9Ibl1DO/A3Nwz3+iofW7x/StPhOROUSzfHmFtTSIFoDTFLN+U316xEd
sWheOntU7Ir0jH26SbbjyX1O32mLig/xXXZPGuGqtIMNdnXhwb8sLbPTJJkfmlSaQLpsmGz152Vs
U60tk5yYSyxF4htK9ex5ijcYFj4cC6NYs9VOq4vIzDTz0shSndtJlQRH9Dbuwg29PcpUJDYoNRGC
9PGtd3Gi8QJaF6pNL4jbN8UkPfp6ikxK1Nn9+jgxZyuL4On0d6T6MR4fRAn5S4X6+uR1T1EufBNL
YyvK6aax3PXCsJ+nCs/GpJ/BtwfL9vwopsip7pHh8Ozvyz3Mk9eus9FlrtRNsiFdb+n1m60s0oQv
NXF2c87EkQm97uONTAgOlIZCfvJr6Qjm+zESCBeus4OmofxeuLJp9b+agNNYZLBYEhfHa6Brsxsq
gncaQk95Crmyafqza9qQSbbynWK3MNRsfvweCsUvuzIJDKU5nx+QdmMjadUnUMMP5P7Y7Ewf7rfm
KnuIL1QMFq5sabTZ/sXASFxFjfpkGe8ee3Dr+9dXMysh/X0xEvlgxNIDt5nnj/fjgNZDVp+mqnF6
LnfJnkP6oVq4Zzcv4mqU6d9ffUhbfQhxBapPUpxeGl960cfCX7hPvxs48xkgX40xfQuuxiBgUYoH
SX2qwff1G29XNlvZltaRM75Gng1vY6eeB+ZECvFq1z5GLInlqjin9pIVcPbR+XRLp9fi6oeQaBvm
mOd4YlSM0/ua+CFipL5+bPMv6d+DyFMaOkUcjTn/cRAN2kuu6spT5SgbU70022RrvIx2vhrLh2RN
DPBSyWhpRGW2+CJpTH1PU5j2g2NUx2nE7gHinW1Wx2nERYjttDzMHyiVcN0AQoNgf/5d05BnC71s
PXFUHzfJo/zSV7bxSkCLM6x1nx3D0kdsvt/7fVOvRtRml1ibZVdidn2q10DKzvqhfSqO/poi8oY6
CKkha5KFF7Yo8vT+fnGV2mxbq0BRquBaPFlP5d565VbaUFQQPejP9CahzspPxnYEr3XMjzRLbdHG
VPTcwoF6Fbf5untf2nzeelUVfBDqFG+BHXO2aFuk4aVt4j4RwEsuduntQs16/w8mLzoIgsVZqhVt
TtImNgG4ukQiDZrdov6m08nXwARW+pbElW3s31H0+QXZf+WnPZVJQsKwRi38hpvXefUb5I8vUO8X
5uDzG1B1QqxYlQ8FWNVq45679fAcO9Fiy+XG15DOM9F/ZJFo+qc2sBXKY0HuzBNNaNQnPlWd98B4
rDFL/r6y/48V/T84ca4e8mQx+sc6dPqZYB3aNkH650+Bfl/1s7k2Av3+//7HCKT8l84m2WTZnNqy
vysr/2ME0v/L4IuuI/XEMo5Jh6n/D18Uuw+yE5ldvTqVEowJSPyPcR1PuwnBXLfoVPAF5T/431iB
ZpNEBJOjs5rrVMnNSXoye/vMFk9hGGRHKEfbAs5CKl5MNMcmKrerW/Pw9wJzrQGZTf+/B2IkBZQP
B6R5B0CKcE43HqzuDHk68Vi/4IYdvh7i0zlouhaULUhbpirW3BA/hEWdlEl2rGqVomzzDIvtMciE
Vy/E1Ujl++vRVOXWeCgGSC9Veb94Sh/f6KioDayC2RGHEzX0IW89z2ncSvwuqZGAOVQTNhoy85eB
OLC3MO+bHf0fJbB1qUos0kinnK9cjF4B7zWXKmiZaUNT2NjBcW0WsrXqiIdc+WLQbzqzQbTPAacB
g6wRJTy2w5OKaZjq7pA+hlQHn4ReLeSLKrVYicVhrI13bDtidEgBnnhgk420WI0kWjR7bBhjtHUr
z1ReKmjW8b0h5/Fj3ATIq8FgxohICdIQyVrMh3fyxceBOGirehcxZeyB+YeOqMZ4Axo3y3tbkfSO
gjXG+mqly5l2iiJXe2ssGPvW2Kj7OkWxCGdSsCX83E7iYm4FPUKfws2QfjP1QhyThN25maJ9Myot
+IXcOTtpIsXiIKmolhmRsKrdPAvQHleTRM3g/2z7UfqOQQ2tWS3AjAQhVKVgIAmLpiWihVhGEg9M
9xD4iJlzojzrRBx+1V2NzTWqheTH2MkhPQqS59d8hmsd3Xpi7UZd7s54JXRAkURGmnYeJelRD7Ti
PlCazklk1zpizde/kVANTNQkdf0xi8kmDHVJ3oSJGhwR54h/ZW47HIBujt8rGfObpVUpUD3Lkx3m
U/3ctF56CZug/SVQdqYlhgn2LQp05ZQIhvqGsBbJuVa5wQ/eUdcO4KIplJdBiNo9OaQNVW2FNFKj
KeAiop7+rWiE2NkRUKNJWrVrVEMw7uRODtSD7vqQGieeVvuEBSQifAeErw+e1AzJo1HTXD2jTkZN
ibUfZSV04fgpyUyv3/m/tZcDCZP9RofAku+iMB5x26etuVXcCjRO2PU+R7u2UYhfwcGOK6QedXIN
6knl2Y4Ris+aKMaC+j16gxEB+2MSiZQoo1LYmkZaPsQoM3dGlep2jqr/W2HFxRPMyRGtpu/ZFSzN
rdv2Wec0ibJJx8j6Q+uL8ikXavFQ5KAvoiiwXjz01e2LEJZ7sq26AZF1HWyFMrsbKGTD0JNiW43y
M0LOU99H49bgvqGmFHl/A6V0igbaAZ50XCxBc9Rw56zJ6RbXht6gySvj8tEdh+qcDWV3bGJj3FqW
AOyp6zBEZDRUn3sUvg+FC4YW/XWyKWVMcmKYD7QkFM8mElDZ+EickcvK7iv63Wojan7nuLpCTrfY
Dy+ICnxHQVlldxARaAWY+q+SoKy1PCiorLQaf1bWmussDtNLZ+QAEgVT/ov4UxVtqAccsPayVw4m
oHiGtnDkUbYc/GoELMHnkS+SmFt/6RUgaLp+bXeEWloecXHEawMs73up4N7wifR+EmSNJEq1+mNw
6R65mniIRkt+HUBPOWVXvesj1Eu9LoQnXD7QJTHMk+DYufy+IoBISKQdnEDolYFG0mGqmjvYCvKa
lftshPiSxVh6HzNkNSEzhSq5fF9bIc1DC4QW1IIR4k51L8nKWZCi1EZ8zVcp6eDQd/g/07IV1oXa
SY5X0nhS8LDYY2Mm61o2aHO5ymukJb9avzNtKmZs+rqmfx4IY9qXZJZNuaT6DlOc8m0oDaGzu4gg
zNqMjlLnQRdGsr0vvXL84daQhMM2UL/jpCVpNSUpnYT7YY/ZfESk7BJt2bjau9CNMsivyPsLObm8
CoOxtVO5shy/Lt+7Qv+ZiG7jYLVqHGQTyUMe1QH/vwuMe2hi/XVU5OacJEb1YiGaPsieMXwbvIJo
40jH/ZrnxpY+tL9q6Zh/q0dS4YV0hDAwpMkP7of0HBihtYvgnTlerXQPgDdCc8Xg7bSd5eVG0pyH
Jo02lhc7jIsUhKoCBQ4tvK8YsDn1kX9L/de102gQtlFWD9Gqqs3xUQKH+ULDSbrXhlbhichy6cgE
sD5R0YKeTJePvmpOetej1sd4x0hopB8LoJTcShjkPzwkyWTFg+t9tca4+y6oVafjdMv0I+Cx2LC1
VqEchRUQGoGY2OhHg23VSkSOIuNfSfxyW6oi0Ul8ifp3SLZyLqcHfwzp/6kjZgPVPOOWi+Cn4ZqV
lQQkeK1sdXXsbdwDT72vyjSoq+ww1i7tg6Deuj2wVO4R0qdQgtQryquRiMkzFR+iy6JKc5lYLfFU
RaU/Y8EkYCQMvKBcj10oQEKvSStNJOM7uaT0xI0gLlaJmWtrJe8vhpQlD2qFLhyy2B38AxgnOo6f
rvfMQ6LUw4MAcPdgCgWeu8Jzz1HokQLjdQOOzUTZenVWblLd+J5LcvIDp6smYjNorGc9saQ7MyoJ
m5U9zH8VWRWPseHq3qGpo+JZhRh41mMX/5krJedECdNDKCfFAy/YlF6q5RWSaS8pc0cDha2vvJK8
zWmhyu7MUcgdiBAjgow6+qYTardQpf4sAobICJmR/BSRQvWn6pxKtFWmKu3Rak3vV1LjZKuwPWKF
FMiWtXRypAbXgaeSrL2MBjUO3MrBJBD+JL6P+r2aeu9514buHeUJdQUUSOLr6KvFm9742L2+3t3N
IovYPMqmAeNdI6lEZ38+3xjXqRuUMYZTwH1r5KCQ52x2OHbH6sRqT4/+F2/gE5s4kgXHNYmsGxd4
ux9c8C2ylL4Y3iuYwBV91XUnubsB+P3Xv/Dzzh39l0nKwO+TM9XIj7tPKZJ9OTSsI5Vd9dxXavk4
aK71puSidypHs11/PdwsP+nvG0KQC8dJRM3oo2YFIKwVHrFuAvk0NS9qL3FUeEocfyPvoVGs+p9q
vYulHbIPudqrm3q7XOe6MYOI1+S8BFfB+K3U/XjJAWddcreNY7tRvtN+pK3+g2O851i0Aru18a2r
SXKiaPIOilJ5+/r6b93u67Gnf39VZMOyacVZbxwrtXklWCFdhUmNlw3ypm0QH75Qpfl8Wvp4pbOH
2wMw0sfEOCbNr4kXr+QvX1/NZxsA0/v6cmZV3kxp2K3XXI4zOMEO+yJ9XO9g2drW3w3kj7+kW23/
9ZjTBLkqPP1+o3QKh4qkoTKQ5kUYlfMZwX7Qo5X2rwFX08Y0KmOtW727CyqeY4O1b+23gvecGcbS
4LMa6afBZ9UXoVSh5zTmMSD9IIVlFSQmbIN84Z383GaZbismB3HKC/pcqkc4oRRybB1VhK1Zey4i
GAbhA7wkwBqVLcQ/cRveeebz13f21mxBxUvvCDUvELpZSS/rVNhuiXAcfbndQf2x1lae6w9fD/L5
tIsuhNoZIyCh+CQYrgjAIZg9PrVTRJul7ROh2fUgQpUo3Q6+uzDajdcN6R7GRGoddHXmSnZLQ8IH
yOLkYm+vhfeszvgqEwFuLNQMbhziqc1cDTSbGKoZY+8LkpNWtMJW8Af9HXuW8DQYarHngGmuyP4w
t67g6ramFr7jZ772BHnCsF2/EyCkqoM9QtaNc9BAeUvuZOojVUt9k9iJ5K0cIWM2JLMAiwd2ZEZF
8EZkswUpJK0ye3K7eatRz/mvzUY7iHVBNuWUOziUVNTDQla2pohvSyL9hLSjIXmlqBdtfWksFxb4
T5OIzhkzFvwMdW50k7P1HQpzVAZSdWrUYZdibc4H+fHrGTQVrT6uAL+HYBKhQjVpZs1WNcIVdJUA
4pN4AF2FmGwT2eNB37BJXf5YfJpA01jUP2Vik9mI/u4uXK3XWHdbUFP+WQ1RmCvsbQRpEynvjS4v
7RQ+3TgUw1NCI0RGtjXifKoOXklXt0hOdaSROdOqxa5mX74xhXJ8VEoDrKkCkZ50DQgMRlDBgNX7
8s7HM36JwxosymjgnCQJYDxXSc68CiAysQn00OVBRC9sgDr1Q2e18sEC0bu1xKo44hKb/PpaHm+/
fki3rkaC/sNeTRExjU8L6dV9k8RAsLyuOgUmWC8vEF8MKPH/+6+bdT3G7FtaWZ0FUjI/ZWb23vvD
NyzZCwvxjeXekhEcg38WKfrPZ5osqLHeeuUpN5t74jaQNOMV7szL1/cKV958RvPsMTaqNIFJkIL7
+fFuVUonCi05KYLcVU4S144lR+fMb6WHIR0eA8y7G+JoHnRysf2+vhRlv0s0+CQNESUkvNtNVlzE
Ro43ZocOW6pos1T6yi2EO4FdluJqZzjh+1iKW8SlUPfyHKB3CsiMUhZ5xijUv0dDcAftixRbFmQF
BJ5RpCCt4+cEKkkueZtIll9b2Asr33BDcAzJkWofyQaVsifdN3QwOVNKUmiQjm73RwcdMDI0MC2m
zVFyP8bCq+GpO6qEB7FrCbSAeKabY7jK0u4CZPe+VKV7dsqv8PROVZ8j4FN80oRfMOqvGheWYdz9
kAmWckKCmqh0iCb6Y73eqaFIHpHbKzu3EqI7ASaPHSkANzmwc3ymESmvDNN/bKMOS7O4ydTmFJvD
KWyGnT9M7DJ83UXvkW+E5kUj+E+Vyx3pNK2dyRHnHVH71Uj9nmgRe+jCO3jRtu7rB6uOfvil+r1L
aXMJYviCb3Vhq3N78bF0tjt8XD5Jx0x4IRIxxydSMPbB+EZUOhaJzvbkJenPZxPW72Xu35Fmny80
pG2eDuJpPAPIQzHWwyC047W515+kEwhK/ZzsR8f6lpyL14XJP/3pD/u52dCzue+Pqtpao3iacgKl
e+ku2HZo42ICVJctjfNOKTk403L+73VOL+LVsgTZqCYGVzz5++ZbcKdACFi5z8C/DjIjusYqOcPt
c76+wk8v92zM2VIYY0YeBA3sVPSWE5NhLEhul/78bBUEU1RqLB4ntb2v818Rheqvf/7n4xK/n24L
m8LJhfpJ/EYZIlP6dDypW2HY1D4SuPwhJXoWlof+FtgtHCJiylbmbiCt5q5ZkGB8egempZFt/kS4
M2hYzfYTdSP6Q9GVJ5cTsxkZq1h4yH1gSUW5cJ031/p/B5o30bMC2FsmlqeicNegGTed8RgsikE/
PSyuhthgiaOvSD9v7uaN8DyIEh+UTPMUbc0hFD1APCDaTuR0r0DouJRSUNC77pRjlOnWOrCM5oBZ
arhLvRCs62D5d1EbLB3kbv4uNuM08Fhp+GZ/fC9q/qEajdFZrQXxEZtDdx6qQl2YqbfuMAGEfOBg
GHw21AAvCgkRa05adi414EjgNqnwfj1bl8aYVpurF7zJAvJ96/qUyuaxrWLwEumm0JcMbLeqGBaP
kb0nccxIgGZHpX6KmBNZtNStXx7J4zMiMEX3JDSkJDLr62GTo56Rt0G7LVOHM2KPFWBR93Hr1Zh0
k2yv2HGrcxsfONwxcX3ppLD5a/lKTozeNClXUVw6X9/Vz+vmNG+vhprmz9VtjYQ8KiXWTRB15G4n
TnYkdvqej+km2Mg7gtrX+XphyEm08uG7wJAa+cJI8eACoVv7OGSbK20r8iQhIGP90PeKmP/wlSC1
5bg89LH4vei7Fw1Ki6YtaUlu3VgOiywGVIJQqM7WnFzwwYGn6TlofMB3WEP+jDOHNJLN15d4a65e
DTO3LSSqmSayCDpJyp0+eANYvRrHn1+PcfNS0MhNmFAs9p92sCkFcQkyFqHTijKZozzHBCEb+G//
yTg0sIEgWOan/T69SiwnZnbWAqrsZbwZrXCveShT4BR+PdLvCuGniTEpIVhBFXKsZmtVZMipkPTi
yXjSD3pmDz+qU4/r2K62ghODy7cuin0yhTVfo5V531LSU2xiw3ehLR+Vvf9jabZ8/kAyU9E9sIOn
ZPMZJ8IZXyo9vzi5KSQc2Fk+DYVKekAJQMJ3BnvMhLDue3W0KwVXwFdFegptDnOqnWMhbe2c0gU1
/0A6CCqRGXDb7pu29hbeqFtr/PXPnKbK1TvsRRL8hq44iSO7OMy/ZfDy9ZNZGmD2xsolLLssL06F
VOeOJfj+hONccEsujTErOI65n8cINE6GWK2q8KccPX99DbfeScr1CGxQY5h8Dz/eJAKPqrGO61On
viXZxhtf8/+1RWqaLVcjzL5Q5iDWdGWIogv8H17pETmvhoRbSuJ2DLtdhrV14ZN4c/G+HnH2wpSV
nol+GZ+7Q30vrHR7+DNcR3bpVPf8irW48zZLCuqbT+nqGqd/fzXVAsNLdeoLJ8lyV5EEx89dODJP
K/B8Dbi+pOkxXg1Aql+WGJRlBg3qI/ZNM4fn/s0tX0iWWyEPWWVVsmDkubWSXg85e30qvkeVmlQn
8jxXHhZSr3mV3Z8ekNOvZ+DtS6PsICsUnmh0fby0ClBdHozVKSciwu6txMm5lXY65GhkA6Crg+Tk
ISxC01w4id1+aP934LlQtqRiU+CFPyXDm0xuueFHCyv37Xfr3wFm71YCaNWC2nz2tI1Kq6PR/shL
YWmyT3/k08zAPENUC65qlFwfb9/QqEVaaNUp0jtjq+nNHy7dr9UgZThxRc0pCribpfln1o970Wu/
EQm4pHG+eR/ZN9AYob7NRvfjLxAFLeQJGicLnEjRrw3f3Xw9Q+ba26kLMR1htclmaWJSmE0RFDdZ
3pFcDFi4JU8rmkiDEoFmPthNQemIgQ+b0iGtRDx4hXYUszzYg+Rsad+X4bpzK+o+flQTCkc0kygC
TaQAij7J8sp17Q3Cvqf/snFjzXAE4Id2kxAMQPs0X6VFFzggdht0aojVxmpovn19cbdaSpDLOeop
eJ8wRsweYB5bPiGhElvNyesRnilsh++50zo633BPXPl//ierlSGCVqLyxtFnfvgJanZFRtecBqCk
UfLme+Z64ZpuzfzrEWbrIR30WpPiCkFWUZ1DyfTgNqlGcVaaon3IEy9Yt2ZBCEdNVCiJFPK+V8k/
SXJqa6PXdyezK37p4AIPpAEutS5uTdfr3za7373RE1PgNyfBCr+TRnCEBrL/+vKXrn62crr0YMcs
6E61127zrHZGLT+AxlgYZfor8xefExmCVtj3kA1nrx3TUQyJkDm5Tbmp6/aB78NLWw/CCvXewvO8
eUESO09sG2wR5ku0hBUcmm5/qpPgZ5iEUBF9EJLtwofg5ij040R6cQZHzNl2yoQu3/vycKqSJ/J8
bc97z/TS/vrR3Hz4ULHwphIoCbTq41rV9w1JKkl7qoYfZf0gKf/RJfz752dPfoBh3na9dKpbolv9
vwpyoZr+19eXcPM2TT9dArKHRHq+GNayp+nVcKqJhhSkelXpfxiNuvRZmf7KfHZNnRkMoNOyO/+s
wB4QSJ1XJ7GoeZDBHz4oA8TmBt3gwdTbwKmLFl3eX0IgAKM2ozOYLh+8NXnELcLR783YpmfT901z
rSipagcCPImu+W/SrqvJVV3N/iJVITKvBGO7bdw57Beqw24ySETBr5/FvjN1urGnmX3m1k1Vd6Zl
CYUvrCArLinN+uHnJbl0FL7+2MWyG6lAHoEqS5h/xsYJmGO/Mwwbnkwrq2JdXBUIAeKihs2q+aev
8SUMq1GnZwDwBmgmxz7Nk2cIlUPlVhnMLSkZtArQmdpGWab7rJxA8oahOeTU0dWC5YvYGhDRhxRq
Ax0MiwqH5trnZIh830Ot1jEANvLCVv/NW1Pe11OhOgS2LAEaHJUXwhfFCcH598eQ9fBEVH7L2lTu
jT4isPi08usSkt038MiEFvqA7vlEeOFW8L35NWsFoEXRRxrEL2DF2dYWtSvDjLwsLIAqGAAKmqah
dLUCj6sxGnSrC0NzhB4lt6iSjX6OmA1ao4n2YMkkh5TQYLkh+nO7StJHNDV688MUjebLoTFuClZ8
QOA7u4cJ5/y4AnQtNREMEacJFjfAoTo8p+1B6aHiP4FtdpxBYS5vS7GtaNc67RDBW7rOxU6G3k1g
anUF0Y+o8pjRW54SZVag4wQ7I+l1G7L3s6TJIBNnKGt9A7UCxS6a1ITut1XBV6cDJQXqwE4RMvUa
sAkT2OxWKiHzmg4SpE0ArdxBcLp7pwTqJIkCJ4MmzIYDH2R+NFIAfld20Dk+6ntxeVl1zY2yUxIk
89Fj8hrCjuk+uTK27GReq67mmxAm2VDw3mzY37kmdtZp2K6m72d34OInLB4OWYrVpkPAAYVFV3VU
T3sizrvmU68/ZhuoGv31lQuZH5TSUNhCSeasuGTkbJAMUwTwiN4bCbu20Pn/+fhfgI9gCIRO4ItQ
sD+WomxFVvRmqvaomR87afBAznDgLeSUSDFbwxsNNHe46UKRfmXgs5WUUdwGuOvPEyyfvYswGjHq
saOYGoeYewPxfmllv5zfbN9GWOYoQumJ3IciUFPtg+qg4I+63eflBjCPlZFW5qIsdkUlEp2BYxr0
sJ3T9R0jbGWABYEOQTymArbanyACkimL571KOKvlCO8WgMcD8H+4H/YMVgD6GHtyI/aiV1ZGnP/i
9zdsHhEVOmCLZkTM4rEnUQS4sCUCOB146PNsJPNT7UenkDVAE9faRheSlO+jLR4haQRNQdLGoMcn
IjJ4Itkzqa/NBEYFVIZzngXDCzhZGymIrbGaOdBJss1kAnZF99M2vc+G/HZUkm2dk52RvtUQdVcn
3WvxMMCzkX4aOhZrDMELMHPjTYRITCReruB6LtROvs9i8ZUSMunWoCoBvIF22ja7SlDdz23DlzfU
K9xxa+3W7of/ZUjLAp8Lba9zLlUt+qqYA5rOgcPEvQStmVeI67q6CweY4pfmMAfPo7tyZ5w/5fNE
/xl1Pg9fnnJwCjVgjMcgeewbz4Rad+tBMcQN3cShwPbVUAV0JmfyWr+7kp5Cj2xWfoBycXf+8wMW
u1PJTRCRcC8OTg8lf9/YTBC76VxBPKDt/w9qJefSi38O4D8DLjYoz1KGixrH4bl61ScnglcI5G2F
nbr9Vjk2B3W6G075TeTSl5Wpnoes39d6sanqzkp7qx4Dg9rjZ/5Bi81/2kYtMPpXSeHA3M0h/+rh
+fqFF6VTKQecocaN1okaSl3XZqGt3C8Xr8wvW2jeYl+2UJ9xlsKsKEhIBcAd3SlwZvx55VZGUBdE
Z3XQShCZRFASEF4ISgLS7c8DrB2+Jb9Qy3JmJWD1hMfukX0ASLqB4BhoQzY5Ck92YVB+u7bzL+4G
gMNVcLkQtS9fa30iI+E8OlnDU1qUYDZB4sWoVp7my4Mgz0eGRC1p2SuUCSJKfRqDUcCAmxIfzraa
/LSyePOJWT4wqHgB4AkLXvScFm8mxDRUZAIiSHdd4crTrt0pV9YtIg2vtQI4HnkAYULGV/d+Hvfy
sDC00/Dko0252He5otJiYPBOItclOCQSSEFm7awFN/KlCwrda1kBeQPTWNb1tK6dRNwlp9YF1283
ZSCd2ZVvKrZ5nd3Amah8426JSFXx6J56mQvNWJKiqO/m6r+5rNHKAVFVUVAeWL7klVyQthhVICAb
mK3W9ug1kPNgkwsHr0N4Z43e9AiHm030xt/K32tvxaVT+HX0xcVJaN0OWUkCPYUhK+uy3pbE9NdE
X/AmwGOFnCkafTBlWHzUAgjoGDCIwMqBaimVmdsVw8ju551zXmz8Psoy/RAcwK1JHQLlLntsD9q2
33LXmuzaM/ZQzXPLY7UCZzk7h/OAs3oA7Ocgmbzcq7CTQEEP09KrroAUuVbsW8bBOmNdDyfin2d3
9p0w1p/oBRbR+K/LMnEoEnjew++usUb9N7xlkme4M9CVi0WeH6tvhx6hJLCxoGLr1twzn4/Nl1tf
kLqG4REPYLvz1KMR82y0kvmsirj4xXGbzmiV/gS4YAUflIo956pyXcPudDMZaXWAN7V0x3UBJcRU
qR5B3QETpIU7lDvoaviphwp5gKkUvVLppPpqNBS/4dtIPrMhjD87nEhnKvr2tYBnyvvfLh6mhftE
neVyUORbvNGqVpBGpjyAETFoTNVRYE1Wvs/5XsAQ8oyWBlwareP5f/+yctDhjAisCAMCOyWbG+Vj
0+Z3INmuaNJfGgaiSWBLAGkGvOzyAwH03up6GdA+DaqGnirIP9qdUNaezrOEBhvh6zjzdvwynWEE
x50OJUCsTrkbX7VtAxESwETulcmWT9QproVf3A1X2nWy8vCcPQCLkRcLyQsed01bBuOgH6KwLzcp
k2a39tKw+zRZ1WyaF2y549G8lyQcKiTZy8ytYKbeaBWbQ2VX2zQ+KICbbgN7Ny/1IneNcnIeksyz
+zLcIm7LmsZMegwnsfSjGiFBFaawyZZNmF6qBb8qDPUIDbxDkcM9Z2ofaxYGfd3eWWgBpRDrQNIX
r70/l7YUumVgT1EDRgdL0liW1pTwmAW5sB4KXrq8CF/Bq4fD4vigd/KvQbe2vSI+U1l+rLrsmVbj
I+nYntaq2ynTSpJ26QYCZwW6fKAEqfISVAeJJgQAPYPRN4CIRQ/nK7D8GXo5BnUa5eHne+Hi1BHe
GHBqRKtoWftX9SGiMcAegt+I7s4qAEVs7n4e4uJ8ZAAQVCDnIT+92M5wV+S1atSByF9aeOh6jdnC
k3A4JCTO9pZVbX4e7uKMZiEQUBThLbEMDalVFikYAgHXoRrRjtEn0NFXcd+tPUdr4yzuh6qD3l+i
10HD33OBMK1FBaCiK3fqORgHpwW8g5liCALKmUR4Bod3Dl2QgIwhgRIxU7daXnZuLMrISwvTessa
6Np3RaS6haDwmGM57JwM+CWmmjQdBoifJralinqL5jwknBKoc7u1WmmwmuNkBRF56eICAgyi9DBZ
saD3+P3KVNUO/motcBJp4xTDG5xzNxB17vLnn7/wpQ2FWgLwSQpEt87CxSQsdD3M66CjOeQSwE9i
4T2d9NtGtV4MM1vZT39e/OX9CPaaoeC1MdFXWoRugyRCa1SbYA7rDvD9Q9+5aLlv9PkEe6tBvpYh
0GHabdpLzB5aQV2zIUi4cnCiE1PL70gyyv/isUXzBgA1EDlmofXFUlcEFuejJgKgDak3KBSxOhfo
wzCQqH5e7fOwC3p+qNtAjAeh3lnkmhXxCMNyGkgC9Unxohaj9/MAFz4nBpj/CQ40Tu1iKr06kE7H
AKTnV6k5y7ZEja0lUMXQWXbKis7/ebz57y2+5+wmjm+C/4BO5mK8RAurcMrlQMvrj4jSyE2gvbfp
lOzv73FUxXGlqvhIALQuxoEvQ9NkUQ/tdXManHAwht+MdAa6JkUDhpyIos+wb5rdz7O7tJpfR53P
6Jewpahpr6ddH2hNvKlAvwpRfpTuNejvpWuY1gvHHesHfTJAwIGoX364Gg6oUISHsye7VqtXgCrg
WGjZPOUrl+ClDwY3XFVD5oSUe3mjo/WHYJ1jHCj624UEo7pEHZ/LXPr8eemUS1sd8GPYmgHVrZwh
kJEkdsmI7o2S9wrbmDE1r7iWN7es1XRogHMJNMZU9Whd5jAsz6jXMK4/wDh8CuAPbG6LqKufQb7v
X8OstYTTxYbZQ72NEbhd9XlQpwBaIRFsHcTjJhT7snzDTbN+BTzS8joFVeAsmj6p2lOvm9R6J4Pn
5MGzs9wrUikHQkIGnvR6/Qmf2Nb5efaXVhlvABDtoPXPHP/vG4dASaDLzCmYLLIREgLAxtoQNq4c
iotLjEwEI6FrdAaDLmguRVlPg6Th4zbhMcwvSfX680zOx7BmfAGaUfgHMMLzEflyBAgEoGJ9okFc
mbCyD2/6rLr5/42wiGG1qTV7EGGCVvmttLD4Hu9//vvn3QY08cBSAUdFVyX9DH/cVRZufXxx6QbS
PPVzUts6SsiJF7rhvXStXpNbyBAdzfs5Trd8zSm9fA/xItRZ/VleeK2If3FFwegD7JrONYxFzsVr
PmWVJgc91ffaVO0zpMN/fcjnGRuI2TRohyG1+v7RRqmaRtjXBipEh3QoPKk1dr68Ano83+MYZGY/
ghqCht6yCgOxwUgJeyUohsqh4p0KxRZsTSr2/AbGILMbI0hGaIQtQ+pSkUCEoXJg8qQ9wQuug3sw
78gmw5lw4rgXPlwFtJUgGy8yFuj7s4Zh4QKJUwXKu7ws9UJ5N6konjUmob3fUJ44Uk1vi3Cq7ZYn
v7LcCkhh3DQsuiGGdUtAcwpNKeA9gBtAE0Kj220bybGyHkFO4RDVsEtF3zWJBnEf5nbdAIzoS4lm
W8jTDU/EDYlyBwaqNqxo4RLRbOWGnzpeHLt0RIG5STdJKTtjXsFbdgCyXR16Ff7P410vT4AJ6/xd
asHH5NZdVIUb7AivnMSNWo4nWPT5kBG+gjobsXOi20XdHAkqsBHsPxXURFNoiPRa5k40vprMF5ZC
hppEt5BEgroM9k8LN89B/hXW5Yko5VWmjU5rIPMARcHWhLVvZTC8OO3cyLKu+EgAZ8hvpQLsrykH
mqC6JQSl67SEfAkcYNlsvdLpDymWH9oW/MjV7qoHNn6Mh8ehR1eJp9eDyI9aTe86Tlylgj2oJSdH
LP42nvJ0A5FLtANjftcOqrzRk7I7dHkXhKa1F1Lq9GW2RUTNbYWQO7CK7ixo/wAB5EiZ7KdRudWy
/sayrNJpgDyxJ0SWQyy83BgOA0EdjGt7EJ62bFBcKzdsKRq8nCmuZBa/GyqOfcieTV13qwI+5hos
zuEHK6dYQibek6kb0HLs75MG/6UIw6cmkQ85GSP3jzJZGZpPYuRwMrEStyqRJMszOVtXrqpJDdqh
2eCxdCsIwSR43LioD7wLYe7KHdR0t1gpJ82SDUSUHINHHmXhBm+oPRT9Hv93V5EGjSwiQXmCyHtj
UDy0WZGCmslaw+BSrILgFek9rFhR5VhcL+gjRwYzWDBEWOWoknbw6H4otRQ6xGt2rBcqHKhMoSKK
jgGM5IB4+36VRQQEV2h8ocka+tBtO0GMCURJINR7T93wE+N2+rDWdblw6WBMgDBU/Lt2lnqZoJ5V
GhivCc+dHmz+kNyg2RwOkBD4+5ovOtpzNDaLasyC39+np5iJNbAwPXXSvij2mnUFmM/Pz9+lycBg
FjxJihzvTFTHZHlSKw3oWTpyrVCz62xP+avSP9Rr1mZ/6p6LWxPADrghoAuCi/Mstszykg56fJrp
urgys22xhZ3Qm+k27uBCYa07QPQO3UtrJVWek8afxp1f3C8xCiKwtggBoQ2rAFRVx4CYn6jfFbWz
aTN4jF+FuvzXAR7KsoBXQ4NFA4lsGRYJ1LyBAZOAbusAnhFgnLRlRk9amK/1li6ECwiigRUHeUrB
W7bYIZDNy0EIbQIFl6iZ1BudWX8dRmIuyN0k5KUA/C2bjGUOg24LF2jVppBaOwhAnX/eghen8GWA
RRo16oUp8rA41fo7iIlQjlxRcrkQiSCSQvdyVmQ9h8vArL1QBRiIdWttKnncTuZ0MKHF+fMszm89
+Ap/GWURp7J2mCCe2gWQjXSjMvOGhIH0D2nH+PfPA81/aLGdZzsY6L6igoqSxCJ5KArg8cESONVk
o5TiFeUSMKiNNANmqnaaChKoZp29/IsxES6CSf0fOeDvR4gMqcpaPT2NatrCArEcu50mQdeSGTIU
02hnPUtmWYf2MOkrBSj5jMyJ8JwCIooCAnBHoFZ9H3oa1KGTLAUNS+MZWAsNJiqH8QHVzEA7Tnu+
0zfGo/IACz81ttsjcf+6ZTmPDw45kHW4vM56IDjfiYzMAWTSYx2yTWyuFVEvFL2+j7C4nwgNJTMU
ajBbtvDbctNvzbvZVwjZhRtt1jyTL9yGsFs1IKAEXjxujcWFYfAxSTWC+exm+4PEjwPqwcFuJfq/
0NvDpL4MszgOUNxlDDk4sqopggsVLOmccDeeSBDfobVjq6fEUa+L4+zFAXtZGUrzkRsfu611SH+t
eTFceOPmHFXHE4ca0RlMIs5kpiUMzD+DvjU9LInzO1O8FJOKC007/XxS4IJ4fj6/ih4sfTm4qpax
nKQnTZReWZo2TDwOcmXua9BhmjHfQgU7czooIbroZXqR5FUIo2MoYVrxGwQmwSO5H5P7LGycTKsd
WmJ18vecDrYy4n2k1wYpbZGLLZxIDu0g9oxkfts3bt4iuGTjbVF1H3Xc26Ritq6ih1VGuLkrJfJ7
w/C7IQUay0Dw2mo7PeFPOoQGAYZk1OYSc8MKfs09RZ23T2EAZ3yyIXmFTFm1Ac1lDzaqOxrwfAVj
PYT7a3LQkK30D7Gk3UPKrMq20NHyRQvIHikdiC4f+y7zergdtqjXluWjlBJX7fYaTZ08651oArOD
OHzsnIFyWzTgwDa7zpQ8o3hQssGe4sCUE8CJ3ZolnkygroK0JMwVd0h29bhv662R39PyQcpvSXSn
FG7XmGCzjy7tc08DzL6KOndkQN/F4GR28M3SqQMAyiEcGlvJm4e0f276BtrRr113LeVwAYTHnpbd
jOFbIkOJt4eCT7zRLQ7hRcPlA93xftrWrLeL9r5gUHrRRhT94SMZH2gD7WgOjVQJP+FBDo/hcK1A
mzhPtow+msN1UUKh8KgZe9aGdhW9Cu0ulaBsTeDmHN2H5QezWjdWhcuiKxR//RmyXUPtYeyMu74N
3SKtPFppV3l9iGrVhwaqr5uwdQ87Gxo1djM7Z8a/ZSXZVCZYWHDFZDLAD+Vok5Fe5WH1EqrA1aTw
l4xGCPyarIXON3UMbXpgSYpCmHwoawFtYLZn0XDMCnlTw4wglshtWiYA8mHfMHZolEPYKR+ZySDF
kO4KNrojOH8mqSBPimdJe88lcT/Ill9YhVNZGrLK3CFistEJAZUZssiTDkhi9NR1j4p2sFKoL7eA
G5TxU2bJV1B88oSVBXk9Ykf2mo3qXmpLBWSCACJ+7rIBuSqoG/YAV0+4nZItGo4YKC2RzyjwNox0
Z6izxK9KCA4B5Pk+aOIuj8eTgre/qQv87iZzcmlHjfsuq3DSioMuY49OJfM7cy4gQMTGEjkUkKQN
5NO3oZ48FvKBium9r/WD2pS7qrJmd1JlZyjXHILIrK1QqhyfFLkBDL9wFTgEh+28daUjzuBLGFlb
M3vQhObE1aGgkIhMAU/Ex1P5/QBLU55CZzXW7UE5pqbuxnV7Bc301qFcd0uqH6NC2atQxpZg7CUr
sBKFSGmcTW6hfVhM7IQmuwbrr8B4uNKV3k0mczt1ii1HsJ9sBHTbUzsUhdfoEcoQkx1roWvC2bOD
g7QYIPJVeQhcXCm7TczI6SF+WnHV0SDrk1rWpgW5i0YDtJFqJ+TtdVJCBFl7tPqnqA13s9pcwT9z
yOI2GVC7jLuhRey4ivZpcq3R1tG7zI7T2KsscAYyFtQy3BaH4trqELqEk+TD6HgH4qonhZhhgzKJ
gDY60Ab5C7LeXWbkd2pd3stl5/XIhjMJ3pBmcSf39AnJs5dylmxAkttrsSW8mpr1xsjNGWTF9yN2
SloEZqV72SRwVMFPPGQhFHPjDo1vLqEFAvtOkGvsIdJfeTi4E3/WWGRuqySbwLgx7y2C74yfaI+V
Cs9iA/X3xrby0tWrjx7oZPzO7c8vyYWw9ds7sigEWqKuGk0Up6oaPiWteI2k2LWgBPhvRpmVwwAn
Abh7GV4xzUzhwHwylQbNBBgOFjtJ5eqt2chrMcEFyNQsB/TPWItA34TUgUFqZEUatMRgC2zPMOEY
MGGuesMz37X+ujXd5UGRvKDrBVr0GcRPa1geFYj+O6fzsluxy12IfEGuldR/oo7/g1LUxQDgnxGX
nm3mQPLSwIhkSjeiPZV4wXP5OclQkRMo+pUUlKarQqTez19ybabWou6iGcOYJa2KPIcy6IrlHH5g
YTtuojh/FQx0KhKlg59UpuqhsyrsgU8KTuqIoqkeR53ktBHeHam01lTqLiV4lM5iiLMo6Rn8sRPg
UKWRFAidoDdX2+q4Rhm4kBMBNGqgKPMH9nBWcqrq0tTBfA9ZLtm9iK+MJv1QeLiLKLKDChrTTEIc
sbLgl8rAMsI3Ch1kdOKX3eqi6RV4/9IANvQ+g8uitJucELsKKHt/rS1wMQ/6Mtiy0mUlNaFTBk6n
B7Gz5t4YATdUoFsZ2oob7ZmX3Zv1TVzsa9yzFvtMmN0HHHgm799E019/yGKbDX3MZIlAJ+k9asRN
zqADAX07UBWv9FGslG4uCnbK0JiejVVkGWW379kfstGolokUMGus92OOTp5eqXwj8XZ4NJQk3VEt
F7iDNQpphWYkD4hXwy2Dv4hY+9oXd/E/pcbl19a6MaW9OgVR3SZXlMTTVh9Ldt/IPeLuJB4QcPfF
1TDmlh9JTfmYK3B3CPkggM9QDDgE4MHLoay68rsuJTfo4VizlZ0FuNec732pbk2ojYY6sscmK65U
45AgSWhhZ46SE4E4yM87/tKTNLd0gNSe8Y3L0kPI0iyNLSkAUMaGg4ed1rdDtFJquLDM0C6G8I0E
wCFujcWDxASaD2GvBiyubtuen1p9jQrw52cuKijfhli8QxnPrSwCtxgssN6VPMDwUheJmuWVn5pX
HMMDhwyXumlO7KF6Gn0DcN7CJa52vSYMsjbXRS4uczMrkwFz1WKQL59T9At+/mDnTBVUL76u5iIN
7/SWDEgqgtYdPMi5qo/tKdoXjuFku/oRMkdwdEB/aNX561JdXgKMYD66c6dxeSETveRyUWuoy6vw
aTYhG0Mc3FG7ajcbCJfH2v9rtb95pl9GnC/rL+fA5ArP81AJgBioUV7uBj/Se8uFA02x0TOqP/yb
lZ3FoecOB9CDi2tQJ1HDtFZC1Wba5KrDPmbGE3pe1WF0UWA+NrsWz0D19vOwl3YMirzgdymo/p21
bhueoMjbdEE2/krGbdj9NREHq/j17y9WcaRokVEpPhUalAVlajP++vMELl0hAHeYwBSj9wy1he+f
SRWZntWTEgx6E5h5uIHazlZhw82/GAVmtgaFrJh1ZoxFoJWfscwMasg1bQsL1RKjKGWEnJbk/jzS
pXIawKyzCSuApBjq+3wglCslUaP/Kad1x3Y7K5DKq1KWl1YNHwZgP2BVdbwU30epo4LnE6L0qdDu
jVo7cDjdRFazdl1cekusGZIP2eJLAipcTSu0EE9p2iS7rJMax4Qil4cA2nSjodqkUBP+efku7Gdc
9ECwg1gEwsESEA0wdK4j2z+1CG18qbJo7WStOTYrD9eFYcAuQ5IzR2ooSy52XQjdcniZgIsJ38OG
/9LJ/c/TuPB9vv39xTUbRVBwV+IhoOGpjV7qfLeu/zlvpMWjhWcX0jbARwJysxQpoa0ZDgoIbOI9
gvGKU57Ym3zih/DZ3Gab0JtWmiaXXg4NV8zcrAM74wyHYjVyApIxwQ0+ev11uckE3CJVlGsVR3st
98wnm/FqLcrFdC5M8+uw85f8co23IiwHnZJAEaWTT3zTj5Cd0/pjA4Yu9KMz3xj6F5gcwM5tcgBx
udZU+ICJdj8OHI4tb+ioO22d7jhT/LiS4F8U+g3LXK2Kd3LFQF9Md+kU2ml2W7UA8sIxr8+5Z2RP
YZg7ExcOWkM+g4s4pcKGGrRfMAtdfJSvE0hT5E9S2Wx0afRHQECBokFVpfEprQNpiIMOPoaF1Dlw
6jgOGUp8ZbQ3FH5MDXZDenpXJO9KpdzwTAcMofT10ITrBfNp+RahzGShZpp0e2Nq3USYB44UjZLq
wElny0Z/28mVG5ngFFL0ME3mdbFiMxTXSYvSnjE6sM1x4ZHgquobFPb9WK52E1XdPM7ctor3IWG7
QhGekAlM5eR9YaluovX7FtUhPW6vBfkstPgeMZmdl9Kt1Ee7RDevIinEJSA2RMmdKHwWaX/A3XFA
CFy376Uc+dlYP5jdZzcB3ElfAWXZdGYGpFluJ6bk8/gZMkEbMwuPcHWz4WD0Cotsr1R63yKpo6Da
1cHYgEvFVs6SzzFCdZ7rm1RGzbgZQq/QSYx0BsAFlF3UlP0ONcMW9MPs9duyiRxSPeOeciaZO0mb
2wMc8pj0KcupT+R4E1W1b0CMr+cQKSL1U0/ecp7tVSNC4luTPeyK0M8EoHxiTgSci9TIDsleKziU
ygMa0eDtwBHQn8Axr8oPOLjOQhi7NIm3obAcbuiOCAv89dvRgIB5Ch0oSdkpY8MgxWTtrSo7EfFB
h/iapuZe1OlhAk+YpOO1sPxGI889/EBEq+x70np1CNF0WXNaadhmem1XQkI7zbC1MvRT2OTBZNmG
6NZWj16rZnDzJPdEcyMSw+7IdR2+aeLNAgxIjHaZPKvq7wFVllTy0Ph0YOztyn1zxc27TCS20hS+
iGJHTQWqWCU8Hx9lI/NYXbpFBmcdInyd1O6gJc6YooI+yTedGPa0srwGZD3CpQ2eENTm2TYmbw1U
T5KOesmAimplQpa3LLUdN6CPTc3xAa3CFyQUtQ0PiXvWJE6VoUNJZj+zGHqW6Pdr0SnOTCepitkL
zDc58N2hcsyp4QGA445wrSuMYQPZdjuOr6WS2lMuuTSJjzK+j0CRRWkZegim18xh9ARckvHZxS8R
yyBRkso22CgOehKb3NSPad1vs2py0sH08vam5c22zzvXGPH/lUAXUn1tzHemKj4Qmps463xhxVt4
V22trHrQdMjrU/QgyYNRFlut6ry8lrzOatwx604auiTFEDRgF6eoRYA36yay2MQoNEYZfgJXNh1t
XQ0cE64ObpzBaSviOxRBd03YPxrte2a+hAK2ig3MNK1wx3XujVBzZhBfNKIPmHhkrgwZUBYi787G
l7b/AAVxp8F4LzFGwPhaiBbfDcoTpY/d/N0RHmr1afbNhEKzDWghlnJ2TEMdCAKngJ7ZJryaGCRt
bKPI0Q2j5dUIW0lwClVXpCQwWvY0oGsGY2+UQQVsTJW63IfFeBAU2JoMqAHbmvVf1Li762Nja4Sd
ywGgosXkjFb4QvP0EPdwY1R740MU9EaOmm2bKIe6ZQ8gFEDxqN22ObupKCrQdXswR2D6rcIdZPOX
hIdUjgsHCuhwftoQgO1G0D6AeQBIQOwq2BegsFbNRnO6vq3ELkI1hAIC1LbkV9Jq7kxbn7FSrlw8
9wyPZJv78vCryHclqBk6q90y4j7T0R7j8TYNyQtsZCaxU6zQnchjUd/gDXRZL1xR020JUBWaFF0I
Q08IX6A0fKr6aktjYy1rm6Ps5VsPrfmZvYrKx1m4lyV1aER4e0cfxW64ku7p1nSNo/7OJk/drhV0
LiAXYKozC5/BdAMUj0VwhPaEEQ0DNAWE4UbwFwyjcdeSbleF6e3PYdKlx11BnAUmNMCaZzIiSq0x
JqOGRSY4cBYmGl+/ZXAPEja4LH/s03xtIS9NDfpkqM3hX/+xPv4aTXCZ9MPEa6QzDdPtprOSmzId
whuudZVLR1YAo9Gjz3fsKy3dl21evc5w7QQkMNKryH4k6coQZvYuR7TY6VNtXZdNJtZirYvf+0us
NYeXX4IeQ2toOsQEmuDtTnqAnpTTuNl9vAWN2Cmefv4Gl+AGf/yWgSABFA+Yr++DjdFk0hoM8Oa/
2/KVQzxYCLqzJDdx44eV4ebUZLmXZ3vn/xluERozdBsropA/FQi0Yfcmuv+Gn27Zw6qZ/cWvDdDV
zEcDHnhJvAVSdRyVMAy0ogyUJgRec3iBZDUUvThuYdmFP8mrrA2wXIT+SxFDjRXemadMTkc0GHM4
ViB+83QjXIHYXfpZs7YRQDvAKZ6ZY2m1TqN4mk5l2sFA9JHSdsswZAztxp/X+kIWon0daN5mX7aR
pFaxykorSBvoAmUSerJvnbImBXRpNpoKFqOqzSzD5W0RE/g0onx2Ssm+Vh+YpNhV+tIDvvD3c/k6
zGLbRPJQKKixnPR026W1q1lBqFkrWeGl6+jLGPrcyPmyXjGatEwpo1NhmmgTD7pon7pUsF+oqcpP
gypNNxSpwkPWRcPKyPTSiQdpAv0Q5Nk6GDDfhw4Bw6GRFZ3Q2vbIc+cX/uQn92A6QydEXxG+vrQt
vo61SKkmpa85g4xGKnjxJGDOhog6jQx/Ehrd/PzV/phSLk47jjqECmZqIj2TYIUTpDGahhwk6kSe
Y4g4X0mTjpMoq+GGZJBWbzNoWmR9fwxb5C0gwKDHG5X1BGs66MjC15ofgEqpD3LLCl9JCh2BbQI8
iprGm5AbmasUJrlpmxpxrMhGl8hF56A5r2+mTFN3ZR7zm0JpsistzmCGXg79LSKVIgATWvVhdDR6
Q8/HNQuu+c5cTlv+L/bOozluJcv3X2Xi7nEH3kxM9wJAeRa9u9wgKImETXj/6d8PknqaLOqJ3fO2
TxsFo8hKZCLNyXP+BiIsrpQY7sD7f/865SZup1obL8wwVFb2HKhuH0zhKiySZyUR6mXpmLvfj/Qv
XurC3+AQRQvC+cCs06jW61bXXiRt/aXRlXvC52+gxT/ZUX7RL6wUFnM6TPDIC56cFTH27QgXtheZ
Nl84ObANRSM8zftsm83Kweo/U5T96I7B4KkIHxP5kCL8AG6E8NIl0hRdmNEwnumm1Fxl5lht2sbi
Wm2gC/biBFKKy1Rg3AZyn8seJteql5YhQaEJ/t/0HKZFCfxDTh4dDIMvjNw09obQ+yfcbOddPlvF
z6zpf34d/yt8KS5/vOnm7//Nz18LGJhxGLUnP/79GH+lIF+8tv+9/Nn//Nr7P/r7RfmS37T1y0t7
fC5Pf/PdH/L9P9v3n9vndz+s8pb5dNW91NP1S9Nl7fdGeNLlN//VD//j5fu33E7ly9/++Fp0ebt8
WxgX+R8/P9p9+9sfNm/8P99+/c/Pzp8Ff7Z5/vLx11+em/Zvfyj6n6RdSYpBIrRw42BFDC/LB/af
bHvIfUCN0ZbCAJtyXtRt9Lc/1D/hqrF6HAK2RZB14Qw2Rbd8JGl/Qq5dIKCLtNniD2j/8Y+nevd6
/vm6/iPvxGUR523Dw+Cz8m7Fgn3ECRjJH1DoikLW9nQDzif2LhuYUVvl8rcAFZpqE0Y6JurBrI/5
plac4gEX7ByHpzpGAyXgKHQLU5PsVVtrheXbdtoP+24wUBgJqxQ2zlQ8WElvAWQ32jjdpBa8RCwT
+vQC6inGQ+Nodv0xjBruDYYs5biOyXbj152wc8+Is/BcKqziwTGCSWAaHhrpfrZ6/lBJp6r27dpo
L2ZDwVsd4+ZdJTlmvdZAR73GcyxRYKQ6irpbHaQUXVrZAjsYS8q3yQwS8FctrWL/bd+HVjH60jAY
pBq0JDyHJzkAi0sskxxIgz73tV4qsrPuTG1+qNNo9ItCtGcItSQvogwWWBP3z/OyiXi+aB5RQRtM
luDQ9mq8sjtcOr1CqYOXKhTWHQbPvYLeqs4VUFgpnUFNiqWrlz1aOZo1PySNWj+Go9xurbnWdiX2
7K8k75vHNlLH+7hJim+NXNvkHVthPjt6Z1ZehT7DN7kHmrSRsglaS4AdDIqbSm8DPJKsXMMfPRp2
khI1Cnm1dryaBDdP2EpFlm/yZKqAxDGs5yKf4aeFKJBczIrF7Rz9p+5r1tvFQ64GwbSqcrIqs1RQ
VrWnGuYS3pyosWJOAtUMdn7qWpI1PItBxOFmErkVraZiCM/NtstDtwuL9JY6lPFqqGMn8xVOe1Al
LttuqZfMqNrqioehnoKnRJPFX2hUIsYULF2Ks07eqkE73g9Ny8yq5fEiM5Dn8NUik8+TSNe+GlZO
I3U1md/MMmiNBW/FPV3FELVONKCXgSpX5ImKMNwGMHBQr52rCTnbONce66ETR9Xu+YbSNkgI9E5T
q9yyS+urETvzA5q31vmc2eO97CTW+VQGvCjoNtGqDbNh1zWCMjDGkjFugvIcvGhSaprXeqih7CE3
1l2gjqW8NseIxB8ONRGo33C2Bs8KI8n0ZnzFMU7Gx+rZmKG5+HOqKr6QVOO1NLXyMgjjsXb7Sasn
DAXMuPElpWPSwlEjuaqzkbm410c1nISiuG91nHyTsmm3eZaJvTYVErjAJN7lSZPBpMsrDTf6Tjza
U2t0AB1nvjzCZvJM7ublfGNlOLlTXg56zE0xyLLmdajH5myyO+aeXAX5k5GwOqXaCL8WdR+8OHmr
7WIp7dOt3Cn1Y912E5q8mDzctf2ybJGaAMqpTnMN8ietnEsLj/j7tEuAuZpWQ2FZlCT1RJdoZG7l
snkNMp6lRjD52WFDAtYPGLWAhp0qZ0XB5yOlEQHGXxte0nxE53HC39F14ia8NIoUjd+QVxSbifyQ
6ul4oanjo9MMrKJU8AyJo0e7oVkyPogoG55upRPquE0ka56UT8sTp6GaHNBYaM4cFJI2iDZRAxwN
LbJd2NhysmvUoXjAoqDYDV3r3GuAj8F/tCEdpWS4jNzY8PRxOuyUXC/X8qhJD8jXzdk26U3lm2KU
7QUpvvE+T+rGXo1aLT8AOdBjTHYH9UIXZrSrmsn62rcgSrUk4oqejmnzWsxpgpayIrJ+rWaG9JDr
mXPZdUZvesyG8lEJBoXMVWgyzTVVALzKlPLSUo3wMIy6XrhTnchbE6GbC1FNfbKPGvRLVnEilDNT
KeQvTqyoV3aRVfsi5vuDcmaZBqMVks6NBKPNPG3JrqYyO2U3TpprFbG8HRVDbzbNqAzw8MKGyW6V
eQ+PxWrseRX1dQitUe+WmFCf5svRdOYt8Ar7XqvG1ADuvUziaBITJ4SqSLmvF5mC4rVEDS4vJ8wv
4yCa9ro5D5i9tFKxG2d9MlajZE0Xydx137AQNl8nUVklUqh1uJWH2b5vZ7jruZ5ILzVZsMAnw0Pq
jg19nnxHH6rCRcbSaPxQzjkq4JQYt0paZLiNWaYY1yW15ddsjJhKShDtQCED3Cr6uNXcYKroGN7y
zT41xz7HSzSAYd9FuH3GiXaQCjnwW62a/ESIaldL5YBof8UVK3UqnKqSSTivs9aVx0aI+BhrlXZm
Zq21aTCj3etlmnnsc+O6ldpNlnRksTW2S/KFShyTGbHK4aBXYX5sJ3iWziCNR644iIVzzVoHUEH9
rk0l6KVRs7bLHi1cQ0+HFDF/NT2MQZ9tJksmZz3P2XqcJ/O8qwYZDyU53+VaRrVDOLPkNk3YX7Ks
oy9xrARu34TxuZpX0orkQ3YQcyp7wViA9tYnNPPCCLeVTusMRMaNwpsnw3xKAn1+zNopWQkCbCoV
wG5HbZRJRRSjOw3tcBgMLV41UVHc1E2rXDaGhWRoKvQzLYyr6yTuJiC3XQ8kVq+35NdlDzi7k/up
1KuQfIHnHsswjlejHuT+IA+1cCeK7h52n+re1JJgnUkB7M8pkEEkD81tHUjFwdLCaJPYaupJVWHs
a2vxCrdn+Vk4sgRyXBr8pBoROn8uLd3XzD49tmjtoo9lFRe9UtVbxagH30GaYTPP5KNTsxtdooZo
E+a6se6S+KG0rXojg0HcmEloUIeXxhVMbvzYBq28zqqMtd2KwWuyYvKr0FZcamqKLwlq2qbTWZvJ
1KI1kgzGTm2HYd3liGvITt24sLhAehtNf9CK6SmUlWZdxxFxv6Qv5hhtYokdDnsULM24pmykRnyX
Yq+4RuDYyV58NEsNJj/1wg3KbPN9k4fBRdH0kle0cfxXJxuksEeePKkpgDdpJa6QkA8vysSZfX3O
wm1LyHLXRUn1HFfOoiJcBUHq1k3VelWIRDblEFC0aShQaKe4ZcLt3kcmyvQSHKktQmfmflbpXh01
5WWRF09lO0cUUOT+WePa6OapJFZyEpmeTa5uE2tyBGWimM7yeIlLkr46g+OcPWtNbeyioYt8UVF0
GBxChGSuooMkZvTfQVoc5tkmjRkkwXWR5vJOUgsTz10HMNA0Qr8mcvAmc25BpMKvMC2igEBSKq/p
bLHLIlW/AH+n9d4o9GwblHK7i0OVQlwfQBqqS2dXiyQEkdDNB73D49qaOlAWUqmBjZPhfcu8xjWk
bAORorSNPC1Ikxsha8nNrEzyMSxgchiRpV2ZckAFUKrF3pwK7TC3wEISXSnZUTNjGzWL0klLWHlj
dbHuGmUMgVytLLRBYJo866Dmj6XaANN3GuNxRPHruXAqXXJnDgzA392EZ40lDNTvMxFpsMcj56xg
2RzkHoukQKTRX+00SE8gH8aEuTz3d0kI4oIyXJNcmHixrSYJVXZXqxBMKLKwfXXKKX8Eox+sTKPh
cUDoA2BXGkToa4nohEbr9RxQxxZqbEMCsbINwJj2MOtWu2ILNR+iSWq2IhGoGQZq7xkj9u59NRTw
P2Dn1JE6b6YwLNdxERTwQsr40ikD5cEK8nkLc3f2DSyPD1GjJ+cd4NsnzbCyfSlA3BPklOtsLsyt
WhREk4olzD1xpro3ODB9PUyMTd93ytUgdPmZyKZ9GSxjWSUa5be5sj19zDKEjmDDxFD7zpzS+As3
sIZCEYo6lUotJNM4xNR2TNZ6ITAmnYebcaxwpbe0dRC02YEXXxxVuXb82mleIsGqUCZzOIpx/Cr6
TgV6Vw3hGdq8wU2IrcPOakPn1hxgCbsDvX+IiG85JGo9dtNYlARJ6bDVunq4siZF+ZZSEVsZWpdl
8Eom3vOkCWWlzgbaNbEcJmfkZPrC5YqYU1xUDNHVWAMb45yu0LrCIRmyj9xf5RnB05VS6Vl/QMyh
SrVdFRr6Vd6W+k1iVsMZGwwDYlij4WpO1DQrIzUiMoZjBq1rFtK2rnttA7ap4ytnimeUJbO+8CsL
yCTr0pZjzoSYraEoNRPeSW3v0lw0kpd1hbHByKB60MmWqeux5q7kVpoUTb4lM8KHxjTb49xQg/SI
fcJbOdblXaGzgTpUZW/rRAGKC4b7SpQZNXrJkuszMQnpWBEIUV0fw3xXoiyAzwgwOHLvQdBJGH1i
F+dGox5eKk6sr/LCqjDutiqxR5pmvkhgeq5Uu4xSt+k5RP1KY6GtByXRh8NsKcFX0GHLxVbJN2Gf
IxUh6021A6KCLVFRaUbuT1lPtbgfQkrGGpVTDRsMfLuHovax4hNHXQ+745QumAx7cK5sqRv9PM7h
YktScN0KCScxHLOlB7Ko0n1b681ZY7EPW72qbTWLrRezbtXZN5Ujdm04PAV6Fp1pcpnfBdlUk/oe
5i3chpdYCM1vQvusVOJwOSa/EZLhyq1ChUrte6MBM15OOydjHHoJT4XMjO1jSSe417CJw9J5ahI9
2kZsC14i11DxHFMcjJz6czsYX+Nkuul0544Dm7I4NHOL7ORQVYPb14qf65yLOPEEZgTjZ5au7aBR
VyLAK8syK9+AvuRm2Ad7QaM/5qo0QxFo7xIYoZ62BJm1Oq50DRSHE82If2TZympHfS8yaStFYeiS
0d0nWn8skuKyibSH0Kp7Nx4g3oSGs7X6YPDiuAO8UdVrp0YCH32ZjssQ36gqTrUxNHNeD0L81fTd
laXEXy21x7tcLWMXAE7sIvH316hP39BM9bq+v1Ts/FsQtjdznX+totTZYHwY4iKCUsX0lBvZeSeL
wJW7q1hh0x6bVHIdrGWNtNw1419jGlyBazzKXXKdLTQjE06cZniF9dUuBi8f0j2U27Mun3fgxW7a
0rhSyKTqvXRTas12whony8rXPK0NT0k4dpss05azLvQoAPqzqkubPjAOkaMOfthnOxyWtk3uPGG0
OVFNzw+yCaONzfOQNeO1MWQ+gltAC4LytpD6u2oaZNdKq+tegxuX9EcJJ9c+AGxvD+uxaS8r2zpy
N7rTQ3h5knNFJhry4gX3HteeNbhFxuxmmY67aA3TAWuuPkIVMEKPRZridY7BqZFA5kRXhI9UYvGk
tT0lKi97UcJkIlqL5hcM1amQBuYF5f7tGBmraZavknjkPDG+VFryDOLsFvbSsY+SjdlXm0q/FWgc
E8u7dmOgOKNpXmeP/RrprJt0uonwXSub6xxSYdc0vlrl37JMvibxHrt6yy6KtYsuLXfCiDIpN5HI
8AK1e5S6/otkKusg/aIlyVNRpEiVpsUOe/tXWylqF9LUOpLs67Hq74bkaz2grAD3ICie1PIwtJdy
n3kqXNK5jR9EBEonUf0FapAWkwuTwDV74MBO56kWV2UyGW5iz6FrGNEZLlYPMB5C30y+GdBY27xa
Zpjp1IRxw6rImotmfA4VB2zGuAahsJY4TbW8d+upXOXywI3SvBm14QZbVe4o+SP3bZh+8PPOna50
Gytdm83sVT0+qhL2NXObr5dCkD08ZGqaAIPKtxSzsQQLzvQRQmob+3rb+OO0TFfTiySxSdvOJ4tN
WCCtgU9BD79xBss162TrmBN56au5RSFk6Pdd2HoEwNtYF25TzmvEV7xQURK3j+U7B4baTFq6161t
EGmbDEkYqzrHTmpbzDyUupsayVWn6An3C28xHkTXZyV3aAwQ+ntEGldab20Rc/6WcIMMFc03c/vo
IPBUKIonhxdTrq2rrLtoie4CMmFSGFy2Mmu2Hnjp4si+7ltGewlhyJNM5yFq+wey0IfQlHBdyx+h
FiFvra5Awrq5/SpJxRbMiZ8nG7681CPPQXm5mPNvppD9GU8naQhcc3gIk/xKavSH3ihxR2qCo4oa
g0uKgVfeUQFl36DbYd5tpqyuSUkKgWdzFwcYWMJ282cdWSe/DhPnubDids/hKi41pMae5Jl0Rqxn
Xuc8DFG2wpUWCopEDkYOutSrTPkgtfNNkzqFn1gyThSDeGhTFLO59uvbtpxvAtJLkEjtMM3OQxvp
ydUcOemjQBnnqR/YXOa+2Sqi7V3LBDLXRPZjDcHUCxRIm7IQuC0UWraSHEjJqUib1ZSYrH6lKDwt
VttdGAqoy3m/LP6sG1BTquyBKCBQknTcBHpgPMclIrRrPUallwTdDM8ACJfixkhMFremNIYDx8DE
ObtqpCqYV02qwOsipWbnoZ+3Svxs9kU2IAoFSHiZIcVtXBRq/RJ0HDVZThYZMjTYOuNGNrjPRe5o
DhCCEW4LHlOi2eC2nGXOranvEdpFgr/S0txBj2qSOYoIKfr+zkjjProcstE6y4aSORkgUQiiS02q
+zf1g5+Z+reZ+fdlLdLyAIHRMVFw1kQy7IMsYIeSajnH2LGhuyi5Q2YgLVcP9qa3RfqZ2dH7SvbH
tk7qolRFg4apDj4sM9e91iOZZCyGltVUblongJD7v+gbTpE42C+Vh1PZNeE0c4KKEYbrwqsr40YA
aazRNP99K++L2j97ZYGvoQkNY4OTyvJStbeo0LuQk69ZEmReI9ckT2H14KLIyShF80mLyzj9s/j5
vUVKdqYKYGkBlpwSoxInK9I4Ul0kGb8YSQuZXhWfSdb9qg3ERzC+YoQA9p/0igEV5cjW0wXgCgPJ
cvVOuvm3Bw4VpH82cTId7MhGkNKBuh8DEIE+0mqFG0pfWvtGK9ElL+9+39wJReb7sIGsZp6TQ2Xa
n9ZWVSJ6c+hlV94b62lYGYqX15t2q20G/MfNQ6uup9k3G8/6pHJ8gj343jD5RYC8AL4sSvXLGnwD
ezCUakrSaHKbVbCxtvN2Lh/q1eDjIeUNULMfP+nnewDQx+aWZfimuZp6bF+FS3PKmkh1rXdHxN9W
ySHaO/EnUIdf9m1B+S/uBZCBrJN5opPfKXMA8tOm3GlnCezifNv5paugDPMZWP0ESfWjZ/AWFkqr
TC3+lJwoYVQINJ2E5pnskV6XNmjY+e2eepdrxaDyPwU4LU9/stIWcBP1UbQhUVc86Z1tttXYzzSY
eeNaW6uUBrcLKF+r15PfXUSrz8RvTlgAP7v4psWTRRFNABGp3bjSgeJSu4o8q/QTH8Q9b7DgMn0/
+NPN5yKY6mc9PZmjehhqo45ehHRo/VDc6B56jsRLq0sMir2zB9tNDgvrYbgqtVtMb27iT3V/TqAI
H7t+Mm+DPiB7zSNgfbee/f5yPd+g+e2jSbvFUpUr9A6E1U1/9S+851/s4e/e8wnsghKjhFXdj6Z1
b7huO3exjiH6Krx4b6x436xXt4XGt7ZXn6zX95iPj/1eHu7NelXMn40v4NNpRWEnSpHvMc7iPQD5
HQUD81ojDw1QKfis6c/e+kK2etO02Vpdusw2wOmGa+7lI9jEZagJGNfTroSJ+Ulf38OwPvRVP0GA
xUKp+5IFtWwX6WGxSpN31LD+H7aLf66lBRLxtnfWQMIUE9h/9A4xP6QImM6UF9cLiefT3v0iwMGD
ZLH6MWygFqe2Q3hyQ4Nc9qfMa/3Rd5wt0mSrpYdo4CCnc6vtl30x8D4Z1V++xjftLqP+5jU2UVWG
hN5ut2fOetyusjVGF9uFHC+r/4of2y9eowEuYFFfs5VFxvB9g7AqRlOgaCJv9H3KsI5M1KWT8/Hz
relXu/67xk7WR6cmjtSV715j+mOSOptx87+bpARX6OHTNYhY9slemCi1Pssjeg2esh7Ol0nzY5LW
e2n3mbblSe/Qf1ycAwnkFORulij1ZAmmai43diK5PedLvo7WSevaZ8YTzBcvWw3bOV//frIsD//P
I+1He8xROEPEdViZnbTX2QOKLA46qqSbpOQCQVa3Fl9+38b74PFDG9bJKhcqaj2IAKFVNNU3mcSd
LkAi/u73jfyiIzr5MiYggHMG8GRamBGJWqI8N8EXc0Z+C4qWK1Gv/H0r321KT8YLETx5cZBxFpzl
yXilRpxksx640VnrTyukH9JDDjuKNGAAMMCjslh4xrV2RQXNb73pobmIfSG7ghOS5PDWFm4bYgIp
EH36DBn8/uD4PsyoNCxeIBaoqg9Tx+jsnDI2JRKgFeacXoZkoly1alBuQkAeJzz9/veD8Yv3aqIm
ijwqqt0qWojvl30hq5ne6Tap1oMkh2dCmj4Rc/usgWWje7ORmWmqUFkm2ZKSp+msAh2l9jP2xUmI
9WPY3vZieYg3jQRpETgjHJbJA19pPJZnP2KMfovK1A32gcVld5PffXo4/GK+vhu85fM3zZoSEJ+x
sd30vrqvd42boTtYbaibE9lZr+1Vvvl5Lvx/lOQfisXo/d9hkudx+FLHz29xld//4n+QkotyPjuv
bCLq+R0R+QMqqf6J3y6i5g7ikwoiA8tm/RMrqWh/wqEHSIkj4/IaF1X7n1hJ/U+4Lupi7mHB6SET
oP87UMmP04Qm2J95vgV2eXrlKMKgbLDwwMIGGIjb9xmEgizHIxzCpJG17ptx+TT9s4wBKU2FXpFG
4L/Ta35ExUCIuvAh9n5R84LsOs7QK0WihvH7ht6HRj8bQkyU8ebfBzZ1WGDtkNnQ2UAprUvdiTe9
Lil+P2Sl3xv1Z6mfEx0b2rNM7qTkfJAK4Kw71WaaqjB0piD0mym272yLIpOpDaUXW6VzJBFV7Co7
0vZNkgw++mf2aopV8xxV6M8E8090OX88yKKByYmryUQUy8C8Wfa53YCSBkY/UHveTXOQID+ZPYBQ
6fAuAWeDGDuZnKp/bTsdxe7SuhPC/FaGIVCoNL+MsrqCAUqecuqqGTJ21GwLqRFuomjhTdSH7U5E
oEMLsk5xDcgsodzqxREjKkf9eaqRjP39m/xw6jCyGhB1sMa6xYicRNVhW4dYUCR+Y02OK9LBWqVK
iT8D7D7Lh2SnHqn6f6aa/V1t6d0xvLSKgCrsPBYhr/f9MCqSNvdTkFKL0omT+tyB5y3XhzZMi4sR
mt1CToj2diNA2rRpuhtiAD2/7/iHlbk8Akw6dg3yfGRM3z9COwAYQRQCm+O23/SCRGKIkOZ6GtHx
+/dbwmTBtkyyb4ZunxyD8hRacT8BTI3UYV1OSyw6FmV3B+hp+ORtLuHL6bhCHCFJuajGfGAXOUkS
DWqLbRZAX2qIIlxDc8B9wJJTQS0L8Cpi/5V65NKmZxR6ZuBnv+/shzOfYcVdkz0BWV8UPU462+pR
IIoROVotQ10qrGIK4lby9PtGfvXu3jZycuZ3TlCgvJj6ka1+MyAFuyBGX8us+PdYVD9WO6tjkQ5B
sImA8f0cGZNhlnUt8W0VrM4CCJwnxXBZ9s7mf9GhNw2dTsasaTKdVSirZbbv0rAAvFqGPaKSFaqy
v2/rl2/oTVsnITAATKFItBU2lBj1bkwPmtTa/57n3D+GztGwJ+KIhaL+fuhUpwF6lCCHWaOsqqrM
9Ao/H3/qKev+vj+/nPMLTcJw0IVnUb9vSYcRgCx54k+teigLxVu8zUbrUUN5wWz2s7ShSvtJkx+O
v2WS49gH90GDKnmaipBYZ12mQ4EGC3AZKVnqgetdy22ZUO9W808O21+9MG6vcDcggVrQw953ELlW
IxzoYCyDn1DxRnXzJi52vx/Fj42wbyC3v5Q+tI8sy7LuNBljWD+a09mFyz8/Tq3W3fy+kZOk4DIr
aIUKznfyI/5VJ10pUhWQmpH4rd/7i6a1si3sFaIh5H1lz9ggbrUHtZ94wPGuqs+Ouo+7xtL4ovqk
K+x6p4mAOhnlUKeLxbQqLGklSy9WKj5R+1868H4DZhI6yCZxhYVadnq/hERQDnaJTYps+EasA0qL
qR/LY+sOcRV4OEr/9fsh/TgVlwYJw3Brhg15allZqX0XgET2rFnex4riDhHed4XtYtv7yTFG8Hva
ObQnl6IHQ0ijHypVBVyUWnSB22ihMA90L03dXrMBs6h6AVfB4YqXYjxmZ7dm7hjU5LVcPoog7wYP
boe4Huy8ovZUI6yyTYdQ20ly0d5hk2qCJR6z4qoQunOmjqn80LVW2/q6Ovb3UQdqxazLOzkf56eq
As429c5F2kt3uQReYRq6hypot1E13CpSH3kRaCuyIemV1kX9pZhGDRbbeF1V6kMzxnvJkfCo1WVS
0akqb4wolH0hobiSBNmNZU+P0DB119IrSv9lmaNCKupI8xp8LgSyvOl5MWT9U0U6DbaE2h2VOcER
ocyGVVwiEifFOdCWVMkysBGZuuWaMWp+Ggw64jMS8MiejLwNmogT50vXTs0CvMP9RFeLew0E9UoG
I3zt9BWyO/aY7CUN2HCLUIkGqffaLORyPJ/mgatt03HvhQ5igjoe5HM573HNseFixJsGN04Focs4
WNVWkVIWl1E3caxLOyINLoL13A7Ya6SY5cBhqLUrIeWXjoM6ppp5jhSInWoU66xxVmZfORdSgnR/
lN/qqtm6aisQtkE7DLILEAgIur07dhWeO6NaHIOqPAtnkZ+VKBEhmpGvY+SdPD1vjqhc4JRVFuNT
ZJUAQ7rs1orSR602v4G+u1a70l6Bg0bUFrwCkBZjVQAuuYmzBESillX513wc04s8tav9cuYILzDE
DMFKm9dKXa57h/91YDeA4fJpZfeYLcHDAuGy6Lz0abJS1Emsq77Mc7C0A6smAs/hRLFYCavVVjW3
DHcMFdUFl+9DRYdPbKuXGWG8MTWYiklqtx4duz1XR/MpJRPoxQD7bm3gOPsuU5WLWYupQGr6C8qm
4B+iovMxTRkuqtjSNmXmHKoCISaK3DcNmFUvnpQzQ8quIJntLbO7jIdRXtmhAsXMwENGLFrQWXec
pei8tbB7D+15K+B0rWNJGJ41qHs5NR/0QLvNMkDg82BtQnW+y5PgSzLNF0S10vkw5ANHBhyh61oW
h0yPTb9sGgrp+IPjxxrfR6b63FdgG6BUl+iA2gnuTgUYvLjEO3zQ4k2cx/ouKxVmw3gblOW1aVbO
bnIgtsRJuRVzvcsgxrlTFIyuyDHnMlkabl8idj8VqEDKJg48hi/6YA8QH5g+l0dVztFjzyB3pfUX
iPfguOapWDeBeIw78NNBvW6qplgXFkjaATxu3+iYXwa933YAHvV6BHcYJufjhOJ+JNISnZI483Sw
z6qGCLkd2s6KG83C15aReI+bm1iR7AtLQSBlDDW1XoH0+BL15muFoe0F6YBxNSPqvors/FmxMEKz
qrSDMoHzZiN3mVd2KVQKU0KSMQnRUqKYPjj4VVrtRtfEbV9Ud/FkrMdFpRcbXPCKLehEK3QeZgfb
HJC3uDDrcwhySaSQmtRzK4CV0gR256e6INOXqpcENPg56NaxzcV9WbXOhqr9ZrDkdd9bYCqDZEe+
4XrMgLsCUXZnqfsqQvPFGilojRrpzNCOL5sOse3cMATpvWnazYn9MEMx9NomerLLWVpVbXgPeOhu
TtSL3kTDxQ5FshqHCipZBt2wChXbk0XjF8MIaCsA+zlFIUhjNQNG6bTHOppQ2rdQjtXyujsfJOVV
7XvzsumtYTWk0mM5DMrKkIBdW1WZe3MxjZsOQpgLeR/SkbpMQUPO7g1LHvZ2hE7XOHBpIK+hP6JI
lblGEn+JQ2wF5bC23DRMDgzbASUq8N+zvs4colhr0r9oRvS1tetD1joNwCkDjwD08MDMdeoK1IPw
VJUVEE2IossG1pizYwwgu8rKLN1syKqngf1qndsWjSiN/MCL6RHDgkG0z8EJPTsV/Kh5aEtYV2id
hpnaXoxKA8ChG7VQ85CnGFDFbuGrs3DkhvJbq1fHUUmSZxNgxLYa2vy1c4rmVQmC+qbEwnvXlxkq
JWElbgd9KvYW+Y3zsQ3A7Mcx+ehI7njZCGf+H/bOpLlOJevaf+WLmnMDkn4KnF69ZMnyhJBsmb6H
TODXv8/xrcaWb32qmteoKsK+5nAOZO7ce61nDZfO5DH2r3WAZU261OO+GAv1HVMOkKBpRUQdqS5v
kPsUmAE9zNePNiY/HDtuDVtTmxLzmBIepbHnaXF8WafKb8OWbM8x6pox3ZtF/pxycv1smiYEKV2z
Mxk0zTImxDQa/szii7xtri4bgtcAIdFd6hOAcU1e3ptr7ozR2q5KbMzYyxfEdE23HOtYK6t9Gddm
VaDu49/Y+U3lItFOi74wAm2ubQCfCU/+dlgWDf5v2TW6eYGFfYmf82TUcCjMnIlCv3FF8WhPepo9
8UX76aEYrdre+o0SPMK2pgy4VMJRiMSszLvSymx8SMx1/GpXSCV5eCQA61QACMvKuQLKaIspDYpc
tYARmqx9qJ1iAGJV6TGHdINVwVpwQLVDVw3HXs0trszSI0lwplfyGscenht/btDVJS5i5MgUmJb2
GRhOXD+60bihnhoQqwggqvOTqSSNq2ZIYsZc0+pb22IZMq6/2KMb9YMam82Yp7V9ZRrsiNEqY2fY
qXldtadOeV3ZBgX5fyLssVNPh9I3U+0yzpvE+dLZZmuHcvDmmSCUur6dyeBJP8emSpmtG4n3WejD
ICLZGm52SGUDk15henRvEtHiwR4KryeOcyn0+aVUKVbCtloMMr1wkhk3SVZ78b4rijHfaJR8bAjO
pIrpa+MnQCNGlhSX5EFc07wHPivIZsi8Ds1bJ2qCRAjy7gJ9SMjZnVxr+uazSssAG1G2Bn6Ht/Ve
+v1iHMzWs5oLZ7X8ez6TbQbsCLytMT7OPCrnts4OpW4AtvNqGI6BVuS+Oo5zZjJCLD12BPxB6kJg
n6yup1FPxVXTjMMczukg5yQ0k26dI7t08/OiARvy+yTTjnEEgr87XiyfBd6qq6mEgjWLnn1M1KMb
pIUhjRud/1mPJiaw60Rz+5K1UNnNJTAuDzNOk6956Pk9oVv8PcxTcV3FCTwxDMgBVUKC99MU+bgF
O5g/tmZvTLdO0nvEWbK/xX0oe4XreZD8+Sa3rKm/FIM7tTRTy7kvlgezWz3MEJUpK/myCh9rpNsz
SoFtZb0kvsrzbdvq3Xe1NCxylqi6b1Pb4KghY2YtYDhUmDoSjHPg5XjbT+xXuhkMcbHwufNCv6/r
wn5eq8Ynp5gP8DzqfYyNldZqicLRaBOG7Y5z3Y15/R2n8qwfc9whIzJMnWKkSPoGExQO5Ql2RKst
QdFn461hYtc8lB62x8aDOmekvd1FSS6MF7l2JLfMI0OhKEtdO7n0OteagfkRQY7vc5F2RONApzHo
5LJ4Q+DYNS9a4oHmB2OITf/EKWjub6ngOvNliDWvyPY+RuWcmJ91WPgk7F329CUp4axMCFdNzZ1D
mAGT0R49Z1pGgqEmtVCglGtmfRmzvOh2q+Nr5Yq9XecTEGazSjwAkz3acRLi3omr8tyIVf3ndB1k
/GWyrMHc6Kr2rT3pQ57bYP7G4e/BQSt9qPE9LiH9bW5GI72WVl1Y9nFd28W98LMxXr6bos2rsELS
jyDVHuAQrJqB+DeIdZ7uAxpaY4Wkzdo4sxljmS+3KGMbD9lx75d9Eiy2lmjnTXmyYNhX1DLWt2lm
9TiSWLwUNy5KVC/sJ2ecdzW+Ov0Y8912ob7Mq7svOw1GZKevOEXLfG3M0FydzHgc9FVku1GzJvmd
2hmkN/UDx9YgF13nPhN+oX8eAP4YO9dZcyvIV/K7P+OtUNMOR1TrboQqfcJ6csQU54a11ZnXI/lf
ADY1u3Vu0jhv1aEHUrJGsV4vZiQyiQC4Q4jWX9Ql3putMYxiRdXf5zBtMMv7T/laUwYvOIJIP9H1
bNraLHnUqbqHF6ao1pUziTv3g0kEUAmn1FnN2T+JmGeHE4JpOElk1WNSkyeX+wJTypJY+0lM1lfT
HWf1omYAqNvYhWK4NWo4OOGEUeeptFYQg8OczBxnyybHh9DE7lpfq3xUyWlQuRs/LxYWzLDWZr09
lrXj8A7UQAWDyXDSi6X2esFYx+vECRn1AgLU7LV0M9mlIaIpq8bks5ksGuu2r6Vb282TNsQ460ug
y8OMOaNnnoPtH2/ejtMRXklXEz0FXpuVPkcWxL7I2f2ucpE8uuVtzopRYDxQ5ZVO9VEyP+itEpG+
7vDifTWgcna8q3C+xnkvOximfdj2act+Pw6WDjDVwAcd6O6YDaED3UntOOwt9RO/Z2bx3M2Ewkyg
noBYvcFDXCgkqrJJum3LPIRJeddV4Whbcq/RPXNeQXjkb5lmps1nlctpVzJ12yQx6uAtLcf6snPN
8oPu5vtREVMZ2rUehRGMEib87xvQxWy5s1MnYX4g3QfF+M6L2AwIvQnE/iNF4W9NM3py9EKEYHDi
EqL8rvWYsXo0NPyDfqYTIlT8DLDyz67L/6a+f+Mk/lOr68ze+QWOc5G9/jb1Pf8Xf059NfcPkx4s
cnB460hffpCQ/xz7aobxByMiIgfJ5/MMngR+lr/PfaHnoFEWZ2U84xgGpIy7/jn3NeHYMLFw6H8C
wPuvxr6O8+uj4YHnYeyLdozZKGTz3/rf1uSbazOuoYytWm7Bzk9OWGH52MPtJTsnJpWasYXQCa/r
BlM/FaZTPNIu8nZO48h9Wczud68uu4eY+eAuHoX8dm7Y3/mpyD8lCzHO5hob+7Ju0m5Dk8I/4FjQ
ZWDhTzicVTZ7FvDqcc4E3rXR0G/htM7Hec2qfWJmJAt4ntyZ7qLfKKwb2wSzNvjdkpbcsjbfB/gn
X0Uzjs9QSqCOmgaBGJXnVhj4xti99Ls1p1zT081clUMO9Ud1d6rXlkifpXgCxby+LZAaDhkL0FYD
ybNJhYZVs8H+bpUzg1mcZvFlO9nxdsx681jpbhONiFQ+a5PhH0RSrxdt1vtUaq2KrydhripI4ont
WzdUxBg222YpIzvOkJXJgVwV+aFR52W008W2Ybh3wVolHvvJ6k/KzMXBq2t9UxtDfOsmc3HEnsOh
VMzNy+T6631JDNulzBv9BD1aJ0/NyE9ZTPC2zWqPPFk12OiwUWw4aSa4qXFIXfM19w/56JrfnJx5
YgDMhHrHKfvAx08ULo633ro0Qo6yANdCWNCQptEskhnqdNptC6/JXkvsm+SaWe4QWJWBisUS40n6
7ozab1bZNh6LOGq6xNkNZ6ywcHLtuveG4VBVRbPxdK29LLEcXs6eod0WsBm2WSHXT8Qktnud+E/j
VPUiP3hWttx7Pl2bmPSZEAbwD7fP8EQ4XqKCWsuWE9xgiHCLYx1iW4z7fNbU/arq8WRJ298KXIv7
NcFImzSpCXm4Mvu7tLDU19Rox72xZvQwx7UEGTuyWYXM/tpnQlSqcFZtH1pWn11J0hFOpVf0T1VR
ahdjPkpINUt6yptRfMWQTxcWuAq7ndUmG5V79qUUTrXDAr6cvIS21pIZXh9UBup/rDhLdpFhumVH
HKz2u9tbxEACKL2YUmbI5YxHrOQwsxHSNi+K1B8pAelYVl7sZsGczTVVAtiFgTTybeXXFMR+P0cE
Pg2PIPJ0nOrVmRrSaRUQcMfW7oaqabFTDX16Z9Sud2lqnfzaL4W4H4Z53ZEtO+yAemlfGLNwlGn9
FdxLq2ef0lqum8YzJs47NjP1IjGuWslZtovL6sIzJD5g7C07ANPpp8md9Uvhwy7O3aEC5LFKTkUp
0BDNvKfGqHdF1jkHeBP0HhwOReWUuMHgp/NOEO9Tsq404qBMXY8as6C+Wu9aOn4nfU5rmuPWdN24
sC7yGVan9EkooPCqd4zKzWh2OgLuNSshaG7AgGmfC286ZSEsknY35xhq9aIpHh3/HIu+OvXXoesk
xtBJwUnCcKYxwuLIXvUPAClMYnw9+9YsTEL6xGLhqsOSTllpxoe4gBoOjeJ8NqEZOGtGfzEYcSuQ
41egibV0mkMgYMuhShgSIYhFm1fhEmDZHSKPxPt2kzsT7aPCLg6MLRQzU83DxMsZtsFBQEsHU3wf
xUY/PNjDWMqg7eX0zaz5SlwiJENgJ8IKGR4mbaQAnmNeUbp/kSGh+ZwtvkfjcF3801RW3dauDOvQ
piA/AsA4jbVxm7RMN6VvU4/Xw9J8S7VRxQdKBQyuccdBGCl4f9XnYv4kjdb1mUhwsB/qsbsv7DW9
KKSdW3vba1H5ETu8rybyvUa/gdhuAwC6UgxPaMPY8ZG9QVob7BIM7vt42s+WaHeZkZZYXiCs2XEv
rluG+Q/2WomNoVy1j3Ppf4ohHew7n2c0UEqzTlh9AdkIld0Yc5qGPUA1dB8+A50YGvWAXSzQjap+
WrzkzEdhtgGaSdLeSVtMIPmSMmPtq6dcX69EKpJPY2cae8vIaPo49NEdYylv8P6th7VezlSwQm28
TmYHum886LpfPzGeg/9P3UqKKquSlgcrqkcr0AbwHCNGyQ0Fpn5vSIQ150PfNpmVTzDl4G4SSt87
y66STTVO7d5xtPjakfDKcjrUF95YAiDhZPNWJ/qqh63LcNGLoxqS3tYcHBo+HNStjRM3/ad60qbn
po+TT1lGfmhWDjqnTzof5VaZQ51tk8WNP7fdAFDYy7ovvFnlZuSgcTtVqp8iViPFPJtw1p1NyuWh
VmqSW58upUEfcyy+0ZI1AGz+sKyD6yi3zkqfPZRZTldLxR5qoKzCszz2bbNXce985/TYfOqLuuAn
nZ0TlIE2soV97ihZGrMXqMNwOMYZ4nfbdXdjVxXPidJguYAtz0OUtWuo5gbikvSzxD4/6e2Tcqtq
1825/hoLv9mmlamOedx5CRYzB2K+Y2+LYlq3rVVyqKiE2V6zS+u3DvlDl10GTlyABrqpVt2ZAzvt
7OsM4suXlnywXV6P9hNaWp7+eeqf4T6po972DgxSmcZht9bw7zVwNYdmMBf0PIz+grQFzhHTP916
tkZT0QjzTuxNf12Pfjlm39qikU+0vFCwtG1mmWBAq+wZZBUOjklvjMiak/iu92P/S6aDeivyqbvT
dVYLma6CiZHDm15q+psva7GPS2GB1jXiSEjPudWAZxhctMgumO3PkWotTqycTjbralYXSvrJzieK
4mCmNLCrUU230zBabFwD1H/BYdehR261VwryF3MZtTYPrexdEO4SyL6snO4k1366NaZyPjWrnJeo
z2SWBJ0fL6+rM9t3gzs0D7HTrYjrwZxCtnd6MgX9NTF3vkjSl3EEAfh1ahpM5BZFA8cww1a7oUnH
Kihcf8w2APHpNa2o04JuKsZnZitV5Jn5smHZb5+W2Y4PDUanjWNUy3Fp6LbqsW1+HxuvnW7AAlpX
jQmJKhgoI59Jv6LZP3NM3mfdkF4TjopVqV+8gNqWYxSuYNYGzcnKbNvZhbcjmVp77AvJyKxKFhkM
aZnXpPvq8W4sXeNp6M3qbpZuc65F2y6kd5SHgGO1CHoSwq62s3Y5hB9eyFKyPgpv2caTopxMG8Ym
Y29Un8c+iz8PosR01tJ1c43KvhgZ+FzbqVXfW6yMl0PuJ1tda9TOZBmKptVJDournSNskYgeTfzH
b2taxU+Q4IFVWIpw2IXp9pvwGdJu/FqR2VCiK3zK6tT+RvCN4GtQq7yjkqATV7lOnD3XMYxHugsM
K9pD4xYt2Q5CA/1D+7y57EQGES5p5gu9tNSFy9t9hRcbB/Uyf+r83H40JQvgtgLrNIa95RAcPE+s
kDe6WNnQA9vXEhGaXV8Uj02JeqQfK3JtqyKPD86YWcRsuolMLoYidb/MCKk+q9imCzfKNGnuipIE
P8KdQfMHjA+w2q9eSQHFuSeZHdJirfax5WB+OTfZPO28peC4ToEgyKHXYkIc6CIBSrNqJbYxVIWz
OIfglDUGmVOaA9keIL8meIs1BukKsEoc4heXUR3LeqOjPyuifJF45MtGih3gqJgC2csKZh7n/llP
tFnUVMPqsbzzOgexCTp406VSPbsz/YBATLkF5ShOm1GeEtVve0Y758ZOHreEEGoJQbtekzxpXtXd
GBVNmMDDim4/dVnXzMee/faS8mPQ6BCnTIg8Ad/E0YCZhNVA4zRtofKGjWl2m8bsCLiI2QgCka99
G1RqLj5IW/wtY5IWgIEfFa8JmRg2hG/0Ez+JQ70lXdqmN8MC8OJ8EqF8GELCrl+9C/G53Ctoe6F2
acGJX15v47uP/JS/yls4cXJ1h4PeWfbHCOZ948NmC0lbUCDCu+qdN6N8W5cPtCa/nWlpcZylLXTh
bbp97zHNqyZKai2NJItkk/FjJMMHF3hnn/lxDxYyFloq3AOuq3cNlbjoW/NMmYGYd8DsGtGF3bq7
OKD+3EAq+EDG9fv9oOnD4k3uneWgZX6nfSXpOGaHorQfL+lYJwTD/9Sw+As59lm19y8x0PluCOUC
m4eT1vENNJG/Pg+Dk3vxuBJjUncbyzxK8Skh6XS+jKms7fQj8fe7ztefl3Ng4Ymz5JyACP/Xy2Wa
SKy+qyOO1YfqKE9jMEWo345J9NEX984n/NulfthsfnrSU2Nh7eNS3XdO1FFGJCIVFHLFXUMxEXxo
tqDN89sX+dOdnbs2P79YnPWWyjbqyL1fwg6vRdSQvR4oQiZB8fwH3tWPrnf+859uz4Z6avlTHfWR
sSXIPJJ7cWAt3om9HzX7//9D8m++y7MwzjhL6d8ruKZznl93po48Sjr63Nx84tmAhBT6VHNW8KFj
5veFAmMaYoZ/XPCdht2YFGS0BO5oGwKAw5Tc4weONOItAxWJC/kod5AJP7I3/cW7/etl32n/AIfR
6XDrSD9iMKeWOru9BYZYTg7J5/L2PzBS/tX79/ONvlPV2uWSEk1QR+XB+551IafoERHUGzgabtQS
Qb5pP0EgHl+WQ7H98Gv+q4cIGz0Uf8f2sKa82w06JYVlIkrJD/PFOaGAdt8GnCeeYxV8tPb/Fl6N
i57JF8oVl0UTofm7iyXNApff7RBW1ofyhlbjLa9IdDYjVd/GXbrxPiAF/L50/nq9d8+QVipnMcFv
GeWXjANrMX6k6v2Lx4UFkwRUtjISD/Bc/PoOqkWm9gDgSW71ELJZZL/Gz1ZELFI0XFORftTK/2F0
+GWxho1hW/AIYEqcBY7vrudKX2vqZd6IL/pxjdRVsefBuZdP6tmCAIY49WwZL6ZgeY033l355SOu
xF99AMEOjlUIf8m5N/3rDaO+kdTPJBTt4p25HTYIYrdI4bYaq44RqimaUJfsjFAE9RxkXwm3aV66
DxajHw/lr98C37VDuKiPDJiGz7uVFq2C1Ztxtz1PT2DHAibtdueIeStITixRRytiVH3XbbWDiNYN
NpY9OMP0i/owyvC3Rer8o//0Qd4twZJuhyLmg9SxMXQ1mi7eqSJN7YO197wlvr9di/fFA2nJgui9
2zJrRmTWMoADCM9W6yGc+10rXlFk1lF6Pe5BCV6sG7+IMrW154ee1K/NB5/gt1WC+zwvEpRuyIaB
IP76q0/KNitr7LfWDv6xtWl27oYWk77l5LXTT39/yv83Tfrb2cH37y2EwRvow58NhOe//uckCSeg
hc2f8O9z0SxoT/4jakH/g0wvhz/B0E0Ndx4z/XOQZIg/LJ6ZcyYqx7YzvuSfgyTnD4GhikxW6lgd
sbv732UtnF/7fz2i2J7wSZn4EDlYnEu78wf/uRbh6eiadhyDHitFkOyNfRV+JenrvBCWm2TrhT99
Lzd//sM/E6TeW7PO18OFzI5FYWxhjHr34hkg9uMZntp5BbD38lQcALP8JzXkX9zYLxd6t94x0sjT
kQvpt/VhjcxohQsybeV3xNhREtkfvervhPK/3dd5R/uppnObTrPHs4TCCPqL1gqLvXhrfIq7dItg
a5uOX5MQ29LHtfL5DX73A/5yn++25sXr+VERw1uX6YGERXE0I+NUb6sd2LxbGbKqV4d8L04fbSjv
dtAfT84vF363R3epMtfaPP+S/cHJPiON3PQbsTWyzyJINx/fKcSI326ViZcOPAi8DnKkH8ymn77j
dCrixaOpa/Xo/trAOnvPtcDMGaAQZwlKDVGuZ9Vb9LjrEig9K6JloSEdlonmq0eECMga8tWZvhfK
XHbo5wh1k7PJPAieZo5wdDJp8JR4o7Dqs5cGdjUsj1nqW5+MtjWOCpHbJRpYskwN/lZ/5c01jYBF
U25GnkduHr2l8e4h6qnr1ga9ZzkJkyK8CCs9nR9CjX7uadNMmbBNWvLVcFcoC0HHPExkRPpF19NH
GmzI4qZbQWWaTLpfqe/ll9KSy3g3EJPwdeRDz6e8XtMr8F5J1IvG29HTb3ZjuoLTGye7jaomU2Si
2BP6yqYW9GAcEgLGKWa2QIzjQ15P2TGvzYzQj4Tu3mQz30GzQdIj46zBBoSJNwwZirjRqoadehEx
0+OpXZ7mxoEofaY0xtmgR04yHk1TkRfVKnnI7Lx6s73ljMGrWiI4x+KB3opxvxIek5GWYuhJsNKC
g2U/S+xoqPr4BIa8b8Ch7HQ5+pdoRKdDCwti77id/d1IdeMLahBQ8qAfL9m57cgAv47bUeqMdvQl
zOeVQZoxdVWQYg7ZE9XiHtRqtTczM647fSz6yzWX83VcFu6nxasMSKOVe2BK521W6dHHSXXkHNns
HBO5NqRoyvSwxFr6YuArCFtgjTsXP+kj9HbYfhMY1w0BDfmt1Q5aHJAuql4Gbcnzy/ys76TrP68G
CVc2+nm7tb+buYUCS3rIZSN7zQGY8/VYzaYVgmc1rxB3X6zasHxmBoiJY2IFvdNz17rjZnNErK3b
vRroazCgJTr4XFsimJwRVyIGQo5c7cAAo0Eiw8M7T+S69Ka2RO6FVUtCFJaaQSEp0/LyzelJ1gFF
WK3oowofwqqfqiIJMXN0NAs1y3C3dC7cL2aclw+JPqa7bJyMg9RrATT6h+qKdOWVx0YNdRs5nVcl
x7YQqdybY9Xd6kybHog7KG5XAXqbfp7O6d03JsYd+GC2Eg38MZ9S+JS6W+rmZkbCtqu9Kf7O9z2L
nUlP+dCQ/HAqfijDilaYxVuKEZNZgt6586fGTXSEri7tcoaRY472fWiUtfH1zD8Qn0yGmrG4w3Pn
5c6hrSR0STTXO6t1zZqu7mw9SKkYLSBblFnYjhVcyHiUBGjo00QAq9SNa33Wp40zOuUSSjb309iO
3edan7qTzwh7X7SthkMvNYB8OubIiuGsnX9UPtQGENKp98q8jeQOagDImo4+M3nuCsS7aT2u7lOe
6fWjZan0sXL6KST3JBravEX9Pz6ZIxEkaCrKm9ybqhe7JmIEB2CXbZZOZRezHMcr5RutQYIy52wo
v2TxIqR7HI0Vo2XeNP1rXWUIvMgE66+IcHe3vRMTVqwWEMwdfNG+tdFgQrKSb7oxaVfObLqPUmKK
ThBnvpBWk16QW8HgA3kr3U7CejuVrkcmtwMmDZex5/nkK7ymOLljytRpKIu90zsoj2dJHj3iZpIH
rMq9hJWmSOlc3H1C3M7JKmsL9nFq7cnKIPU3YSLSjqW39VBwXbZu35M/ahenpXDNC4Xl66AEybmq
r8UurlN/M1gzyy//1MRTXJb9VSW7/GodU6Ze87Q2FwhXsq0auuXSS1xrn6FZjexBOW8a0RGR6pv+
K0Ot5DALT+x4P88fFqUks+IZNYfOYBXDCyE8jIA3LXxTte39esYRxOudhLZjI2GbBCrq0Iub5coq
s/7SdluouyZXYuCi7btWb5/ySdM2Hk3kzay7xUOxmMVV2VpaJJO1JuMmby/1Bb52BvImGoZq2iHe
rw7KsDJiP2CsBWZi5YfSAE+/MIW7nISsdhNy5L09T3nUxZ61J6otfbC9DHi9XXJ8W0nl8DtCgOgO
ZKckIfdbNueuyOIx4l1s/V4tSpGlKnJyVgimLs/x3cVavy1INS9yayIhScGioolI5G9V+Rf9UNm7
pR4wQ8BLZ3xeOBfAZNgRWscr9+TBEdSLneOOGHHzLbPc5jg1lREV9hjfVMnIRDe3nUvhav7rWnjn
ppPRfhVF0W+yCcZ0U86cRPWy3bKYcUpaxHKYl8nZ1MKYX6Tvl9tKFSvSFBJ9rF6f0XV0xZc1S42X
kVG/EVhLZr80thy3MMbtzaTHOvJWF0hxO00PlUT2iOWsjiQqm3AYGV5kvaq++WvqvM5p250SVJa7
WZBBPFKy3qLpTC8b0rXfiBRjtxp8bbldnBLEtFeUEWpxiOpoSz/bXklEzYocHhiuu01NlVy6k+Ge
VEMKBDZBLFXCGC+QTWZtlCwTu3vipvQY8xLtbp3RE27kRC5EkzoXKQCOEd/IhLCYXYV5Jg4wTOgk
e4QGws4d9oiU+FkqHV44l1sjcYr/201KT+47bcr6w5qBwQ201PsRu5XHyckh6OnKG2ezApTHSqac
sKjX+HAWj8bXQ4OANrClp9LALYel28KM6AGFthVyTZwq9maMU23ZOKywT3qfAFTwaoDIYWpLyRy1
sVf90W9EI6PGNkhbqryB53Jw5zPXqGkRaVSeDWjbj5k4tcEEjnTeZB4qp22dmMWrNsv5HBZlOJ9U
hVSXHI5EOdbXCrC8HxpqnpcLmReTiBJUStMBgU4lvwovWcx77NPlaTJ5fxhy6e1mHQb9WhttGy3H
mM1HkejdhiZac4NuRCWEmpDm7Tmp/KqRNHTN8Uxd0qdYL3Lm7LtlVB2T/s45Ei88HjOr92ELzW92
K7Ibcx7aB3fOBah2bd2sjhgx4yTdldCyLIIIZQaLpeJdoWr5zfbl+CKInSywpy3ODh0wDEghCdIm
8WO7ZrbcL5ZRbGwfm7eVxOs2ayW762D4KNSNbst00gkk6mYcVSCCCQqTO4X47iQIQ9t2wyJPPeDs
7aCNmCqbOtkhDMZ3QMpKd+OVIITTiWzu3kwZgtf1QlZZymOFKv6RcTzLFEL+b2xew2nSVoH0Vlbd
ZYEscGNVPiF6rZWEGSPFcOnKbr0i7t4OCZIy9j+Og/9rGPzN4zj07xsGD+nb/9u9VK+/YofO/83f
9acQhOgUYv7XTdK4Qa9xfP2H/tT5w8OBZ/FM0VBkLeKY9BN3CGAt/QZatSbjtH+1DfgH8azSdrM9
/hjd8n/VNkD2/MtZjIYWFCCDVibZjMzqEFb/et5N5To6fVveDrr5oCgNgl5hBvQ7kYbn2c2GtRtT
baI965hein489BL2d2EuoDll85oPxdOsiyvdQwqQ2OMnKHCRIbVjQYEeYESEN4dyDGn7PsXHkbBX
B2aBTcdmXEymGvRvO4tV4FXZKz67lD2gbnnpYXRMWnZf5d23UThJ4CdCD3qGprXyXmejfC2KIrIt
9eJY47fCg0SjqWnf2Xlct9dojUb/oZpHdG82ZW3INmadrLTUd1QD1kPhjMhRbN8gvWIBwm5BbFfD
RCe1KOonJ51jJG2a1t5qpBEdWpXEz/FoOtcqjn3ChjL0uk2pzSEcXLb9MZZXKYe4NTB8ycoIon0l
M8ZtmUv27PChwPmgwjVzkaKyXBpRW6XZpoCl/ymVvnnj96IgHHAZX5JzRouRL7kdZHGZkQei5WOC
4sK2PzdOYb8afsunzHQft9yMyK0zu2xrSDIJ5jnxT1VZfJrIzbzoGdHv8KmW1169cpbqKKUbrIqr
/egunfEEEckEOTg1EsOjjvIHI116lTHDv3Vwp98nq8IK6/s9fhtr9YqXseZDB20D3STInHYh+UFL
0VPSmkXLMI/XCYaEkzOTerl4zOBCDHfZU8PF9wbk96PVLe4lsPb44M/uOYaqbPY+o+NILtanM/Tq
gPTZe1YC8QrtZGUkgcNOd2kNerWFTa5FLrs+2op6JJhoGhD8tkrzqA9JH2/tpbsh+9OJwEPZD7Wv
yYMkZuJAwIzYTf0yoSZSE/E24KeeVILaaLFc8rdsZ7yG/ZMe8nR2ImrG8ljblYu7Qk/bg0eq5k4m
OblxFFY7B30hvxN1xq5sp/UghrW4zMvC5NRnq3DCPXRanTx/7jLi5NrBMKLJzgmQqYHzk7dUptFg
208qFtqTbWQyjnJ8fhutdZoDqsfkZvYc8STWEm8VTvHuhtCg7mnJO/c+LtP4uTIX+9n0a7vF8erI
g4/eCj1a5yJjrFbBeAVK0tJEpVTzd9fr3SuTxykJRv4bBuS5NT9j15Fn09qKSaPxbXmFhmndL46+
bopSdDc40szN4LfebtHHYULmhjWC6RTPo1ulCWzTwv0/9s5kOW4s27K/UlZzyNA3NQQc8I5Op7MR
SU1gokih73t8/VugIjNEFx+ZUeO0MEuLDDWgw4F7zz1n77XhKMT+JcqwULPRrKs/krEjLA27tvCV
6n70+kLC6pAbElWoqrCjZ+P12CjtDStR8xgqveBqdTmu1NiY7kzks3saGpoX1WV+JSqZfOxgoR2S
YjSuUuxmRFCo3+rJmI+9KZqkjGCnWDKWFMc0SNxS2fMD1ZMGn+zN1pDI/EpzJ6BSt3PJrzZUYZgH
m5zBWo2s3hcUYjY4ND+M0XA5VSXNei2oclcouuBFMKIHFavxEJp7rc1+FpXE4ufzllO378UOGKQG
L2HK83BN3bgj5yvdZbi17LASFQjmCTcdC6iTNCWFqG8NnlQghy4mRfzR+HJC8mIuXnYj4WeTWSLZ
FHpGjGn2FEjBC9FEuHgIY+MqxNFlvVSs9SFFzujjYE5U8dSJYw4XTiwvKi1HCT5NleU1ejtdKaqc
2mk8cnt6HtKWKr82+shNQQc4Y7qoxAPD+ElN6LMQxo372673Xjv4nW2EoRjzKOAiCiC9sy4teRZ9
TZDrqUFdZhvevEmclJrJVr3W4d39rEt7PpBh13pzubMuLS+KSq9jPmHsmp36YbpWfswXujNWbryy
3NbVdrSozMYNGxsF6fqzKeBnlz/bNCdYG6rOpx17a1W2NOLaLf42Ftxt3xnbUlfWJW2mj2/x26bp
60b95iOftWnrIuvCUZpOinH0+8TRzeCz73D5G/7uQP95hbMZk4/8MCdQ/UTjcMUapTr5Y+VwPx0M
6M9mfBduCN37lIT92ec6G1yEEQZyNZzJ3XHxHdB9sZz/1qbI2YkN13kL//falFPAU9G10e/zrOVP
/KpMVeULXEYaXmyJb41RqsRAi/48w+1XgZXJcPdfdan8hV9BtyYteiiES/x1DdcgO1wSvyzvJP9I
BgoVGTLvP4gOJ5vhzcNoyCJVM4uJrEEQMhlsnT2M/GTIN3Fu2Cgg6WcLZr9BVatahGul0V2ZZjIq
8UEEc5KLuU2XSV3lzUjDsE4DZlJlG/crhZZpYKODMl+iWTQ32Ep7J5+GSHdTNtiVNCtavMd3Lys7
2SjyTcLJ/XoSVHnGh9AiHwA4WSh2a0ol63UxX0Y5SEvqznS8FqwoOwitaEWrEVLAVqWKiTbzjIRS
MgjNSVe+mqQGluAGx+cqzaLsfhRi5Qo8CXHKMQPxTpTAhjNIvzPqBhqZqXNYTIfacLoqzq5amVID
lTDNdA4X3jBHNZ1RIrJTHEJ2AFPTznAa2OgB8KDMtNcOYTaWq5E+16mPlPSKczNNoS7CF+tbhZvr
EDF76nsSk3rZm61c+QGkLLtIJR1zfthzTK1NgtldxvsadAw12krxif092VSKgtTBSGSiWQvpMCIy
/z5KfnE3hXBmckWAOV7irV63fdde0ruMVqEwgENumv4wKaN8GJPB90BMjraltR0ZXRXyaNHyhR0H
3uCmNEODYUhS4tIAV72Z6hHNfYulgNNzfALySNCTP4feZJTBCoC9fpFqufDUlQRt2lUvhreVipvc
IeJ9PNUJkXSyTg5bjy19P0/h6MV4nE+40QI3Z6ZIfDGQI8luKkFjTjpM1aXUpkrrxIHfALYIFaor
TmDxZiApZW8S1h05OlENxNn240qcFeI8+kJncEV06E9Nxf0R+AV2HqCnjZbbgghNwG5I5AZoU2j1
fahpceWYOkZhkj3L0IWagdC05lmPLlKfpghhD3TWCTss+iMqanwNstVdR6MEpAVkJL6dIVU90yry
K8IL4z0++tGu0ZVHgt0pBX1emeai13Kb4gfCRPljLRDp606P8sPYluWphJdwkglbPkhioe3HXOyd
JEi7VWSV8RFr0fyCWWI+EGas32h+Vn0nTl56akprvKPTVP5UpGp+Qjf+Qu487vjlqDLiRbjC7hd+
FdOqeUgaKXKzOYzoQLZqo13PNGmsC6nqQavnomxuNBSIJNtOuOHIkZx7clJHo4o3vTXkoJ3AFGAQ
UuOxcbpeVJG2ycz+tELN0KHFyMNsHuGWYEWLvn/ndVk7PXD+ollaNZhu1mkU6b49lGF6PUEdxDwS
dJbsiE0+txuRhzJYZ2URCGDW+pA0J3x97fdUyZXLtBqHl2K0puBS6ebq9Nvy+06R9LZqgJmqYTTF
M0A0kPgO81JpKtyd9SDb6jrY5B5jlnWzrdefKcrOV87zy5zVRnmPa4ZIS5kOJcrolKrMTpKhP7WT
qlx//Ilwu/5eMvz1kXBRL3rERX1wpgMaFb4GpdNkqPn9qrlcgg8WXt+4ST3BLd3sTruc77tD7CXM
7KP14Pl2dSVSRaTrcuW7yZExm7YKPOu22H/8o/3BEHy9Db/9aGxVvw/yTXBQiZnzo5kAxRjqokyS
Nvl9Gm+kU7I1bY0xfnfPq+lRn94G9x9ffqla/q6lft0YTMccdS3IoAp06DdXNxa3uxHxXVvmuusa
JglPJY0U0fcgIXmkD398uTNB1p/XO6tIfXg3JEj2xAJ75VZ3moO/SpwX4TJMHOsaMcjBclrXtwOn
PYh77Urcd08g0Z4/uemv2uGPPvZZkeoHvorkZZSJIRKdYB8+TqDPNv2Vss/WjOGTg+Dkm3HRpGzK
dbWBNbRvjiwh4Unf6Pv/IDxo+ZY/+oHOygiNpcBkIsWZ5EgmhoPfDIakHV7qXnmXnj7VUrz3PgCv
RJMGtVL+w+mvCTwLot7xNRAkI7opBkS7OCTO6CwPXHEzbKznj7/5Vxbm2SdEwyHS2FDhBtMafPuk
dZlpxaTKLrdc8hq72FVEyrxUBzjzS6SLzhGsXuOd8+W7T5Nk3p4YXp+636+tnkU+NPDT6DZxbXmt
r+ttDa7zl/RoYOPzlB0t8sO0CQ+ffOR3VjiDQgFWOppZpJhnh82BwbSGlY7TiD/DQBOUq1ZICNOb
Zmcs2URbnNVzSG3VTscqnjxVvcYLtfX1W4tTYjI+fPzzvPelY+XAjEAkhfLa4v19pZFZaGSy2RV7
SL8KzN47sCkfX0F+50YvVHMDHRn6wz/yO4gricg1JtPQIlN2O60ntK4iy6rgIlO6ajilmdvWHqk1
bWKtndS5yzfQzh/xhf86Tf0Y/1/wUryzib33vMF/XT7ugrSg2n/7vI0+xE+sdssuppFQdKk7xTd/
2z+pg+1fGGvFjXdmi0vwPzj2v24nZ8/6m2ufnRUTrU5b+i6yrcNz0rz41Gw6RztWxp5OtbHSjsKP
+iJCIK8gZV4T+LsaNxKjVsZjSLl/MLyRNPxmnrgBFvfJXvjOQ8nuzkuPshqiw7mOm3aMIgLM4V3Q
YUIOtwpMzYhmyMdPwrlaayki3jz7ZxtLXfZlbYIqQyfWuR3nZaRpPgpuLXMJ6P0Pbrr0zlaGtBAV
o7acFP+wv2CyHqnIWNPoMKqn8HZeETN/EB/re0V0qgdtLXuKWx6SJ9r0ydPHH/ed555r01FaLEsI
Ds8WGNUUlEgX+LRWwxQ4t56rub2JTDaztv5k71qe27Nn682lzkoZEUwGJxlesTmwNPzWge90aikj
DsoyN6FsvsQXG3/ydb5/UXxYfDb0oecvk8kEAeYYRUoOHS2CzhVl4jbUdlEp2q2k3358N888JL/W
a03FfMYqBZH8fNiT9sJMicvtHHazZ3jV2nIo0raIiHlwPjMbvFPuGghEVZH5LpCTZYb1+7IoxnJY
YKySSaOCo6qJ2XM5Cc4sFV/bGYB+PFxbeffSBor78ac8U8j/+pQAVaj92BNNID9vLzxMwBGY98r2
qnyQ1/1qXs23CqrR9J4saFs/BhfQVh3ta71GF/sZ8/uPxgVXxRewmNOY7CETPlsfexRBDNsm5Fw7
vlN9l3s+pkSbPvLaLbb1Ltztu83Hn/i9ReHNNc/WRabSasxACmibKxzHVbcG/0rBHV/6duuQlbX9
+HrvLHW0eYhDAXW/9HyWt/Z3/SaCEHNgnmknzYRFxyKzosGnL37yRb73uGJT5EoAsilxzt/+yhwZ
8TdcBw2LlxKDDRZwnVeSnWUqQqq13n6zInkvRK2j8N4IfvrZT/DO+sOWq0sWRzfics+9cn1aTTxi
/AT50B97hpV9Sphzp3uxlthZHdt5V+2UWdnGor9C27FoYmzCHB2gCHurNiAimuuPb/57Dxg/E7Gz
kqguUS5nD5hkdWkaCRyLF9sZQSDuNkEKgvVidHM3WqFnyNefvcvvrFNQyll/qblQsZ8TrIYRpny5
XBMNpWciicEIJV74xKcP9WfhW+89XQYeJYmxuQIx6ez1zbMiJ5FZUXFo54BJRK+SjGNuyN7H9/G9
j8QTTOCbjA1XPS8iGVyrmY7L3a6NAcIoy29QuTrrf6nDHU3/WbTusigBeCI7D9WzZvIgnX1rHQMa
4DSFZKfWJgSeLSnx6uMP9Od94wp0SyWcXbgKznMIS9NokzwdJZt0OVsZIJNawCob4ZMt689q9+1l
5LcvP9qVMRCYRNihOexUc3bz6MfHH+TdK7CwmGwO1DoLzev35SVJy7mfM+CehgFZEkhmlCj/P/eK
I5qoSRyclHMLttxKYFXVTgKyHiPjVS+NYr5RAC18/EneqZ2WjKVlCROJXKI9/faj5JAn/EnnOoh7
VtIqciGxM9kW7Ohkuajx8DAgevV9J8ZL+an9dnlT3pY0b65+vn6KXWD1Mjo2W7MH1/CaFzAgtrFG
Wf7ts4nYO6vS22udvbVypvtd6L9eq19FG2WPaL+/8Ve0337oBItmXtFffXbV9x55HX6faZLnwap0
9lKljWKlTZ2y5FY0/ALfK3v8t3HwydPyTkXBh8P6RTXBsvRHmZbBYusKsZbs6dQ/6GvJE+zGQdjX
2z4brQKw7L50hdN00TzXTjhsofR8Up2eubZ/rR/stCKLPl4h+dVT8dueS7+dxOy2Xo5d7VY8BK7w
2lRorur1Z+XEnwU/e/tyoMW/jyroj5djUMEdG9zVINmNev9YSdb1XOA3DCKIX7mnRvPdJ+/JcmI/
e1LfXPKsohinIB1VeKb0TQx7OWBEiS3wsIpe7oan4NNT7DsPDtejNJWAVTOwOusg6A0EBhRKEuit
ZMsNpzml70xL/Geoh9dvTVlCxynhMe/8ESqKOB3W78iqX7mDK7qJi35yWmnhURe91l1e/8iTi122
V4AAXxm32hXWo9d7+19p3v/lQPrbY/YHGfLwPY1+n32+/va/hp9fQC4C/TRF8GrksCwv/L9UefIX
GVcSLznmPOR3Jm/HX9NPWfuCVo8ePkWJxjF8OVj8Pf0kK2YZoVNO8D+i9o+mn6+G0r/fB3QsOj/Z
r0QkvJ7KeYUNo68NuqTxYAqJ2qYrpFFwMy1O/Su6ylZw7VtlJl4bhMw17iBkevGc1QEtrojkkPCk
jKVsHHpt0BASa508fovQIFmnwdKwvBiDD4kNS3WHsMxIrF1N5MXg6cHsmw4TLV/aw6QMy4dEEcLm
KPXqVMHxHkurSR2zQrX8bA6jXqEsanXOrByYzTrxII0P0b2WVH21KlI45vtgjirx2u9IH3iUinoW
V7kVJ/otGPMmWBuV/3VIpHHdNj5risKQaYwbfzXCTU8u42FIp5+8VkUjO1NANsVmgWQrsTOXSi+5
AyFE88KKwQTipWXZBvvWGqTmm8paPa9ncS6Fh5H0L+T3EdDk6VBUsLVSWy4zRXosGqGoHjBNYu1D
hkRaICKooL/M1KxLLjoAwSjqmJcEV2ZCQsraL9VYue/wh82KkwVyGH+dU5bkjVExYHvKSjlRN5kW
dPn3MOms6aIrNL3+WgxVDtOXOD+M4HEhEWRucq8rW/J1qMp1BSJ9cnKSH6II2De835e2ggGGd6xu
LCwfiK8JCuzLVJEDR5SSNmvXygzuGsZ/IwEeRqBdxOVsGzKg7m0pAvL8oRs4oiFSD4FQbedKakXy
RsgBCIkDQU8InkoJyboCvlPk/boxiUkr+I9ty6g7z40yt7tZ9o3aU0CXmSuj6wFixnPWBRwmk2Zo
b/uxS8RLKJwgn4FNN2byrHQB6Vp2wzwcqjA6NCv3TCXqas8aSkSDWgSvsycpB1LSNF/MhcaDbFcp
QXAy4/ukkGlhQfW/Eis51rZqq8nhbtD0aL7NSiNRnsa2soZmpWrJKPZ2ZIV5fYXDqMqPQgET8d6v
MQWdKsWKpV03AGrfSiPodZJ4J2NMbjR56MvrruVQ5g245+JiNVvWoBzESAy1Cx2lJ0yhRgYocKwj
YRgvDXPsSteXcr3/mSAREC7IFogjDXKyoHSRRPhw0UWLLTwXdFwG3ToPcV3hI9RNJAbBA6aIWgqu
EHDraXOhdFOTYjxRoij0Ucg1AsLY4UjoQJYbs6OYcaiIq0rr61C8EZkuNOK4ndIQOt6i/yKYHfJo
8ERDVve/B8jKJpT68ZTUG0iw83bADxnEhDvAAq9bs/QGw4Jp6ph8K+N3U8VcA0s1EWFdK3ijmp1Z
1+pwiqSMB2Q1qIx6nakJzAEc5VjUBR9mKhWo/4JpvKSCmbZeXUVhdiNlQqos0cNKKP5Izbmw1mma
JulPUg4q66GU9Cr92UcQR4/GFCSdBwo+zQ46OLfkClWoAIW1LiNJfjKrqtUOk18H3TEddcO862Ab
KLe4IuUR3SGXyUF8m6VwGMNCjm8EoeBhMUdCRS8kvx/EZ6xuhWpBlkrifpfKURmtdJ8l6ACHWuld
vFdSfEjKURLWBPCIrHtTVkZ7IofKdNv1PdzWWcyQDUM2lbNpWGkF0+E80xuUHHlc4r0VYHdf58yw
1Xu5BV17bzLfNo+EMMTpfVWEg3kDBqZUc7vSyUa+YL0T+2jjl0KXOaQNSP21NHRTeUlwhNlt0VK2
zWGyWHiPrW509Xcl4Ly7F6Yyl7KV0WaqcJCFZjYulMEUxo2v8S5eZSqik6s6bLI4suOhKYNT2HS9
8TzA1vLvzLCwqrVsjZrpAQ2T9U0Sp6a6igo1bd0gFfKBTyUNySUvyJRtO6XsB+DXQj4OTqsoRfCg
iRQray0eEBFKodFNVwa9wpjuCs7zy0wfhuSbNDeG39lBpBXNEfR7FzlK3cXNNjfqWFhVMj6T46in
WeH0+dBp62b56rshDXazAhKe/9zEpnJQ9b7SdqlG+sY+hccPxlNTSuM40ToJNmWfkwW1eEmFcYfq
JUrc/5ZEvxRhAFA+Kolu8RH+XhK9/vZfJZH0hapjKV2QVoIno+j4d0kkfln0XEAMLI0RwGIW+HdJ
BEObea7Gn9BUABWvhdRfJZH+BSgAZHVSw/9KT/4nJdH5+Yd2NeAaonXgDRDfjGbr7Ukaf1iqkaaE
0IADwgV6nO3CdZoPwad9608vddZ/UDD4TDOXWk5a1v7XSUtyEDXtPju/fnqps3NIKAgo3l8vtShC
svVEhbKY71vaAWjcPmlHnHXk/7iHS+PltzNkNwYN0blYH2gbNmuopOtlNvyZ/gQsydvT3Ot1lvRE
gBhoQnh03l4HC11tGvFPFiIt2FBriO5EnYQVE6tzJkL/nnG1MhkOY8Fo7KQoEGZQ52JUCpr5cqa8
dogOQsnlZ5qrIPF3Wfmti54LwwdQ62aPTbN9lgyyH5PFCqUspqio10gVNPpuVbHdEdxREImTiubR
wkWN77WvBYitk09PtvA9vQqrHVhhwxsXO1a8CKsETgqrYTFrNWao2/5i4JoWKxcbQbrXFnsXbwmO
TZi1rriYv1TaV968GMJ6Qamxd1T6Op8t7JMTOVfp4iGrctVfk8qo2CQcRit18Zr13YwIYfGfkdzH
diio5a2+uNNwtr7o+N7tFOkioNRZ382Lm03APLb2F4cbErzxIPtyuB/GFt+Iuljh+BcZV7GRRkcl
wCqnJvVIoO7inyPZRzzKr666bIimx7TOyvkkD6qp3KnZGHVXVS5SDJmI39oDYst8dLqgsbLvMRp2
xdUAxargMBZfHzVS/dNSiDTFUBK0gde/mgBrpS4w7TYAkAc3f7UKKiU2Q6J4MJFuy1c7oa4RjbPk
UAn5A3cOy6HVFoVlSyVI8TW08vy+ezUowsivO1fxO0GxCeepnwSYAJWn+pX8U40T0m24/UF0Ejps
vL6L26bmSJ3k4+KrlKruIuOERg1ES6i/GNNEVK6mqMx9R60MnJavpkuxm6PAHassWs/VhDAMtHLW
N89SIDeg1cLUPKbI05yx6BNvsqrC0UKjZOhcBYujyZfQ7/cRIILch0imts3PgGgoL4g6XyJYLi+u
1DYP9p2eWT+1LmJEEEqTuxAzBbvQ6ZU5GqXrAeBxBtc/l5W7ONCmr3qoSiPcgyS/LYSJcF+VccNX
Xa4CotRknPF2VdS0CJCpamt4+lDkRRjjl1BKsTGUxLDcZKPQH0mxKQoSiuRpogkskGcYi8Nd12v6
vuoT/6Gt/GwlMHqkdJRGjy5aaVdVpbjtpCVfDRFUBbYJY1/OHEjyuBueIAb7d6XYDfu0B6ePhauz
eO4rmpZ50CK3hZ0ZcuYCO4tfnyHfokuF5SvvyY0L70DGigbt3CFpSMLTZM4JfG9PMd7TrZGz8sOp
bWCy6o0pZHZEnFXsxFE2PrY0/VZWP6WPgDjra52gyhXWS0ZBk0w83IrwqSl3SNIc3VQXxLWlltMm
smBj6FlXE85Gku0jtHirJjqdszL+H/NyqEp1MyhLKJ5OhbPCmTV4/E4cwoMSmPvlWFOiTM3KO1Hg
HFybsXiqgfTfTVQkAImxW95UpEpwZgtRdAZwnJ0hwDJD6p6WXuT5uHCkY7N4Jv61HFapOCSFLfTd
tBnSwjgSdqU/TpIl3GcoIR9SHQGvXSRBdCkjf/CYanauqVTqZgkO3k7TJK+NqIq+llMq3MgwSpYj
QTi/NBHE9VFICKmVxzRwRWwY1Qr+BcB3o/GZgEKdRW9rRmSXU+CGNyLygR+jNFg/iACfvYLNu1+V
jVx/H1tpuMqYL1i2pmn1ofZz2Md9hJzEyLOrVC/Uk85LvefgRqDpElsaBaJ4mgUzdhocO5uhk0Po
VNLoMrwZ93WmNXs/GsMnY9KDPaZ67MhppZ76nKzKnwZJXFdaawz7KG60S2gFicOjEzqjnAWXtTkj
JNGm9iVp/epEg4FERKLgPZIRhueZEmHdVUlD5GGsrhOplm/0XiEOoiEJAQ3njC9KaiRPruDJahzv
b5qwCO/nwuiuoREHUG99n7i7tqtv8HJXDwKtgG8Rjn13nDkbNWSgXYq96u+mSJb3KEJN8vAwe2Rp
loCclfvrJW1r0TWXj21u/VB5kR3SgpHjDkE2biF6YhEvkX47at0rrsXpInGKyejw5KoqdIdZ6/Xb
mmwie4otY6XUqnIZhXlxC2DEFx2L9LFDHBUdi0Rl/Zg4SCx5ywThriRK+v1s+ezcOfzilZoY0Br6
Ok7WGRdYDeHI8yGa0X1ALCGnVL8yyAXUxs3Ym8rA/18i94LsQvV9zfXH3D+odSm4rAoVTWXqkS25
AwFS8zhxNAgv5VoA9bnHjs1oUY6sCw36uztY8cCwDOb2dx/rG/KQxAKsgW7Critd+a7VJDTxmmpT
SaZiNJ6IIq3vhtmkdw7eZpdPFcxravzmHge0vtGGoNlIWtad1F6MiFzNmTSC7bgcJXFe+xXm/KhQ
IppBxrPWSMJG7EXrsUaTjMS9lOL11AiwMHju5wtIrqFXYn+8Nuu22RKqKSMhKRXY4kHW6DipzYxf
F8PrRkQxrvIq75Qx0O+aoEa1mPrVcS6YPjuqlqPoAbYsEG7hay+kdyiNDThAvygkFnbQ2mMEX0ts
+HrKNK8bAotDKOnJ3OG8rppW/lo1M+FjdePDKZf05pkYWUvYCEGI0/G/55pf5xpmmh+day6j4KX+
/WDz+vv/OthoX5CfoEIgyAdMpCRSFf/q9XKuQaWxIN3MpWvLWYVC9V+9XuULo0EqWKaQOF4gd//d
65W+QE1GwM3p5pd55p8cbOTX2fnfvV4006gYafhqIoFUTFxoHb+pyqO6mhg9F+4CvO+hFy5Ja/Vr
6lr2msDWdL5obBTerO5rxDuU3qQUryqoN1WVe9OVrVrpk5VviEPwTfaJXMOj+ZoG50sZ2TArK6sN
guKs19Q4fOg1ACPTGGnwaYv1+LLVs7i8aJpBjr1pXvLnul9hdFZeKiFGBI2UuvxXZJ1YYnXGlTJF
kbVWpZkotjb2R/9bpC3Bd2M4zTm6SyLnABakvxLyBLrUmEVpm3SYpEtQ7UCT+q5JbqpaV1FE/8rb
01lp6mFrSqF8kyko/0kbNM1m3Cq1ITe9QzjzQPgw+cBSiAqSKGjS/JJpSFJsN4HeKN8JEDTKmU9l
EXlkJY0uHhNDzuuTZpU9nSEwU8St15C3BqVL9PU0t5Zy0aSikC3F2RJZLmra98rSoDGTH1juCOAY
+2265BWOxRSCKCk6yOs9UUUBWeWRldCVjYrWBk5k+DutIwFRzU3rSCQ2DhNdYV+D094Z2DySUX1Q
iDugiqON/EgrXLypX0MWF3M7LuIlezHQzFDC8gqwzK6FJZe054xE1MTgJ88F5nHM7LCTftJubYoL
muPJ/H1ILPrTtumbWU5MBH55czeNVSN7gS5ir8Z7ncRe3Iv0ZweJpY+dCiT+DyWQc8FNh2og4yRs
Z+krNKmaBDRt8MfkSbRqTUo905eNcnL4mzCQ7MOmsFgx8XSnpnFrdjgLLozGCqJ4lYMri/STbBIU
WUFn4jssfspSZxTZlrWuIzbYgBKURquSqkRaAwUyoOXrFe3IQ6jpTbdXxaodDdfHRmxK61FMrFRe
W2WbyPJjFChWMl9mKSMBzW4b/Fj3GLr8JL6hTV4M+oXcxGEGCU61WtQjPqCx4tkkzUG4tUSJpfm7
ShwqU9uA7r5luIba63X0MI0JaVEEmgypcBRqsi7HjdZWco+xPsq6CtCm0sv15FiUHUN7JSSiTKYI
udmVmF6URmnMz3FHxEw82oRDGSZNboB6mmLr0Gngqy2RMI2rIgRIrqoilQRsMK2mKwd6Xa22MxKw
UweRG9q61px27a2Q6iWt9oiAAuJN2FAxGo3J3FeeHGl+us6suh8MZ4jmgThrnpuS2KB1yQjVXNVB
4aekgcggpp7pkE7R1ZCYY/tQkgCmeAFwKmFfhXwney4f8VzGE4zHYqsnXd08cruwzIIuIFrUViaD
DHBGpWPhRL1VqZdhTyOWTCtBiY9TwSjlIE9SBdYBszSR2pOI/5pXLdMAA/hDsBK4fdSTaps9kQYw
xFjUObA0DWeehmyS2MZKFk5HOoh950ldTiaZYsSVChQiqCT9RyRDD/OSbiRlYIAaI9nDmJfldCGZ
EvqQXFOxxIlZV9bf9DIbzMPcaYF0bBQBaZYAYpBs9SYq4mPlSz19y7lNSSEfh+KnoRJo6EQkABZO
phj9pQk9c8QgYIWTdSiNSM0Ch+w4uXqAcCeoj+HIHGudzmWSORWJsQlAlwVV9t8d/K/O5DJj/9/N
qjfRS11//z8XL0X+8vtGLi9/7NdGLmAxReKOBO3fptV/7eQCVBQEgnD0ZcazKD4XzcJfO7nF9r+k
9anEOkA6MfiVf3coUQAtuFYmvQhREWb9k40ck+vSrft7J2f6u6D8wcQuQi+dhujy67/11wyjw8pc
p+tcnSMq01h+tqyFkqYWHP+UsYc0mGbGRhxBYYmNEa3wDpUPQaWpF75RALwK2dhKtX+aaNpsZyBo
KCtB1wOViB0jbuoNWjVYSuq8rSWZCFZSv0YiosLev5rBATkBC5tdVkPqdnKKAczC/tOnAYTqtGod
mQgQSHhiigAhpXMf9U9BkYlOCJaLjJPsXoIJsVGL/jvOpidB8S17yvLawSgoOyAZ16OJcSkbMZPE
vnbXDU1sS2ZzCuLohD7cdMJeNentEXIpaOKeXkzhWLG8EX26+aBAibivpK9R498knbotltPHKBby
fb+EwiCqpe3QAVHsbcES2ZArmQCZJUpmJp8o8pQuhuARkadW0SiENgMgUSMzR4bArAnSxgiDmHR6
rbS+k1wYw0pcImy0xKi7K9Es1Z/zEnHD0WXaVWLIaS2zwkstlInC0VqQ68xgya2a2keR4Zvdzibp
OZDQushFG+Tn5BO3lmcU8nAE0CL/MDjywfnTkj78XrHZK+sl3n2dx6MCuiYgi9qpDVJ8piXPB0jN
/FS9hvwQ4jxNK1WchV2hcUAZljygLLUkOyKxUrZJvylu1WrECWwFpAhljI50e2CwD9CAo77TdoN1
XFayXRhbYbViN2otGhdT4hbBIK2WuRTpOyGkiEzzLdLODMytTgqFhZNXxuw/iqTyOQ4UNpQpZwrU
yfA92yZIr3Vl8uHMSr28TYM026rWWLtV0rVXWmBhPK5wXRuZqtwMZcJp24i0R5jISLxroZWuY5Ts
X4cI96ggDuVB6yBUR35eba0kM154d1pXrXqfhBu+3koNrI1aidSx6tgI1wLIlUORBqjSiz461hlN
YHTGOzLT/fs8LI19kwvhqiVb8jZva8KxK5MY+UlqguspHYodTBbOeNVkuqagzXeZps7rukKjSNwO
PRVpwimqThpFpSGo95U/m46qpD8iAGcew33oNrMpRvjDOeI90TfuX9rCmmAmCuUz3lXQQxKmYkpS
jpZTGWvI+FJjAHme0sOhXybKjWMQBGRXsGbc3jB6KHOZse+qynQKvaCHIqK46KHuKWkmk3VVR9Wx
ns1srY6TsCZ8qTo1aaD9mKlOV1UvCmupahRMe8I8eczHol2alhp9bmm+8WF+AcWlSZ5ESeTVtcjc
jB/9OSSs6CJVxXpPNthwQW9NcY0mkI86Hcx7dQokx4gMuKuqPB6atKWXS2Zm4ejxaF4xnIM1WxqT
8bPs8uqFymVyJGR9nm52ZExL1MWxVgZPtB8C18DPCuLIKhaVmPWMXnmoVl2dSF7xP+ydyZLkRrJl
/6X3KME8bAG4O9w95jlzA8kR82SY8fXvgKxqRnhEhTfZ2yekkEKmZFoYYGZQU716bleC5RWqOKa6
E91muN/GLh3WlpdmqrVJUxRXcSRmSrYG9qI0T92hm38YyvQLfdteDjXtDqgTdxtrGC7wHa8DAnx5
01alEEGaqtqxWcTwkM5WdRfXIdA7pU8rFTlERhs+9eASudpsgoF1M2hQt6SAfupNvFi7YujN20Wv
Ku1yiUdUNWXqyDtIhDlvZJhYBnZphX6D0eguctTsOSZO78FSWMmBdI9zk5T29B1ZMom2Zqo3I2c7
vnmlAP6rD7RoUwAv7pEqUL1xluF3LGfyAbUE5ncAZQmqulIjNT8UPoFGc1HknfxcFp1+a5PEJbdY
UrvV+gJhGMoWitNqc8CQa96riE9uJLi+PqKNIXY7cyQhROR20+I4CWsFAu6VY7QpZ9zSWC+yzUHX
YiD9vSn79Kg5pGxKTQNBlUz6TsMk0I9rMKZjiMmiNg5gAqnlxTTt6ybe25py3dDvQh88nwHgkm1/
M8KXYxenirpJYWBda3aR+l0jgX9EbrQdIXXfWBhMJeginKwEpRsXB9YJXXnR4NQPGMgrV+grY3DD
JKZaqKMNLfXUONIDpXP9Drf20vLaPFdp5YrjaF+Gy5oKFOa0i7XcuO1UkBZewlU42fR2LKKNECAd
NoO9TDIhairfUAAHZpU50iWbjEJ/CgW1qYiNMUxd4PvVQ4ZIvyeDliTC8rG8TY4Ag+KLJF3zuU6f
1nhtihZqcfq7TzQcyPU1daUcBjJ/0kgnQFIGdJzvQcFeD+34PR7K46iMhzq5r+TmUEAc7GykGVH+
GzaoG0+XfQRqqqqPxmJehnXrldWzM5okfJPdoDZ3Sz/UrlRC7dGSX2a5+HPbeVBan7Bv9QG4Qij4
MhaGP8KWlXCnTEvZp+m6IquWR65QtG+0NCImDMn3oU0ZJ68ijTqXqZ90MMHaNg1AVRBSZxov38CM
y3ZtlA19J/BSRBgs1WBfG58MiW/F3aEccRekULH2shkVP5byNZQwdszZvUa2mQVcUEM9FKiUMl62
kT+HdCUW3GtngpJFqV3RSy7Rlpfr8Hhy2VPadpdg41ljBJyLdqsyWYXMpIizfbY8ZnTKNQMcnwgj
EmotY/RrdFh5duuNUrmpJfvCUTuv0OstcZGvllYQ6oVXFpMnksdUIF6aNe0nR8U+D7OtlJhelwGC
zgu/iNIdWD43ReNfJGmQK4A758mbQYfTsZGpDzZMALtMDwosUziN9+Rdb4skQgqUyLgAYvo7eS21
LEQknu4k121KFJd+19T5mCAIBr2UjMQairxvY8fVra+4rW6AOFxGdIGaJm6uMcqbxs5xtlyg1LWz
tbVgp/nLZO0pVbnY3F+bq4ZZ5pNi27GbGtaF3fe/JUqVKFEOuBB7ZMt9ETucB8Z30VCKtsbLMm/3
vcnqL9vEq2BGq4ROZHR+95rVuLRJ4uvK1TbZIe9wgiFMmu8Twl4/UWtumg02cogI1R9l5rQXBXHU
RulFcWPYHeRkOQnNiyF+SHaTF6VyUFuqh6k9FpkLRRLkzdCUOe32nJolcpR6qxsh6pQHS+uPbMlN
pTheb4YenT1B32AGC9UHZIdDUFulK0v1XrUsrw6lQPS8alnKg4JilazdRa3YlGDoJlbmjNzZNKNv
wvpWgxVMQD75K736Ts31jZDu1zNCqdMNvqp+3BrByDos2xejMq/ieuUb03EOwCwrmkcgEccwZUEn
5hOppye7a7ewjW2vZme6sRTdAQfR/cIqNypxkdT9Kkmtj/HoZ2wmOQTUauS+WjiH2bbcrv5dTvle
zSR/tG7HEMCeLXxhPzcpXiDwEyNaZbSU4KCvD9ZibclBRNa8LYAUc70BbThugJNBoJU2aWFtO0C0
NBt6iz7ciGiiG6+ufkr2DR0qG6Cwl42u3ekxpIISSVzsRaJxl/JnUhNfKXweL5TqKuwzYnQMoQo+
ADFWJLyoIbxr2nVb3tkGvhCK8CueEAWVbTkqB3UUjg9r9ih4aaptXk9Tou+N1rmvK/VQK7dDlT8r
IwR6YHuA1y96Q/HNbAAYmG0KNQzMVn8cbPSLRejHon5qDAl4yoXa48Ct7ckjunratW5vTwRr0/cM
AjXSSD/pk21rD5fCLG4jHL5rQCp69Bxnxs7WJo9L1jWM14MRa0Ek6Tdd9DToCXiT+0y5zLX7Oc0o
cXWbUclvM40ZGl8kyP9Z3T+EiYMlauErXFMGM31BNbqTcRCN5Yn5iI1WNAQb0jYDT1xb8Nu5W02A
nPPuAWsAOChAztF32iq4G5E/y1V7TKk3UwWmOai+GYqS2xkGvUl+n5jMRqRgcyzuZtL0RF71KJv1
EymrK7D82yFtfanpiLDDF9qBnqqVvxNXF5Yd/xz7wnKr3DkuPQoqRTUKH9NufYPsq9vmktA3nayg
EtAr4ycaiCOukR6LFhI/Kiqyd4b92DZTQEZIdrXWoNBEAsemgtWZtjjqi0xMLyzFN6a4C0Adpz4w
lGkLafwljnr1ypiNu8aGFV/xOXQxcrfdvA0p6CqduYmSil0xOjeL2hpYGYzO/TL2+laduExWVogs
LA+9sNKoYU2pdT3yUb5MFFP2cqe5XRZ0kbwiad86jbFLsa+lHivs4zA2CBrsMN8CmH/AfR48u07g
DJOeFSrgG01Ks4NSyLEjCi/NQb4sumPfq40yu6rS9nS2se65cNKOmydfa0e5sqFIdtZ8qdkwoxfA
z5sGnwN8Q+k2sZugBAagUSjzW2V4QPz2IGdUa5X5h43l7nZJEdtoOTQSpLhKDmwmTr1JD2w5wvR9
oI5f+UANA8PA2SiVvV65k5C7Olx/rXZgm0s5+r7Y3C7xqkSVbxwnoTwrz3FgW9Idjb2dR735kJWC
anM0vzg6ahR/1pP4LhGGuVeX0Dn04VDdo5AEJz5048ZgPXoo2QnWjKJkO5F7GyYIV2Yc8oVT+LHz
BZPQ0vgVScg/VFvgCy2XvxVtfiaVCGe7+TYa0u98yYwDR/Qvw+h5bP2Ile3QsN1GMSRuzn3U6LgF
y6SRXdbl5JrGcMehO3p2oV3P2BfXxXKlT720RZX7PLKXXDWqd0tOmzdAc1+xjHEr2eVlh1VFncVf
2nEkONNTbNdLTbDtiTOK8ApCOXri7DECSEkiwfC6ynjoVHERltoTF0yutWW5YSttJXIj1mLuNGMm
cKtI/KKpHidfSxESJtdLWW1ADV3qoGcx0j6GERaJbJ2u1jH2/D6FysaISkj0X0Bxbxy7hOoZb2pt
GR5qEE+BWo8/snk64Gk6u2LgJuOoWwo8nZtM8763JW5Gmn1tkNfgHikZXrteEgQiJXyTv1d1elTC
8UnkYzAko9fQDW+MJnnuH9PQ76EfuiiHHjrnJazgH0gNHwBj1PxsXLwQ41a/x1HGiEA12GbOTQEY
jJoI804ryQcb0/RQIjd34yG+yJ1+8ttCTpEYWXtjmS5Rl+/kvHhQF2svadnsVkvOYWG4KJNHsOc5
dYhAnZzHQjVgAVB94Zz6xjUXG9e7xYhvSaVsu6R/WKTlgoR4zsW4f7JEFdhT9oKQYT+JvuPFYMyg
zv0uCRsvk/gxpwytB3zU1g2hy2zkzrgoe/Uu1s1LrXnGYJnO3BeA86BNhvp+1dT7IxY2NBUB0U6D
Jl3b2DMKORUmsHGrWWx369di2GsqoS4h4+i7qtY56ejyG7sFjzA2its01c/Ezm/yVH4kzf7NYIW4
lPG+aWX6XOcxNNOVCWD30k0Vi+eo7nc44oJzqi50lUrtEt+GId5Y0Re0Ytt+WmhIqL1KsXZUMggH
lAvZ6p+KsIguJ3p0LYLFUha+EaVrL3OuaYdlSK0tTWfmbZdEyz2EYK6WoeAwiCwuaUgi/NkRvhqF
wx68m/OSRnzyCWx7G26sbFC43yixaNdQQdfL2yRJJ3k7lZlaHIralGD7D84PjZaObWQVwIm4UOn2
7asM6s2ficc3Hk2kNk/ykX/6USGSgRdtnFrFIe4ZSt1OA8Ndm+Bbb6iCfPzleNF+2NR3uPtEXrnU
rnrG9O9t/9iaBn077InMkHRfAV04DeCMfk8VCllqjrk8EbT5Iy/69LGvAfHDmZ7OySnfdmu/H3h9
Hq/yr9wvuxBuWJAlkJ4RZHXb1hnMXToBuU3GAkzr5w94ncjbfC8ThWywUgy0lfjzdjx7wXQZ8wt4
ZtIFjszeNIdfPx/hozdokLdedT98R09b8UhFJQDFiqCSzTuzGQ/C6n9lTnLmhZ0b5aT7TreGvgeQ
E+jF0TBjr3SOMrnCz2fy0bsxSAFRbJfRF6+9U6/fDSbyOq0CRSCbpdiEzvwgEUFa0lIHVJzPNUt+
PBi0HJnG7vf9mik5Sm5KWTB6xNk+FBjV8cSwXe5aP74LXfrxRF241XyxEGTc/JOJ/jX2ujteLcLU
0ZNy1LMgwQ6G7ha3BhpSd2SQpDNdqR++NdbefyZ50ltMI0pDEYHVBzKdhqK422H7LgU2RfN/cpDA
d/vPUH84Wr+ak8AAuUApENQ/QKqrha97WpBd5sechgmx5XodzBB1xPiP1sxfw56smSZX0RSCnVxI
xSfxrYMYraUlRxPn2C9nHqWK2OP1OzOmJBvSDs+Lxvg69WXngV9Yfavtc+62b6EDf55QuEjbOu3E
FIhOT+S4znQ9qvIgVB9o4kAEpj87FTGhPV9LS3rmtX10PL0e7OQcFgPMT2QbgVEXT8hvi02k2Yn3
+Wr/8Mm9mtD6669WRhwpEDziPMAPxie/u7GHBMuKqaz+P8c5OaKQW9AllecBqj5u65VbNZfWsP98
Lu/ccdcPF74/ABrwLcdd4WS9LZbQlmLJyb+63cXi1/eT4jmbAXbbYLrCLQ+rL9eZNf7hS3o15snS
o1pGDn7Og8kYvytqcg9+48zpfm6Ek6qkWOLespQ8iDpau7S9Vv3+/LF9eNi+msHJMiuwbJoUnpoU
Z8ekWtyI3Yrrld9l/+RkfTXQyVpLzJYCwUAg3zrgu5LuZqjjbJNyrXUnMLWfz+rDpwbHj54C9A/v
KCsUOfRKFAUp35x7sj5dLbl8//kQHz04E3GZqSqWqiprpfv13hlVpQqHugoyuT7UMR5LmvNbSqJ9
Iuynz0f6aJeCIgI9SI0cJtPJk4PNhKUw0Z+a1VcGeUPcYNCgI5Y684Y+HAdVHD1BNMsjrns7I7y2
pqabK3J5knEhurzFi4ebbY9dw/XnM/ro9eCB/J+RnBMwmJ0ZOi4GVdCnDUpMceVM3fPnI3w4Fx3c
wgqvQqd9wpaYaQQ00A8H8+RMZNQMyTfbatusdJjPB/pwKgB9wLaolv6O7TfHZYy9VxmYJP64eFoP
c9ScISZ+NIRl2xirg9JG7XhysPV1oTRSVyMfsC9IA2ZuKEnnwFcfPa/XY5wcZGQ6c9ZEHUxdsjMz
hOEz2iYr9j9/WOdGOdkzWUMOpLfqgEyIhTqB21SOmYxtlC+fj/PR3nw9m/WJvvquwRBJ6rGvgzhq
n7tK3GnScITAf6+TR/4HIzkqrXi2wjlwiohBf2rSP9MERbl8t8rp2dK6YQPB9zf6/X+j8P8rvPHD
p/fXWMbJruEcKkdJNEEy17/RViMv6RWvkTNx5i19tN7wSQaYRaoK3vHJObDQR9KLuAxEM9wly/zL
HutzHMozQ5xOpW25P8xWEWRaQsGri8t9GcXjmX3z0fN6NY/TRrawgleNY0ewUPMa+/CrFg17qS9/
fr4Czk3lZOdkZthU01TCCDYFeRdKQZY27D4f49xMTvZNomiDsI0iQIzwBZHURSl1PxATbD8f5cOZ
wN2DvQdb3z7FGbZl3UxqVBHempdWiKhQaQ6fj/DhPCC3oFuwIFKeBtBGWTVoUqpgngGcmqhbaDoZ
kfbnZ/b/Hz/q6d0eaRjInxX5AWTo7QGQ99HUF05JY+IVNrmbOiiXW7m4rNFalMntKKWeU9eeCoh/
FSU3lkL5oHSXpr3FmW9rTWfen/LRgfT65zm5Vup1bBvSUAb0MPmkVCL5q13SlxGo9hETeryp5+1M
JSmh53F7Lq9yIlH/89ryevCT/UyyLZwKVqi8tMXtBJSEAmGT3OOv+WvuQFo5rQq3pp5U2fJxa6aR
yqJfDz5SVw5oNlsqTW6faYtAKDFVOHO2S/Ed7sDQuHyaZtPPsjirvG5Uuzuckkl8N2GqbRqZsj4y
1fRhGIzyUXBFtTeiyC0MJ1cn00bXsyuqVIP5m/qTJe+suYMyXRVae1Ab8t+fr731Eb9ZEgpdznxA
SWFYMiK/kyWhZdNgIhgIYp3a4USqkP9041hsaNnnsU/hjrSu//mYyrr5TwfFHo7ebM3StHefhwVQ
SJHacoAbwDGZ87tBzt3U7PwJ06PWGLywjDysNY+aPe/SUPPyRT639Nbo4N2PYCKhtFUFs8bTeed2
K6V0xgapvV+cB3u03HBWfUgm3iQOAw4GliQoZuibZp7PxEbvtjuPnFZ0RVt7yOk8X3/91We4LEND
nhHz0yFgHY3SHtE3ZM4zSuDi8fMH/W5//TES+1wGXCnjuvd2JG2h+GbgUkcvyC4ar7MKVHpH7eXc
JeaPqP7d06TZxEB5pb1HhNs4IoyVTjp5k+EMuU8OENLhJtMEnp311nl/iq2zghZJhwmEcOb1dlaD
rC+4o+rBsLVewOWIhw6p2k99MwWWN2xgX+H18f/oZ7/GEu/n+dfQJ1+1pYbbnVtakCjgHRSr3lBx
PbRR9EBvqr/Me63EIC2tEUAYcfD5u1w34snQXHNsLvKsV77fJ6sGc952WMjYT4hQNmYWfqHXuyHr
p2HQnIWPEanBzecjvk8dKArVAJvEAcx/0GInJ2Qzt6GMp2qAc4kb4wbXVKS5H3o6i1P5XuuuKZHM
9VPZ0Ic6/JQW3E+XM9v0gwVsWtwjCbJhc787ncLIQbJnawE9LbSxeHZyU0JJyP/+NkFlzSkA5pqu
pT++FK82pJjqGSEpfGQHIo3tFNbVLLXpc0pXs+wN8tSdicBWtsTbd0lOxkFxa2uOpaO3P3mXWjbO
VVNUbJdwBwOpEVdi8PIb4EJUAd1o8pu78TK/j+81yk2XQr1C/JxvnQ2WLt645wt+lPHRPQ+JOPdz
ra/j1YMoNXkpu4byM6B/rd03T/WL9gL83uVKckkt6nGkUUJ/oNHYPRf6vj9CTp7JyYfIoKGqQyHy
R3obR/N1OydsZ2l2C0Dgj8lZv7X1Ib/ZUOuAGtl7cA7ol045i0PddZbuVEEqpC+hZc9+HVPmE+qo
bT/fR+cGWp/6q6cathBgKCVCSM162qT6u3Farmc9PMez/XgcckkAjGkKPO25mxCpIjCugyotHvRZ
fmrtBcVcdeYc+mAU9gibErj32mp48p5KA1unxWyCsPtOZ0trfR/GL58/rw8CbhoRbRDbBCYqhZW3
z0sJuYJFjGDQ1XwwU6c+qAiBzuUoP5qHwmaHxQx9Emjq21FCOuGtrG4DkeeHSGm/21q4a3Jz8/lc
zo1ysqPSCEs92xRBLKbAWcJbx7Kf8eL8+9dtE0UNPEbyYTC6T+ZSigHRMG26Ydh1u7hKcZ+fQr5Q
4Rz1NQ4OeXMmgnt3LsskkvFM0wgqDJ7fyZeB7Kgu13lHPUjQd9zcxgXalVq/qc3x8R88QJCGPBjm
9+5sLuTBWJy4DyazjLetVpiBipHlLxPq2999VXztbHJj67fOYHonC9tOi1w3azNAjF9t50H6ItE8
5uOWfSaf+P6kOxno5DyQMF5L9c4M5J29s7ZAySp/ujVdxaP/PECjKp/JlX/0HafnV17zoaQXNetk
ZpGmhlI+mhytSHjvsmO/W72LWt/GusdN3cRv/u56XIGy7Ck6kykJaac1B6UIc1B2YaDpw5e6Vy5U
qGyu0aGQNeX49vMF8m4pnox1EpLFyPkXpQ+DPP0qlnur+y1UVDCd/feDdm4KlMhUlj5X9ZMVz/+Z
gKY5QVv8SvIO67kc4Ut8ZpCPQltGgRHOniLQOw3ykq7DJG8Ig6jxZG+66H42t7kvbQboZDQH+9qB
NoAAR7zKm84cuh8tkjdDn5xUquI0iiLCwAZLc1j2yjHbUS/X0G961gFXGh/h68/PX937+z8PVAXu
TSy0lgtOt1xvTnHaa7y7Cj2i21yRyrlMDvrNcOhfRt86gJx5zn/Z3plh1yXx5suPoQlJPC5g9pqa
Pr0WLaMpSMOQyYG3461+stviMgzEU+jqeKkF7ZndcOLaRabhZLz1g/cqAACNqCcT42VP6UP8E5W6
FqRb+YuUuTFtX87OOpQbB6Mh7MnVK3AO1pnT+t1HaB2f5lsyPjDa9RUW8Hr8vMmQ16n1PqH5rW5w
Y1wegE+fGWSdxOlD1cgrwTLjdvIut4T1OYSVHAYXKuG4hVITneEOf3BuQhtX+A6s9kzc/E6+chP3
PnMZxN66N3cIu1fzi2Prk3jZiJ3kG2fmc3a4kw3RYgdEI4/Yr6fm6v82o/bBFIjmtO20E+PmHGLs
o7dkyNyhTUi8YHJPpqdGPe6QU7UP9Raz7DClN8jV5OnLsqTWuR2wXvxPXxafA4gPBvuAO8jbFdFY
04qlqffTj+jO2s6P0SHcpoU/bYYdMjNW4ec77qO18Xq4k0epK8agZFG9t5wyv0BwSSeF1IVPnw+y
/iGfzenkK1dWptklzMnq25qm9ea7arTXE2oxdxyd58/H+uhdWWC2gQSuKY/TjG1RhVXalu1+0ktv
nG9C6Vs0h2c+Bh/Nh+8nNjoylmOcjm/fEWHK0HBJ2fcrjdiEX2sBAIoPjf63i1wcD68HWo/LV8dT
YzgxX7x2b6oPk5hcpH9uoZ+58n7wZWMQFTw11irkEk6vvDLC2Llruv2wBVGxMT1wMhRrvWIH/sif
fVTwh/wr2uBzK/3Dp/hq3PXXX00uaQi/16cYXjZX0nN222Jx8iiCH8XFIm3mPaQzvyV22Hy+Pv54
OaeL0Sbppsnck6AGnmwwWRpMKqvTXt5FYEZd+/dyIb6g2XLxNLkPHwZP3tZ3CK7DFyzYA/sq+f75
D/B+gRpkNAhiHfI2a8xyMu2pVKM2HfeTI/dfm16Rgz7SnesQttvj5yO9f8CMxInM5xT/TUc/2XYh
iW0QFuM+RENcZDPwvnS8ppd1pWOfW0QfzIproYI8EYDNGs6+nZWq4zjl5BOfytQz3GWre0aNO2dB
LDv6su4he/eN/d+e30pUpwefrxrq2PUofbWA5pDPUVNOeyBOuovx6A97Hr8bY3szSXQFfD7Wh/Nb
rXewBVtTmyfzK8OpnZp62nez5nci3Zoi3sZasf18lA/eGDP6a5ST/T7oymiUybSPJcXy2e0HG07v
Zijswu2r+MwG/HBKPD2OMbLs72KPEoabqJZpP5jkZUGMwOu7kI3l6fMpfTjKKpwAZbPqNNZff/WS
lnoay3yY9wudPGr6C4y2K6X5mal8cIaRf8WxkFqizFROR8kTLdYkU2NTJ9+Uym2vqgOZ7rv8ud2W
XAcO+oX4Wl7aV9KZF/b+87n6MOrgngwLaNPpZq4nrSuM3t7HsrhzFiT9krCnv7/0GMPme8YTJNF6
so2rTnCJWuy9JukTYAMN8I0raO74Embm/Oc+/l/3hv+jcZf/7zwQtxfU0ZPXKJD1N/xJAtHkfyHP
4286kh0aBVdb4j+RXqqzWjTYyLXAaa2eemzYf3NAJBVEiEPymiUv69QFTN7bv0kgkv4vHaYXJC7C
Zv4yVOvvoEBA3LKJ/vqmUf/m663SQo9fIm57oELebrJU9KD6tPppZm/cOoK+xTHRw2t6VGhAaLRB
o4kgS6yXELblzrboZmnGsvBNWW+gaPQgPOHHeqQo6aZp1bD8YY1d/BUGgFW4VtaDZW0M26cCrd1G
UlQBy5DpQZkk4dnTGO2LSio8tRyyC6UOraOdLvXiNdrUPg9jpm1mbAXcGOfYzFPlxXbcNBrmO60T
cbDoTXbnpEL84B/GPoaKujGAEhzHYcosL68EiMSppeE+t+FjGjDnQZoqQP+9wfghJ4rbO8muHnW6
y5v0iCF6fZstuQictDQui6oPv01FS31XLOJJ7Ru79Ie8RHAZg1XaRSrUAc8SFr3LKH1IA0rhfeU4
MEHDrnHbQWQHer9onYnDzgcIiTmCow6O7IZVo1ziXC63cOPrLNuTNKXvg7wsbguAesKArlcaJWXJ
eraXId5CG1kkmFmlmftdn0Q/8sWqNkURETom6sDR5SyyfKHROPcMJqoFBpCLx8FCRJmGku23eKV/
M7S5feryxQ7kLpFv7TxS6MwP6U6tel3dyWZYlZTq1fR6FL1WetRHaKaeF3sTzuXMQ9HM0YYyq5Yh
NIm+/0bzbXgsufGotLwV7aVIsSJwbROZDg166UITi7y4AGSpuiaDnh96fQlfJKXM9iQ7R7d0GFsz
JDrEorQ8rgfVbQSXBpVkBEhVMqIt1ILQnRN5+ZpQ2H0EbtQFdAy6w9IfTQNkV2s3xaHq1Ggrw3F4
oknX3oJNptJitNpGmzXzWDcz0Fe17a/Ljp5dh8ZKf1iieCdZTgXlw2y7207SarqfpPAoZ1FMq2us
g8VgX9CfOTXOfalX8UZPk+gr/m6J5WngBuhkjLF/B5LAxneVJV724ZjSv5dW2m4K5eWSWx5UEZFb
0u2odEaO6CDunxpHTrStClkKaRto3dlttRSFwDxoSZC1+AMmwqEECJUWb5BKQneQCbsGZ5mEYGe1
VsvMrQH0+SlrDGG6RSxZR0lfyudOWOIn8n0j3nZZRV3Pao2vJfwYhA45iBo3FtL0Yi5C3oLI1a8H
q9X7vVOlYSAVKwQB3lnjikK3DrZS0eXUZAMtbEME0cOspoaOb8jOhZQtx06Lols6X0GglqJ7Yi/c
VKEBWHkqdXHjKMJ6UJKoehis2nrRk669MsF/+SNVfx+C4ErKnug/bPT60i615YZXsxwNoNlbXdT5
F1uvku+jCJcHzM+WH9GYCLwUZeWlS0JCp7LUfHPpbb8vSvnOTgb72VGj+SuosOqCEkp9u+B56w6t
Bf1vmkiTS/BRck9zzO5xcjqTvrMMMRmNPzupTOUrUuLNAaKx8duoLDIQU918M5Na2ashJA+llc2H
dmyUb0PfLTccKcOlvsBMqWjadA1wXVut6JRtTWL5qV+U8qtjwlZumpFUkCiqej/bUrw1jHL+PuZW
ctubcZO7nTSVO1Pvky+JPLe3+JHH1xEekpE7o2+5baxCCgapmXYkJIlJ7LjcVFOtXMfASskglLTW
2b19UHRd+2riKAKNIqZD0Yr0GXqGbLiKtUhHBM9EglGaPy5DbR/E2uHe503itpQeLjqtbQ8DQhcf
W8s+oLdH9sa014+mPDQX05JNdFpjGOJyaIaszFE3X5bWMO+LRFehZdcxzd7OpCsbpxiGDLiyEnHe
9E1N5xZCumY3RGoqbctYs1pARVkXPVQ6x+XOphXzulOUbCjcWhJgW3iEtbjs6FCECYfzwqYYsnoT
W6IOMPcp/jdYSf6kl6057P8erHjfil+iqsrX0cr6O/4NIMUJYb324axAzQR9AJeMP6MV+19EMYSq
pqprNNhzK/y/0QpAs7W6rgI0o4eJWxx/3L+DFfCjax4KWTI9YQjULPPvxCrYhr6JVSzMFCjisAhJ
bTHMO6V7CnOttkcVaTNGOICIIyXF5mcuNT6/VhFP7jTpqemnVHyAiGgQ66EC0/hIYi83r3FRgzhg
pTXmxSoSCblxy6jR5l02pUZ6mfT2Ev+WSC0Y3gK3GwcAYp4BKIOexcMdKdIcMydwPOFVy8C56qUT
uI3as8YEsjv9pTF1T3+Ql+63FUt1dyGkNJ6OS64qw8ZMtckKpLYctAOdxxmsAn0a54cs6TLSQCFm
w9ZX1RDTSkFeCoicNEpGXBZHiz9bUdOk3VuS2ZvfiyIells8oIr8bglRjxzCuIpAgUqG8qLCkKwu
ZzNDZaomywTQXM3pJ4NCZuP70ma6lPPdr1qrADgWYYorulQvUaJBQ03vgWnWIThCoJc+/Jeh9+Rc
1sLEHeQMrtWoWkqEdYCN3U4/DuEP6Jstx6nSpPRcE6aVNr7eyWL1zzNd+00wgEhcQC93VV1VLkD/
Tv01RrOU8gaEUwIR7Tl+rs0sGgAX1JCqd3m11Pc9OPcUyW9kyrjkKPhdQSjQRlo1wlKVyn0hj7N+
KellM7vKpOuhl7UV4mSvjlJtuIBrJepvTlEU04G4sKPrTC/08NLKsobyTgzcAroI7ANj/qJGST5f
2JZQc8CNWjtCWBqG5qee4IiVex0wfXCZc2QrzW2iafmYuaWodGnXVWFLyl8fW/N2ihcwi2Eqip95
TTq7hFBEg8EWoHcIPx3s1uzW4WQVvtBbe7yalyKCsSzgNtxodm1EP7D/0p+lchALZS5CvauUAkPu
FQK8g7fMsR0ToaTIu0E0r70+IsxJHDpSG/kNhCeApQVoDrefssb0C5zJxg1ea2Z8ocDgKtx4jMzb
GYhq+HUKc6vbwmBoHuVa1pMLQey3uHh+rSkt8CnYTuRVSInIWtkoKKQzouupKp9nc4YihngIFzSh
jIjdtLAdsmMpZLBYTaIZMzR3IzTlct/yr26ztI49QXGj3cJP+8EZOyhNhHq3Fd+kJw0vnm6rOK0t
u3oZEnIUsBGjvT1nXB5UuHapmxvjDNFEreAvwXbQqsvQUfPMl8wpxD1gXpZDlDHHG3gNtJkbcrIY
e46JuTch2AxRBsK0dXrZBRTlyL8xU00g6JGXhVtWIU+KvHYagVbMUtFqvBekJce5E7KzmwoQf+6i
TxbmsVWhmDuDTu9kH7dKl/ld9z/snUeT3EqSrf/L22MMWiwfRIrSrCryktzAKKG1xq9/H4rd05nI
nELfnu0za6NZL255RiDCw8Xxc5JGIZYfxem1aMzW4FOpPhxEUS2HAKsiU4T/KIiTH1avQOTU1cIS
1SkafFk14hszJA1SlUInIuWZDX+7BHNCqPVT4UiMKM0/LRVC/9DuGhgWPSHMTWjrwzIf4I2y9MlD
1SuTjpOV+/S7RLGMeccrCyBqC2zQLcV5kp+SkpHu26EkaD36BoqcLj2I4XOnQ6oLoRA+yilDeVRv
hb4VXuspGEHmILwD740JqvjF4g/nt+hpoJvQG7kkO3Dw5biREm0M44s+WnruNfUIT1opp6n2wGXJ
QjiuEBX7kaOrR1k0TQIBhJfQTbdSKJGXCVS9oWdSyoHPPRt6fGghXxpcoTcqqIzzHP6Xdh6z72Ke
6hzFhKoGx5dLSkw8wgrBmTegRirSeLxBiDOwYxOe47jyOScKShupW8c5pBCzIRWvDUqA5p7Cx/Q7
hnu3cQJS1Mcms/hP9GwhLZbMDJ+bRsUouDRwm5rkQU9HB3rHVrmPLOgKP1ZCUfs7KfD98JgqY2J9
Ihcby08N0l6wDqnljPdDuUIEAKQU8i4eZp8BQzE2QXwXgW92uyRFq8MZdNic7SHW/NtUmGFl9xJr
nnUbFsUphbAiqVJAHhDfRgd09JTxZq5iqAPzeehlT50XNK0SpxXkU1ovZAc0uQzhGE+KH99WiWRk
Nz1UwVDdDkTV9CEVf7BCW4T9mbPYDWG4byVr/DTUQX3X1MXQuamOtB5/H3qzhyBJc8H1B2RpJiGR
GcErDJJli/h9N6O8kNhk58EnVJVJcNUURmfbjyZk9wp85wwnQwG5W5ZKUnzwpYFMuEks/S40muYe
VrIJuBssFmofRpYLFW/sJbXauUFaFTe0MgERyIJwy2hOg+xjJZEyk91o+lS/dJFW/04atf+swTt9
M0hx/E1t1eq+KgRmwKNJekGPEO4J0swXce5kjj8aHtKoRZ5R5+V9P4XCJ60NooNQa/Fr0VYTbDpj
IH9oprG8TY2KJLYrsll2k9BQ7nN4Hd1Ms3I7T7pf5Dq6V0Wq6Ma1XJKIWCREYZw+1KkQfGr8rMhu
Qr2IFHiz/fxB7SPdsDuxzEM75ypA2ZSmcILrclvdW3OsfJtzFVKdqTP7RwjTlUezbqonoOHRN71F
GDgXFfiSgs+ZkqV7dNqqXQmD3o3qT/4XU/aTZ6EvzIcCBTPtgELbh0oppDs+4/xDQ59tsOO2oOaR
lb1k7SA1Vp7r0NSP8MihAx80kfY9oqbqTGTHme37euV1jGUfWoQBbIjBfVdofN1LUChyUfaJb1AM
jDxYaco7AZrEwanbUfwF/bu/F8I2OCR5DuNIXFQ3TDvlwO56+oDTqOoHpl7UI6lA5SrmUJm2ZsSd
R8sBlD3vNuNKxiQ5UdWV9ymhAjQb0G6/zoM87cXCFD/nuhh/yCliQ5TVjRN8ShLad1Ufw5ou1rUd
FlLiWkpZQQE2BKQRUMirz0Gf61ywTu9fSTwMl3iw5W42nS45xVxFT/qU4VXTSqm/5MRHL7BlwnI1
jbGFZ4ppWQn+qHttbgCa12euoxfWdfdkUo2hV8dwYBVb8bFB5J0bCrUnIpjhjltn2bOi8yyElf5R
b7t05wPAPxBTzW4O/hKSHzF9FfTaeDF8i3irqqxkguc2JiTVhbCqvViVq4NSxt1NX8smj36k9r9n
QNFPcVMCwy0tdZdbOmytTapJN/oswW5T9cLCxAilrS1ko+Y2UMrBRjNC2tRBrNmOs79Qq1FWYSKj
vRPrCrliPQCpb+cQR77mklB/rOuQTBZ+aah8DKN49PtAYXYkhPhIKWoRuFQiFbsEb2e4RoxgCjRa
wugyiw61iWRISf6rgy2FkUBkApeJvUzblTNyjdCnRXX0aUJJyTfsOo5RbIWTKgEbEkzJMRL7npd/
HtrUFscebpEm62GeG636c13JecknWfh4y0ItaPeqiWIrVLkiO6ib6WcvtM1Tq07KfaLDfvisBw19
gkg2g0M8tX3iRXByHYWqtkY3GMLq64Bq4Y8QWo+e3L9BziiTYTpoRKt3oMS3PjW5NjOYoBVPHbvu
FFXa3M7oN5VUbqrPlg8J/hAp6V3UCtPBUDQJau5gRFxmFqWvtakEj7OqDJ+noOxf5hCU6vAcZVGN
hjkL+KnAgnNflnmbgwXo5ydpHm7askUCi3gz+pUqVffLLKDU/T03DMa6QJPq+F4MRmicHSjX9eS5
i42w97RYKuJPsBC22V09D0X3Y1JDWTwkWtMKDlovbe1xQgTz1a9iH8FDyNcqV5f72bCbXEhGB/SM
GTqlEE6vetoGZf4KmQ98b9Gst6QzFppG+3xEWfKrNCpwsaStYO21sGqlvQ4h710WTskClsr7VxiU
5e9p18+fk4wAaN/pNY2GviiSnygpoKjOVI3UOdLsj7TvNUFz/a7Sg10e5EGElwknlBoF4ZfZNxkM
kXEexruqjs0fcmRw43SY15sdcrOC9kxOoiBBCfkeddwRkCmRODI5xvixj2Eb3YWZBo/FSXKMT504
06e8NG90Cv+qjlP1QFcZ6IZMe0bUyAnJbU9bUGjvlBAMpq66rx7S8BZhYJm3wNE/IZkitHa1t7wF
OqL9rn62qRcPd0HlvvV+vfd/yHmV/s/vAJeJTB09UukC11qNQjjOVLL06XEMGIYEWyXDVfe+kfOO
1KWRpcV40m+L8hoxXIxE9VPu3/rjr/f//NYaVs0oKVRmtU7gXQr5/tAJCVn11ATGy//OygqHGY5a
Q3ZVuerwKLSfwuFR7DbakmspxOVQyJwviojUPKQLoD8vFxRKCjSFN9puDO3ASxzzMTxUFNDdbuOb
LAdsdQApeIAbBMxOF2+NZ686BZLKqnb7nXkDk8le2YeHer81Nnfly8Pcs2CUdGzwhpx/+Yaqb1fA
tl6yee5YI85itVvQ7OX0rFaiUr0xrKXnxLjt6vNXYcNAnUFUMcC51UXqk4RIFtE9MGPh9f0zIC0f
+cIWwDgEP02ZstWqqYVAcSnLZeo2XvzKU/bSPSc3gleiBWybdvAlfEYae5fe55+rv963fHWRdPkY
ZlKAusvLHTi5QgUlDCUfE4TK8A+p9ZwZ47cROa9oA3147YMBH2JkChs6A2fndpTUD02iZkh3W/hr
U4QAqw3XJ51PRb15A/XUBP3J06UkECX2bby4vsmD/PAGws297Iq3W2dvNTd4aYjS4qkhH47tOGEt
A+jY4JboDO50OztC/fn1P7pPZ6tanYy5EUud4h2rIna9+SMsGt+Y3vvHYHNNq3PQZuUYZ5j5Q+uE
jJcLC/DB2Ode6Glb0PMrjpV3AYihwbQT9dnVYYDWfYLZm/4KG5jBCePOB90dzH15a+wLN/RIe4Wn
LfjpClr89tnOrK7OxwjnIcVY7vMxGeFsk+x4J/cYXhZZ646cOAHo4r+/r2DeRVkFzUBbZg2aYHZr
sOiZutYLFTVtt8BFg6MQOuhQOaG3ucZLP8LcBUA9HTYwWRP15Y6cXOdxHlt91nJ3oaWLDt0vaqcC
lOQPFQDV6Q7SzI8pwmrEQs/Kk3R8f62XrgTbUOyqsGBcGZjRO9LZuC9df2ZWtq5g+iuM3xR9ET3y
Lfd9WysQzPIxTUtDuMIAhEXLSF+d106tJBhbs7eFzm7opDvhoXyETvKp9iDAP5R7SbCH71tAvivx
1bndZRNONphiZmqgaICjlnah092LwwGQf/JVkj9GX2klAV6Nb1OveIxkrxGc/JcQP5BKbP2Oa98Z
gIwCAuLaPIqcmw3k7ZlrFok/28ipBLezoWRfLcVvfzK2JLi8j5QEyR420G+X7zsbQGONQAJFFoZt
zzcgiOuxUUtEbQu/TT9DONxSy56q/nWag+5XwYP9MMR5o/Kjpumenn+qbMyKXz4l/AIFHLkKlBNt
k1WIC1QM2QCzcAUcjE1vRKJbYrUbRq68JjxSPMYQiYFYZ7Hn62z0ShzErHBpEM92buTGAVLlFvLQ
YoS4tPuNdqsMB2KXwhNtJLWTy8W44Twu3eQbZB/uEpCqABNWbtIfkD8L9ciVZtRJ3Vkfm2pvmAMU
ptNsWMnu/St1zdpylSTUxsn11uMIVJWTUMh5ASy5Cp05iKeHyBpp53eDwdzM+8YufYXFWMnb6P2C
ZVvjvIK4CfWW81uVrXyvCn50P0BIAPcYqq9fAZ+oH963d3VxxL/MulJthh7u/GtC4alQ/2NxcelT
Fhun20pLAMkFUr2xjZenk5UBeFrCX6LGNR9Q6JvgOeDxI0jO9xW8xUTc2bAxhHB1OUt7cfF+EvMU
58sBgBJbLWgPpaOc2yZZvjMSpfGCRNsKdq5beiMokHHrS4P11N9RuCgNZLBhITaV2yEUxFfBr6ff
eTZp+/c/0fIJzkNgNs5c+AgYE2HGfBXooEPbAySI3QJU2q6ekauDeyaxAmbfmFRUZaWNXCXUyg1/
dmWB2BOBz5I3c/ZXZsOgskKrzEnyqpsq/hHPpisWpff+2q4cijMjy484eTVEIZY6CAPh4vBd0/xR
Mm39voGtVaw+0wjAZURVCTnkuHbQ10PoZFhQSVRNNz7TlZvLUghp8E1vXffzpaSmGM5mnaMYkCGq
lTjIZh6j4HvrP/8nK/qXndURLzoBvtQGCFsEP3FPC/pnVv8torMlhiAdBjQA3NQA0GiugqUEoR+Z
NiFCK8wqo+i1iFJyszdekqsbdmJl5cWHmj5/hxULouh+iPbo8jhAF+7q+uvbjv1/POv/4Tr9zwiR
/5siUBt9OwOI/Dc+REKhDm4XxvuWWTDmkv+JDxHM/9JJ6wGJECgD+lAWyOo/4KyK8V8MiABjRdbu
D8j/XwAR87+IPCV1eb0YLqX+8HcAIvLKLxC+ifw+TQEHwlDsxRS7rzd6opbDT/MeavZdAtkAhff7
9jAwGms9F/fqsXesfbsHtJk/VI/hjfQU7DZzlPWvQOwSDhyCDM0gnGIy9/xKQ96eDTRqUxuG2z29
2Me+tYP9eFMd+33gkjCEGz5kNdS2lBvOLa5qXoEp5Ap9DkBl7sAUDrjXWz221eOwiw/1PboQW6PA
W0tcxYxtzw2fRwyG/W3Ufon0LbLWdY1tvSR15UykCAmLOoJ6fkm9UFpzwp3uTjt9V+63ZkHWmeyF
rZVLGUPKIFXdw3W/r4/d6PTfB7AVhl0eWi885B9QrC0aUK0bj8zWZ1NXPplIoFCSZY1gFJh6SV34
qdQvVO+P8kF4atrNNOd/2FVgVMYyRXQh+2jKTV60Ae2WP7tK/ciN9sZbWWfrUF49IjAiLVTg3Pt1
wJ8DQi4NVOVBPT812Rc93op5r20fc/2LVDZNQ+K/1SEMa5ABsEr8WQzSKQ74ad9VbXTl7xQvepH+
Zp1lOSeA4haOc+aiyBRXF7sZ8ja1ZgzWbvgkf6sSu9gDcbAHF9EzulJO4ub32Ual7+oyT62uLreP
Sm2I2eWUDBTiqOVkdmvzf114n+6DnXI8cfdPf0LE057Hsm0ngeN6lbpy7r5iIxUHJOKW2xAclAPe
c4dcwGFrMPb6umSdQ8gE1iU/Tw6J6IB6MrhoKlXHctcfxJ/5X+Jjd9c+hN52wWo1vYeXJLfnoRGp
qdBDuTIem1UIcdWpvRD0dF/zF0BG835ovBKOHsGTns0X87N5EI4dvUo3d/SHotu9v7frOsuf3wA1
GgxhvIfwDp5vruWLRpF3GY7z2HySmVFXn9IXwVNd5AlvZkfd1XuZVjasdO77llcR7WJYJy2DSYR/
yeRXl0VEPiOrE8Anc32chg9Fc5DTjdB/XfR8s/E2HMm8M+/eOuVtlQnAPqMa/zipqZv9ag+I5+2K
XX5f/PX+gi59GYNNkB4vJSseWmOd84qRCe7FAnGV3qVPmec/tfAoVa/tfnve9MrmkUoBZV0Gd3Gc
q4sfp51qdhGbFyJ8Fis85/U9YIut92D5M2c3jxWdmlnddBRPzcIKMKPu2+OUMAOplJ7hda7ktM78
azqoB+GLcmQi82/7mJXl1elApKr3+xDLjTfvFi+T8+Jqz8lR8poXWJHt97/dxn6uMwXf0IQYrVaQ
lAi/hOZ9BvTPQLrlfSvrmtNyHk/3c33ZIMVWwDDipqUODUEAVqrc3Qr0cGORaZBqp0ft7QQaqafA
+r7pyy+pKxQSqcdz1SC2X11zxMfTrhQ5m20B11gT2kgmS3VuT9rPHmGm941delIZa/QjaQHI5F7r
uXV9LGetQ1HRFm9kh9rtY/0oeK1NIf65dcqP6vOGvcvPhz364RpR/UI7ujot4tCrVTyi06ju+yP5
nuCM38Uv9V9LbzJ7RCQIjgPhy2ZPZZX58TkXsgtdok7NANwFNbgQDX4aCaj+9rvm006wM29ERO4J
aUrYTNRdv88SJ9vyMhdhzMro8qNOSg3pVGpaH7PW1kUp7djsCeZD9YhmIPPtst2YQJJ2MDu8v8Vv
fcJzV3C+1pXHKbUIOWcfVNyfT5q/1NTik8Wh3sAkC52lg2izXTyKt1PjJC/KXnKW8EM4TpK31Yi4
4tf1haED2IEF/vYilGspFRW1ycYbL9JO9uaDfJT2g6s4sRe4WxWyK0/kubWVFww0JHnyTIhtRd/X
xl0wfRTFj4UFCF55SruDMTBuHNYIsQlOFt5VxrdRqJwKNax2F4v9xkW+vnbeTWqrFMgvYr426Mem
kFi7eMNZ30U3mUO7Z9ccA0e8VTYizCuHDfZQWCHeyM95184PW9bElRToaBim0sOA3LGpZhsH68rV
PbOwOs5hrg64JTYXCWumOh0fElpZPrx/et94EFanF6TCUmWH4pGh9JX7S7NeAMNlIil7B2B1p7jx
Ltubr9K+WLq6juEK7pZ3uLIwBlThcobakvmQ9daleTZoakHWqwmWM6RHZULAdus0XHHrZ0ZWu5en
kq5POevSQtGruruCnFACdFRWz4a85XmWOHu9iYyjS7Cqy1y6Nd1Ww8RHHhpgHhvvT9wfuiYxTmpX
R+IAd+vsXXtFNFAt3HOGipcU8fzwjVJXtkK/2KtJuVXTaV+lAwIMS0IlmOj72RROjhsn5eqOnhhd
XXY/tPIOrOmySP9DjR7jNwNiyuJeP+YH/8XYIz3/pb9PHreURq7d67PVrt6wYBIVs0q5Y0vTfL5D
lXOPWOJe2CcuY88b8ZWy/LWLb4nMBKAQ7sMFN1XKHFDGcAk1mQ+QM3jB85LHxTv/Tv1SPikHcHKq
Le5+SAeq5Y9LxiV5SKi6JlSZqBjZocc5O86fu4N11NxqR2jobnEarmi7lvQI7I9EIk1eAk5n3R4r
jaBi1AMJxDyyKw+EsJfcUnZx60NyLz+9PXfAih83ebSuHQHy6oWueYHNrPkXorTL5EFkCwA5Af3/
XB9VKGQKx3TJ54t9a483xVGQ99kmWfhVP8UcPY39P032lZ+K50hJmhzTUH9n38bXHnCQZzny0t4v
Xo295JV7wBNb3eYrbp7U5V9m5fObplqKIAYVituqSmXJz50RWc+Ni3XNH57aWLzLSdyimZGoDCVL
M0I7+jQqzkhXv00cwcsP0m+ksCaXLtT9Vpp59RSd2l3WfmK3VlJ1Fibs5p/1fa863T7bl57ZumpA
Ihg45WhbLgCwet9tvTpXD9LJtq5ez7oWGBofl22lcDHcR7faXwu5Lqilkn8IED+aga25YbWZXF/1
nfhoikLMBzHruPImc+ZPYqhmi2n/g7RrbMn2n36gq/nbPPwbKJhrT8OJOWVVHGWKx8iZD2dC7uPy
vmYesq8fhy9MTtyknuAyOrdxmpY/uPZfNJYpQy2AR/DBq6+aRJ3qM1v35i2luz9AxOZYPG4+CNfO
7cJCSlOAJ+8CjdC2TKE1KV6o8cKn+Eu+W8Bgww9/B+DGVbz6vjsor++v7tp1PDH5lkaeHNkYgHJc
yGwas1kM8ywikJu1ysWTrDfw1MbK0xSxVsvVzLUQDuVR9WBmOzR33AZnu1ixtZyVdxllsRDMxY/H
2VdR/iWqG22+awH6wqT6z0/0dhlO9itval2KcgwsBUnBVr3kq7ZrKNAjuhzZ0ZNGXjD9ZT5vEeZc
qfiYHAh49KAKhkB8bVhhIi6VO6ZRl/oI6O/QFZzkqO8Yd/k3aLMv081zaytPNrUm0jAR1vI73Ssg
6caB5i+Co7vqI1OQnxcHGn7YLItenpRzsysvZs2VGbaouL95MXG+iT7orrZPD2V6G+3+Jmnm8ugv
+RxUMgBzFsrV1cXOdaanGGthwHcH95G184/klry3JPIE6Zu53eXtPjO3vmoFxcHQClnc9GHeVc/S
QS12BhDF39Wduou90pHax3S/9d5es0qTHeY0eBFh0V5dvlnO4ipbFqlmst0Onywwpm34630vcu24
AM9f2phLO25NJatJfULbFCNmdsMIKPzm4T6NGfzLtY23/dpyTiyt9YT0rjGMMsVSN3yc24cuetb9
jYD1SunMVE9trLastWBwKWVsDDflUfzoH+VHRtuojW+dwEtvdW5o5a0yUVJD5mojO55ui/hpUj++
/1mu/31w4CSHVMDfnNmJsyqhk7B0gb9fx89Tez9EX97/+1cCHkiakBlAFQ23hILr+dMIzQ5JtYQB
pnQfwxL+Q6Z/Xb20VdqV9cPwGO20o3DcbB5eOQVndlcbp2mDNEfN2xfy9+0TM4guYwgvFvna5DKm
cuj+UjcIP7dMrmLKFHl7tYkxCVeALYnPTGMiyL4Vxl1xgGcLW/ndHGKfAcInhKaP1UP9skxXjOha
Nk/Z46Y/unI6zmwtKz45HXKhz9ZErGyL+8lB/rx9QrPTbQ8/mL/LI4dJ0v2wNQdxJfU8PzGrKsIQ
j2rly8sC76zPYIwe+wOVU0YS+o8BKd/753Prm62yekloupRxL44nNbN2oqZkfi/E5/eNXIl/wW/A
Z0rxWXxTvzjfR6WEpAGmGG4ZVVLB1g6Rl+11d3Q6OrHl/WYn9toZObW32sJakkvVTFnVkr23R+ng
v40MLJzBW+gA+TL2ZW0KRJFQnML9uS5mjSAb0zFgbcy+clAM15888VtDjkojNmAuzjEYX7TDD+MH
pbbFu/a53G+lVWuc9PJOQziKfgJwkiu1796nNBv5WmSjawxM0dF2S+/e8BB7/ST4jvm6cGXK7hL9
yyQ5oOG3I6JrR+n0N6w2XYWsZwJ9E9mCf5+LhAxM7EETam+cpcVxnYfK50tdndhZqyYIlDDT7yYw
NLKdIhrGyB10bfvMxZu+vm/wmg84XdaqBKXLDEz3Avbk4HWKPxpbXvPq5YBoFLpaepUgI1cLakgb
R5hM4GZ6Ealbfwo5OvRFPwuTM3sxX2yr3HTdokxBZWHKYVZiZVHvQl1kgH85suY+eZYd63txnzgL
skQbqSZtHc8lSlx/MlLf/7a32kImr+H/U7Gn7rUdZDzeAhmo95ux8ZUYa8GSLCJ3gMku6uNqaMQM
kGOn/Sz8UJ36UYKMruMi6Mfpx8wMpt64sZf+mjZ99mXGTfmf4HEBr9OCWqceFlQGMQSny46Orkzx
btAdwYlAkzEzPdrD7VbMemVLzwyuXsEqidWy1xiJXhQQwq+iceiGDzBDILjw0HH5TAAh79+Da6cG
jlqANAtwl7xglQvELaSURrhob7njopvuRl8F54f/iAd3hr+2zsyWuXUYm7cKOOEec8pLz/zQUg/V
vygfhL1sxzeps/UQXgtpWR68lNQYF7rX1aUwJyvs/Q57S3lIuw3d3k6O8eE/QbbAkHVqaXUd+j5u
Knqy0RvKqvbt7mvhZA6Dr64wU80tnc2LccU1kxZTtWWAhMWtewVxLhVDJEzL2kCSfYy8aB+/JA6V
E0BC5m184wMq2Ygs1kOWy5vEJAeFGup9y5TDKvLV2izMix6jySdY/j5Z38MdHNiHYKHDXnCW8zcD
8sIX9Tn8uunhrjzKXEMTHjBqbnChrgI3PeSNqMK3BY8U75fYd+k+y7ebW3sl1DiztHr1CjOBgxge
J27+xHhitfexpe31XXyzaeualzld1eqIMq4fZ006Rvb42HMHIdyJKO3Jr6ghODD8RbvNS3jt4Jxa
XB3VlCl6U1u+Yev2Lt7GhMNRYH7QBEc3uLAgZJ0tvtJ/8Daczda2rp1Nmc31PLJU8968aRgvXUab
Yau/3R75vOJp4BWniSZDJQ6t3foBbi2thxEGJpwebAulqrdPqNyPgAayneX+B5gBi5oKpM5Q6lIz
XaM/cp/zKlg+5E039727GPy13IkcKRLo0TYlz66u79TeElGdZDGh4GtjW2LvnwjBAG0Zwxud6tju
g93WyMKVOtz5+pZjfGJPKJpomE3s5Y1Xg9wTPO0hCsFDaM526LtpbfUSQjgF0YSU/vGm+VNHp+5H
59YP/0Y38jL0PF/YyquMUlYMZcHCFnjsAqVZskF/t9z28OY/KGdibeERoP9E6WD93sotuhnZwBWw
XmZXd1BrdXXkNWU3/rrVHb+McS0M6LAIgEZCvWnlWEZtrCpdp04ayV8Ejbcg+bJxn69s3VL9oILI
dADN/5UFWHF6oe6D5QwyDdwv4ByEOztX7mkb/2d3+szeynF1plJA3wxQ8m00d7aF7zHV4N4ZvYLS
y78TfF46Z3QFKSFB2s0OXmCnQwOmeOClASUxf0+V58AwzWF60mncFrvAtDcDlmtbempwdfCt3oBo
y8egum++LftZua231HbIgjadiLy1vNXZH6ZOTkLY9+z+MwSybvV1SbpC0AYNCdh868Oq5qQ2KZIb
2/J3w/AKL76pRHuzc7n1Q1YPrhW2tZmboJzUffbchrcS5Aa2+XOk/9MR2JTH0Ptfb/Xq9FLUqBAB
YPH53eQR+N5YnvWxc9WdiCim9nPjrlxdob5MqaA4fynjUUSyKFbT24cNDlZC4Lvoh7zdFTon31NH
2CrnXj7znF1jEQxGSmOZuDn32CgNVEmRKMvZVV7hzIweVC/eRffpbfUD9c8FyVY6mw3ZqweYxA/K
VnC6FyXxqVCnVCiAzLZu8o0ZDsDyNbxTnyRPPEhP1sYQ5zUft1j5h7V1PjEqZpAOssG5mTLbQty2
2gI4X93FhbtEZcZWvRDrbaBt7kpBBZxdj9B/wmsI0eU4N+7G+bhIc5kXRj8WvSiuP2HE6ioqajKi
UTUGlJTbO2TvdvVBeIDa6T46Di755j6+Fw7jVpP3Yv8wp8vAK5eZZRiAl1N78qpbGkxYQUL1CLbx
16CIva6Xdhsru9jBNxuLTC7odwNahXMbtQ95XAZZtx397jzZQRf3PnMSx/iw1HfeGmqbd/uqSZVt
XMB7C1/PucmAzo+oNXClSda9XD5ryUvab3VEr30wXvGlyAMA7QJcT8845VPywVrXsKNDdJM+hlTi
jXv/ZXCHI2Mhjig6WxM2V1f2L6vGCgWQTr4q5OUc2IH/UkHRIH8x9Y1hy8uZCc0CFERWidtgnm79
wdSyE3QdEjTb/5oizsM4T/SsHRZIBwx3rvag7UcvvO09eI/3JYQfW2WQlcoeDUp+gA4WlhlwNGMv
snaxHOce2N3vhSCi0l65D3fKrttD5pPbSCg6I1kK0KDpLyv8IDMxtd84sReJ5pt9mobwVy9sQqu7
CCtD07eh9lvdQ8//wYIMY3kAy324NTxx5Wuy0H8ZWj17cK9a3aSqv/801XM3AM1LPCPsq114oKi1
D++2StvLq3ZWtlutbfXqCVYqtFKi/zbqm7Z4LfweWqbOpkRkbxyjS6AVlpZCAZEnrgWgzPklrNU+
z5LG+N3Ln9wI8Btx9e7XXn6sxpfRg1h+M7G9rNqvLC5v04k3CzOlg0DS+C3eKLvclf7i3130kUgi
LI4gy3ajh7iD9kD+d5xuptbeTHCvbe7pklfu1IzFIuwl47fyCHqTaVTdKbMPz6ab3KFN8gCZf/JY
OtH2hbl2juCNAWdoEIxfkJPF0gTFbbhcmD/A22jfeu1hgUmgSObFx38jFr+21FOTq6NbTFE9SYXO
0YWm+zDg2Lt9f0hoAc0fquMCXxz320Hbdas8I8RRjNquXdMshVZXc3pTQL++xND8TfOljoZ97xcb
D/JFLZazZMGLD/SEwQMmm87PEhxbRT1H2u/4yADARwMfMBy3PcDF+wvNG0NhxEpMUVNcW3maoIZi
XJLV35n4Ne++demHDU92cTCWv788UBr/43ys7mAegGeRm5mDEb4Kn5cRn/m7QKVe+KA41ct8v2jB
vm/y4gutLK7uIMy+mdQU82/AnwsqIu18O4BPvx3ulWwj+HuDvJ35Mh3qAdLoZeqaLuS6GAklZyy3
MGmIe7FeakpoMCvf7/td8Jw/LQWfYm8t2sgdOYzgFHvB6XbQNjr9veYMd+ohednkoFtOxeUvYhB8
wYTwOZfdOfFAs9VAXlrrv9T7cRccOn6D8sCEtie8dbG2MvzL8raOmO8ybAv5Ajd/XU3IIqvT6lb9
hS7Jw3L9FCY06AP+XapAhYSFt5CHGHtAwN6KUSfLYmSzgvpl/jVXj41KVVT6+P6hubYQBcoc7jQj
tuC8VrettdpRbqz213Lb0sdoX9yFBwDPu836y0V6QkkQ4UEqIpp2pS+XNmUZCpr5Mz0Gh+nj0kGm
j8uE+TJGsxlHLLfr/DSgsLXwH5GHwdunrE5DrIRWPxfVT1bV281+acfxEtx0L+HNVlEXYrINY6vi
SBSEfp0lhKFpX9afOiWCEfh5zgpZ7HU7MSw/Dp16FgpIpoNJj+uDPtZ9pbs1hCrIS9iD3Alx4CYT
Khf1r4lP1aqZY1RC5ItPEts2jbdCWqWBvjeMQERJKuumaJC/aqNV9fmXsEYpHCJzQR5hea8QdQkD
FAHCZLzrZ2GuDjDYVjqTNFpjKp8mK4vm0CGCRnvInqfZsgYnm8zQaD+3Q1EBkDbTSVuoggu5EhtP
jzTydRcKmyr6LqcwS2Z2Zfh990Vu2pHZ/SxUlMCtG6XJvVmFSfgWHu0C9GWC3BnTvWOcdKFiI1mr
ADkP1FjSmEUkbIm+dGooJKI3t7EwwvVfK7M8gXeZjQbJKbOsj+BjcWyR0zB2Z2nujISAhYRkly6q
YYGsxinKZpGEAog9jIo0Pc6DygyZE8UNMzF2FMFwLtm1oLfizzg3Dw0fojwMveZnf4V+aIR7dHVE
+JlTOj3mcTJMOeygzs0HWdsZ0CYHia1YgSFAsZyK8wcYjQr5Yewhb7VsSNJDukxxIGmvE99APahd
MtQvZjf6+mMNZzRM9VrRJCP62JqgaqWdtKoapE4Sy12UORN6SPonkQ7WeFSLqabFr8SDoOyEugqQ
hqusot8r7WzJhZ1UlVmSaoedpteeUg1jdtNpk9Qew84SugoFlrROMzsRfD3+adRmKD1NzaiZzxP/
gVTZYp5U0yPc/IlBZIaM8GOPYIP0qcuNGNUQqy3RgjNqPTD3ajRN2XyY07ZBwjAySgt26bGLmw5I
hogUggd5X5AcWyGuU3TZhGRqI6fQJljSd4GuQUy11wtNC39kaZfwGcJBKR/Foezjh7moBflBbX1p
1j3ZV1rheYr4a0ct42sJTi1IVk4LjS+n6F4wipAeoocUhdVtNviZqLkaXONCY6MGEyg3oR8PuqeE
bTbeoZln9bemr8j9x4q+gOrmWbDUEPM8mBnYRJ3AL2MvqwQTgteymoffZgPnJwJJftcqg9tAmAs3
eiR1HemroeCbWsQQPvRN1/tuPkH5bAtw9yl/haKfpi+pUQRAGWLdRFWgR2qBVriSSHL4WVLntGvc
GrKrybL/H2lXthw3kiR/Za3fMYv7WJuZB6CAOli8JZLFFxhJSbjvG1+/HqWe6apELVPase5Wm4xH
VF6RkREe7qliWUA3hUb90ldx0he2qGeijsuxKdRs35l6Cv8+RFD5QJa/raNtMoFm6gY0bfFcIAGC
bd44RTbkxreugnQTASvHHB31aP7yG9cM9aZ9zLWmMHZ64te5dluJgqBG9ymJcF4lIeSMBBvUR/E0
fskTGWI0aKacleAmgPhTvY/Kpk53ZRzp1rUY6hBE6XqoyXhalVoB2OKsrM6xaWPT2Mp6HIs/6giL
cQOpMKWWbQigGDmkAQS/kRXbMts4Dm+6fM4D1RFMHBvfM9V+HJ6UUDRDtw0NcN6Pcw4qcMig+zNx
4gdWthliMWr6lSLVRT6tGgMnCgJ+oOYONRu6Of3o5SNwT4aNbTBVmguXaEDZoIBqWjw6WgxHHKG2
Fkk9Oma9yZSnKbe80KzLYuywIbtoamrPEhTIeSBRLoZxpKF4OgdKs2+J7/Ob4odj4AEQPEJew7Tq
5larQKBc2HMDAbFrNZGt8jouxC4ED3WbCVBYkIe+fCgVYU4eCzDmgMkhlMqo3EVg/5d2EJye/Xsx
GKz4KRaDJr+NarS0QVCgMUpjW0LjRkqx5qqsfvXjXpnRUmrk0AoAH3eVe+g9iDRQ+EcgC3c/v/mX
ATDK1+iYltA3KKnAWjABUzSrpRriiiyCayucdxI3T7MI5KEadWqBPsFJ7BJGVW9KU4JLGNSht+pO
deTv1OIUOa2L2DS2pbXoyTa1V3FTzMtw8Nw2E94L06gI5Zh8Q8lsLzvVA1V20b5sC7Vd7vhgreWT
m8aK5CHCNOLXIHnR07FOWo2WSNhT12XmiDfpVnaHrxKlth2ALEJnUp2E31G1DPlhFf1jYBEBFS16
Cc+t5mWlKpUcfqtcfd3ZQu9AhsqNduIheyEQZ3lFjTjihhteXYjlzuwyo62iTpbyNPhGlEuQtESm
GcwJa2qJ/oX37iLdR1N7Mkhmo4oGFDJTJcZSohD0Jup2jvZW6hkT1oAk6hvdQ9v9mpfuW+ItdDCA
W4aMupcF+e/F+dB9FXpCwTfKEJlP+g5tP57m7zviSLXrYy5BqTb+M3/Ey3ND+EdE/SAXRtnCZAZc
Z90oVwIgV8hjKBvBVdAnyYd3LR+ooHgEEg/BOKqISDqe750UWkboGTY/LDUOnB6BDRptLbjdz70M
zwrjA0ZpjBCgGx+qf5ejEioq+6h+/M9MMEcdImNGhtTPR1VBOH2AOqbdVBrJmFg8afEjaOn8WYE5
A+vZkVYdVzZjaqwEvTQ040N/pXy6+oQ7edio6Ppzhsgu7tQN6qEriHuOoEvgFZWW/hqAMLxpRM3U
QfbCJmBSoQ5GoRs+TMhEXEUb4yr2JAPURHjsIxLNPPPZv+ExhyzB0zgEp0aZgy4kVtlGUf+R7/u9
ipooPdr6JxkAXP62XwIrAOtHzUzFaxc8U2gdOd+RUxjlqPcYH4QyhhCoDZlewbHeoGCLxlBLc1Bo
+nznLKnIyCKe8MgcAs+1wARMmTSSlMpHvEWHk2qXt8ZN/6zdDJ7spW6PBspV1HJsXjjcyCvR5UQP
VGS5zgdZmzjZowlF5F2wadbUfAwIHp/uafkmVZAsAEkgRCyQxmLzE6avQR2lGWHmJ0eJ4U7ocq6v
uVfBhW15aoitA1oIwfRZHBDoA8QhZMg1By5w78Y1OgihI78J1/o7F7nFM8rsFN+AWA+KWwBnS179
DaJBAIkVLzWSPe3avPkF9CTtc+bgQ6tbBFstqDaBSGDyCZ02i7M0jXDJlk3N5ADeRVt4ZVwD3MFd
3CEntph0gj8gSxNpAwZXPalP8r2+Jov+nb8ncqd+Pa9b1HRrEGJwTS/jCeyaE9PM5oyipGvMXMIJ
NNfzvngNV2hw6T6oXX/wZlczobDsBJ55Y204J5EzwccCw0msWGi9lVuB/FG/QCSz35codw2DXbqI
18LNL2CPLtxLpyNlE5h1OghQ1aJJNtdptErcAvjmAiBjmuPoBdzc/EO5tIlcIZH0yuQAAE0/P/px
P0JHWazf1NrzizczepgVTsvQ8lyQBWxP1CL0JS2HVkVp2M71WyY8RUgTaZCx5KzT0gL6+tCXjJIy
aMdAPH0+BqltKmTW0jcfRGBf5tX4GO3MVe8Y6wjYcA/nwePVJC9btCQkQtGTAa95bnGEMmxTCskb
9OSi4ks8lRyHfOHawZBki9K4lop6GbMsYSfh9RYlb2KIeyfaNNdghXiEGN6OVA6SW26pis7vuS85
t8ec76oHl5UQJ2+V2+PdI9+TRylv6VlERqN17c4o0vHbBrgDZWYSCo2jninJG8WVfkBVQbjNtt7T
U6G7C3ei8eXz3bLc8NiFYChGjgEh0yJkCVQ0aQIG9zZK+h0IKYOpdgexdn/biIkmBeLUJ2IJkko+
fXm1HWoBftq8KvU2Cic7qw/JxCl3LF93BtRlgHum+xq1hQXhADiJhrqQDup6BHSwB/nkkatDXcW4
9Wp7dAmK2fEKYcvwBGZx0FCWp4BocdisLM4zJAoOkDz3DC/22g2qYddQNwYtq+8IG25VfOGFGYN0
Fk+8sIj4a+rz5mDcSqA5KNYaXnWSg0QuIBW8c7245gyAhxScaQQoxMbNHLtECQ3k2lKa0z0hDDpv
2P+Co6flPzttjBnmtEFlDvi2Jj1QUBkeMrff1G61l5xsJYIrghswL+IuxhxzxposmQoN5uKt8AL2
MgTMs9OAJZF7VS/OFgxB2EHG7kAcCXro86UyAxTlIhVGXOoeaRxzxBy2tnJPPQi4pB+lwel4AfOF
NSOWCBKtAp3tsuyXjE2cBj2iSirwm2A8brb8mtelfX9mhrbpyTaEWnNrgiXiQxu96B1FD2z98BaI
7o05ehTGihteEWfZV4wTBqERoG7gQ9CxwqybMhkIfPLoQ7FFhyJmUOKATPrI2OtAztW3AdlbT7wz
sKy+nZu1aDudjNRvpDxsYTbcKl6JtAakXx3fVvnvgQsn+3R8FhMxJ0WhjFIbfwRv2gthAw23Bu+U
K7kyTgHXj1w4dGiQQevWkTliAU+GQkUyjWmEcBliv/0dyTFVK22nQhcXyEe+L7k4j6cGmVOeD11T
hYH/Ts4kB7dtvxv2sh2tBN5NsIhGUO4GqAYvN5UCIJU5dnU4l2DLs97FtbkWn1KQhkJ4aWvawx5X
wC9IMPHsMQNDl1GB7kzlnTQ56/phKref357LFz4zIGbjg4ivGZEcepfX0gspPJmrea2tjR3BhLhV
c9pljDNGmAVuekRyhA9k7urR0FNRzskYssFIJ/hetqXuWT5pzwX3iLwSNaKoiDvQxMscLKUIQkkQ
3zVQu/oPBvTUVA6E7NLKALdpEC8/bjC2xDzFVulrzYyVAZmY0thj8tsZH8ROINJA9RpQQIhSMWOo
DXGeM2t4tx47QH2yB8muHPkQbRVEphPhsjmRFOkJsMsDg2ARx5WCrk/WCYoGaq1zOryPLwrkodLV
+CxdEVG6f0ekABHo8FDPRvIe3O2Bk++mTewg83xjfKlcXsvZEiB/HPy/PwvrGVsoqhdZNbwPTr7v
nNHzd++607nRA8Q7XH9VXnWrClhEbNXU3o3Ij3IzG3S0mM16Ohusy/SVoNWEYnjXX2NHX5uoXKA/
jESyTDt9CL0P7R4o0B0fTLeM0zF05J6RBkNgtMz0WfFQJ1FTvVMCAMrkq8KZDqMTPhyBGSvx4XMP
sNzHaLcHrtXCVYS1Z8mm1KkpLciXv0sG8r/msxY8fv77LwwHxQmoleABADzygmOqAm2jn4zGW+vN
3oyXduDq22Ct2sIa/fNbrode+hhJAT4NZWi8sDXASM9Pfqj1wESE5pt5PXsq2FPNfXxDERHx+3FG
dn6pAo2jIRMLGDKAXuCgQRB2bkprwtmfm/aFkHiIwXA8xw2FzLkbeTzivnOHdrSl4s0NFmC8U6k7
+txW60OUd5DHl6RHxlC4ioPeLdO73x8QyAgVNC3B22hgVzs3Mta+3NWp+GI96ugSlK7GjWrPUNJA
sHzF5R67MHtnxmhjnsQ+cVxCwhjGoqd6q4NGGdHPS7VN3eQ2dbhxOX3yvw7zz+k7HRmzVK0ZS4ma
iS/xtnhQAE8b1DvrWtvl7nAlfOkcWeNhcHmjY1CaajsN8ZSIL8qtvgNBxw5MVo80keHuF8If3uiY
qATtWZaWYHTGIzUIVtcCepGFa4K+hbtfeOTwxsYEJR2QPn2diy8JymIKxmau5NsBBMXolOKTxvDG
xgQoUSELAsTAj8a6dbSDhsZ+8hRwtCe3vzCVnLGxSigNNLw7AVMZPZFKQnxLBMTZ3iJlzx33CHDG
xh7qYoSA3AhjwVsNtuOfxrQ1QLx4nEZ8f3VeSf3zEFBLPsJy3Cysqx8rubDSTHrJTDRX67tunQsO
ptOJM0L1r9JXa7UJQZnK8SoXR/mXWbZzop2qto9N8UVdCy/+U4XmfPVbahfbFtx/trBtea0152HM
v4aJkjEYwBCkK8z2LNSulkbYk7O1rD7GgMztpTEHXqixu1HhNUIxT8c/zSGKliXJQojEXjiAx2p5
MCB6thNIWq7p7ZgEGKThFDXmtXUy5BBzPvfn+UX30y69eRCxodCD/Nq5/2znKgLgSkUGgJI1sad0
Xu8MK8kNd4npcdbwPEpYGmOcNfD1QDiI6ks3gR55xsM4hvz2GhvHtOVVff0rBDhM4LC0yfjswozj
MRrVlyC1TTCdNA6weCA3vfVtYUcw9//XRj2dUcZnm3oRRoKqvkxrM3nsV6JLbaDiXdt/HV2603lB
7oVJ1VFRMpDwxbZZqI2bRaPlehsd6r7rt0RmJ+rdsOGs3IVDT5QDeAopqF3hLXG+TZKkKULIkRyM
R/U6eKNAhTYLavGW4egvVFqNUdLhXbgXwhXUHqFdhncEdDzYt4sa9n3eZtrLbGxGNEIHwltf/VSM
+xj/J/he3P28vE+Vc5hq/HF/nNkgV34SQAjpmKhtp72AuQhdpMhWKtup35r7bFvb8yu9KsfBhj6K
2XnKb1YNlsaZ0ycNYV1FuvZSrjpk4I5kv/6WhLQ1oM6daSNySXEu3EwgUtGhXgglCGWRMB3VNGrG
MTxMvju5EnKm7QalOSIC+BWag+UCGiLR+FHqGW18LNzAnySzE5PqoJvPpbJSjbco4N0LywHBBDi2
jmwmSKgw5xs6uKI4tzUywMkNCN6JYbS3oa3gzq+/cLiX7vLcGnO4swnqWGFH1siBQWnpCrGtM2wz
j5ebXd4/hkT8l7iBiJmGTc1GYRCpVoupa/eFtDeShzKbbBVCVmLL2xQXVgmpc/QfgdaRJGmZXTj0
4RSH6XAwi7U/3pWja4SckiKTIKKNji65ExOM55+noC+DZMC8BZssg+w41fuEzCU2D5BMz/bn/urS
iCAwBmoDKCegPsC6q9bo/VGHueQ5KR50FI9i3itnGY+gI4B4dFT6c8EhGeujVMc92pdA+hKAVyBw
g+8kLIZ4GZ2NGs8c5XDPnx5HqkpNp+YUJIuYNUp7czIBSDqk1m2S3AQZWOWAFrpty9qu0NJRm05q
yu7ns3hp1fCCg5A5Egh4CLMbo4RFtfa7Q7vSa5sSvhbSlBDztnv0hnEvzguLdmaN2SNhGxdJKnQH
PbEDAzEQMvYrVHQOAM4WhU1E5LUzIFv0+SCPlwgzs0iSoC0GVW9oN7A9VrqQipPa9gf0KMDjg7zr
DmBERF7A1exlN9tla8RgW8XxryzTsSC3zWUKZOhSjqcDJN30CcDIiOox8yyvExDT4MWAj2B9UEbT
cnoIxWwLMOf1h8+He2mSgS9FkQLpDeB2mX2kSWlRQe3yoOHcxR9FAufCAyfxTDDrKFlNlkvtcJji
rR8D5ZhtA4urNUm/hF2103HQhzi5tqdmCEvIZx4dSo8Viz1CXQiaHd/QizVdc33KhUjSAB/LX1PH
+P6iL/Q6zcmk4jU19keyBtKRCu1JjqYt382s1eeLxTXJPMll0WjNscJq/cltI5I+aueNyWYCb+Sw
aXPvP7TIPHs6swosvxmOlc5ok41bwuWOzmBuJUeBRSnnFEMuLiT6QYFoQVIK0innC1kDCt0NMKjE
D4GPiqplcibx0nYEPwLaakkICY1j5wbCxAihlDYehOkKlGvOWD3U6EPnTBt9SnY7nhph9kbQo/lC
DKaDZEGUov6CBo/nwumviFRtUkAU8hOi7j/IIr/d/dIMntpmNkluDG0JcrVDg/hx1T1pENGlVjXx
1n9EvQeKT3zSs4tzCrE03LCAFKDF9nxOTQX0Tm0+Hfyv5pp8JJLL4y4MwbHmA9vVf88d31pVPFdN
k7iY5L+ssihBTYnQhpVNB1OdVkK1K0vQuwFCNGe88IERJf7pkMEgB1EnAGWXIKtc1PJxFmScAumF
hGYEt0DDMmjBop3yMHjoO3DS196tUYlMVhZyLN2P8L7glW4ujff0UzBHI88ipFFl+dC+xChDboxN
DPYi5UZFAYVqN9V+RuGVF3de9DmnVpm1TeIZaZ9Bhs8hpYAQOnEU1pig+ii8yJN4gc2l3XtiTqfA
58SRC6YcNZCtxt131PRxFOjQOfOaKtj9a+nEX3kFKt4A2UdJBHrCLNExrWCWE93E7ctdcF0jFFU3
4WhrwONwQoxLp+V0iPSEORlimauz3mGIkXQvDF7oP8cKx20f64Ts0Tg1wVzrNUBHBTCfB1ES1qXe
PkaAHM/xc1Lti6peTXO5CooRNBFr9I3ZBToQrR/BcKNloDDrJk9OX9Eub6dT5ea14zegDjF3Zbue
yyvVuksldRUFezEYN9HoNfEThLSM5FqR78P+IM6JJxiaOxgyZ9YYvNS/DiH4m6FQj/uBxckLba8V
cSsj51AjGmxmcFpRoTy1FTTXfUk3NR7IvN1Pm3s5j3/ZZPx4kvZ9OWMewbmwkTYJYHThhl8VZJgu
/hwaegCQ2qAnCrsFJb2v526S8XhIbtQ3+Ue3Dlz1rndEr/OC+xroImEN5n7UthKNK63Atc7sxyEz
RnQDy4dgWKm70kNHSuehFTJDg5qDt/N1sQVh0bVix/sZKZ0gt/OBs7YXD/3J+JntKkhBU6KaeBgS
2dbatyjkBBUXl/Hk95P9kxM3ZV2jSR3x5k2vk/Kgyp7VBG5ZRq6Ih7SkOOb0nRMBXDzkJybp6ycm
+1Cu9AKT2n4QMy7lb6PryCWyBrzTCAQareSHz23yZpHdrKjxSjJGKYH4t9TRWttwlulCcgyRGcBh
R85DYqE4H1QV5bEuaOScSbEIMbZyG77rtuRoQHsiPY1OrRKPQ2sl8xIGl8Z2aplZwUTVYz8oFBx+
CyouxoZa/tQtFF0AhIuRReUW6mnTn598oD7BDwYSZQ3QLTak0VDTqDvLPF57aKpAlT5Z+xvRy91p
w33NLzeLSVQJAFnDMZPe+vm8jh3KAMmcvUK6N/V0HTXfeGU89E4JWk4n87SdjEIRj91iOaUwCtGY
o+gF6FGYxcx6BdrLbfFaGegcrjea/vj5drxwsZ4bYNZMGucaLc7Fa13YXQrSdMmOV5TnEVNU2n4F
1c2015EftcBvjQgNqsHoLdOZEyAVbZer9XwA7shDSnoXf/uJv4c/W1d7kuHLbvtfYElZrt+5XSbk
Rje6kmjDfJjDh6mJbF/5XodfPp/N5YsCJo5i2YBToIGQWa1JUYNpTMRDYQxuXJVOm3b7YVZcFOTu
dDN+aEJIE35u8sKNe26TWcC800qlCMWDBlDM7eSmBwUiDfqXbA8yu+v0RkDycaNznNiFXWNJIvjr
TCAgNBxAZi6RpbbUOhDxltDX/posql+iPZpskUgLPF6h7cLKgQ0I9RLFBJHjIttj1Xk99b106Ntd
XoFX3/ASk7NyNEvnnsQCpw1A66AEAnhEZA530SdCgG7pg5w9Sj6OWidz1ol29cIAMoFAcYAzBuwu
594jj9uQGDIOA+ROqv7e19dxcA1ij9XvbwegYP6yw6wMdmAK1Rj5oEggybNqXGrUAP0xBav0h/lz
fSBf435udXl1Y/ZOjDKPnsJohdDApVYkz1J0F0a+48toMhBu1Ar/y3YygPNHi/99VgNq/vl3/P2j
KKcaVCot89d/XkcfddEUP9q/04/9+9vOf+ift+X3/LGtv39vr99K9jvPfhC//0/7q7f27ewvbt6C
J+G++15PD9+h5NIejaBaRd/5q1/8r+/H3/JlKr//44+PosvBk/TwPYiK/I8/v7T99o8/kJg+mXz6
/X9+8eYtw8/to/fpbfH939+a9h9/yNrfqE8G73sZtPhoR8VvGr7TV6y/gTIXDYFwujhAaF/FV/Ki
bsN//KEofwNbKTpgCHKoSBSxN0VHX5Gsv6kWyjSmBuzR8at//GvYdz+39s8V+T+Kdtr5GUMeDl02
gK7jE+BzEEbr/AhAvziNzbaN7Lmc5EByU6jZhOIjQGiCMqF3PvF7S/dkK2sLBT37qlVJ+bAWpCTN
lReSKzRBjhtFMvDLetuVqCSqIAp5t8YorbZgDvHBNpeYZiA5etaLUmmngzgIgx3GWYZQORCaErdo
KuBTfIDtsBEglpmMvXQdKwlEnhxhxitKtuupyzOov8JvC0U8J7eQcZbkfp2neoEfGZBPNPC9uT87
sV7XkavEhXRbDpmUDLZUBnXuwsuYrwlIYEi4XM82WgqekzezLctGvQoEpHNXotqDJcIpS62T1lbW
p0NlN4OeWMQi0c9ltqq7JC5RZFQLw0i83myDsfPUWumkwbbmWe1kJxVbRX3C1jXbe7GDU74JJKnv
NVsK/bwy7T42dP9ZA/f1DAilWSW17BSGWmiyq8u9MRjoygly4VWI5WqaHaVI9EBzEzAVVbM7jlkX
K1d+q4WSdD8PpRoJO0SdnZ57FfiKhmjV+lY3PwZ61aboYkrDrPgu94nWf2jNkEw3UgXlX2sVNF0+
zZ7chZb4VCegNFe8EZuu/p4nitGBqKwu0Fow+2CQsue0AtO7K9diAr2PMDaSRrBlY+oy0QYBT14p
uwFER8JzLhqT9QKmmapL7Gkcmvkuq+XJfAEPUIak5NhIo6HakVqmwWBPfdsFt3WTd81D0wKf9e4b
Y2XtBV9ujT3k+TrlWxAGjdbYCjiJZjdtQmGc3SZRJ4iB9FIfKYINOqNO0h097FVd3/uJYrU/KnCa
pF9TMMEFAMz1Uw8aEUssM5DfWHVpFr5XZ6MWPkSS0KqTU4vx2Hd2kcmatWpTy8rBn2RoOQRHkjIM
DkIkdODyiTO9yz9Sc1CV7yF0m/XDUOig61qVfTJHsz22aV+FjqLmWhUfBDmKjMYxJimXNVuBRFSe
OjL2SLg3wqwlCgpzUsIdRpOO+/InT9TwkzUKofWAjD8az8cUFXVN6SZJt/XICuVklUaa1Qj3IahI
8uAwW1WnJoUNshlFmTo3mwoxtewyTKwpviv0RNd0307CoW4aPDhCIxf7zslLnAY8SLNJaQyR9+ag
kOqve5UU3EEYqkootiA8QMGaubhbq1C0JkA4Xq/862B2qbe6vkI7WA2o8jc8BK6K5xN/+6djO0Uf
ME/xo0nAfdD7jKZgCTUZxqSpt3JsovsZtMGiQ60ioAOiplWnU2wQeac38RV1GKHwtNFfUaMqVjix
n38GpspHnwGuGiyGCFeopZR9jOiZNVoFoNxHKYIpAhEk9QAh57+Ps1+pdi2nmexhWUmMBCNnIlux
FOp2xPzb8lpfTy5FFZpE7d7BNrwJr8rrMODgKGkWzxcW4BjEMSh5gYMDcpbnt0UM1v5GVyPdTvPe
6ar9IH8bm2+fT+MFGyBqRPiKCxFAZbaM2KlBXch1oIOh7KZO71XAUX+XDpJWyhQxdZKK1xvYwZlc
aTy3elW3hQYNYS0AhEp0B0g1zw+SBhZY29hRNnqweenL84jsuD/QN0DwADT2oXmRuWu7oPbnQstR
WtvW2wT1UGVt7WQQk34+gRf2IQJaVIEwMDR8ooH8fJWArg2DbghVuwZnA5BIX8DB9B7l7a3fh6Gd
+J3nG6Et5/4jJIHWUqGZoLBrOHggCi/Pt4oOwB/eyGBNgcwgO9h8yKty9HPV7vrANdGqDryjLQaP
U4oSNDqh9cE6fD7upUV0SkDGHbAqYOih/HU+bGT5zXYWE1gEi59a3RiBvutBWaWbm8FAgC8knIle
7lQYRIsaOgMgw4Oq87nBWgTpllKnaDgB+kJ56accI+OVUNgATYcnFXHaQIkBNjv8e25ESJJkkkIs
ZiEMbtWDZiTnmWB5pnEcKCuMlyMcKBGkMo5ES2LFjOsBA9lpnvVMPAOh9949lV6ADmjtmhgO2rUY
edYdjyb1wmYFO7kqgsIWM7k87rOmjFUOUB70Yvx7og9P+mvLmSFPU6PLYw3C+c93yUWDEuJnnEID
pKEybaOT/KI/o7gp5qqCm8JfZ+DpLSExARoh6Fjcgle+Vv5Tg+QWTgw2WD0/SmGQlJtTr78ala2B
3PC4zr8Ke7Vccwa4dDPogkJCB2cBcf1Cr7wHOVqf1rJij5YNtrL2hXLT8eOc2SBpBxXBdvLwkh6g
wB26YDW8VznX/4UdizQLiiiEjUMrLHMsrAFCidYI+4qEHv70YfQfOSNkLCik5AC3DepNEVhKYGrO
Z3SIA2FqMrEjvRU8Hu6yjdB79bP0UKCVWHsbr9PBLd45Ruljnzg0GDXxWoNJZDXB8MXetm1p1PmR
US+rbe2RhPAylxTawaZ7GO9xywPrO66nze/BUpEyhl3wnJBSDrBD4IY7H+zUS7lgVtiWcnA/Ggcd
yDXOyOTlyBRAGAH8w6Lpi+lM5lquRkHFngC5Fg0r2oEVFeBJUv7h7Q4mN3Ycz5k1WtyT4yDUil6A
okC28496L62sZ5IcIWiE/uHb0hMY4fi4INoQzNqd2WTmsBfLsUsq2CSJVh1xkjigkYA0TgA3udHu
tBVnSs8zS8tBMpmlKNdGlBGPUwqw9CN6n5z+TgIeKbXLFLwS9Q11MPOQX8yFRFsFw8Q7Hn7UkvHP
+dRmdY0X8CSDjhJQLy1dR0piR/mGM7YLk4kEMWSALJw9GXn3cytdGaejlUvgcV2RoljmJveCW0Hw
Wff0dz554PKwE98bOLvxmkANhT3sQZKFRUqpq1h/Uv3rIrv/fDwXfz/yw2gfA1M1sDPnw0EFsTVy
hKF2VsV2a9013KZeuqKZ3Wcdk7JAhYogbGeucK0cBDxlewnXqw/2IGK3Ka+kXbpB5/z288Ew7Q/H
jXdmi876yekaK7+IhnKQ8CbA696RXbWyIRB1Exyb2csbcxOZtsVX5L4wi7CLiweumcSCmVkcWk0v
s6YDOaYjee0X8HveTQcVIsgq8QE6zbvFxXxfNGke2eLBmQe750MVErDHVmUjQdlOre0EDwZUmlH3
caVdi9r2DwLs8FQjLnkviquRKpOQZl8weU3GWOjgAZYgvUWKiPlqfk7RCnEt3Td7tF44EAFDyFIY
PB99abAndlnIjoplzeQJdoHTGV/SO2klYmGf6ytAIUKU8up7YfXbsRI5lNPRaszOFdQhBfchrIrr
Jr+iLvHwttxIzR6yX6uE35F+4SZC2IJcPLiMEIayZ73KC2MUkox2EfBQ4NGo0BGVbzLU0cNdxXNk
y3OJ1CsYXdD+jjh+cS7FDETLcRTg5NceMWfinbKqfbd35V8Y22IBgXdHToD60/Fqx4PhfLeWulwn
dduIdiO+hunjpPJGs7hyEMNLoHg4YvOAhWBOYDKFjZkV6OJqvXw7r/rbFpRTkuN/U17RAwFmnLfq
FvxojSOGHsfpsGNDkRWZZPg2FSlu6jM5H1vWFao2ZuCCouYngN/VcQWo142/qfaAVOvCqgGJBxfn
fJyyU78Ksyjd4I2J+iXiMjbNNM+9UYhzSmb9tX8vP5lPxnOymQFtnhx6vZAKn7Ge9kSY8wENNXBD
PxTf9E39Nf2Fvk/29qWYGzg+BGokt7kIEEUfVNyFkZV2Ma7A9rxSfbBQTgMnBcOU+fCcJjPUDoxa
woX6OtGgDnIJMxStQd8BaJ7MMaGdKLn915RLDMTAuhf2WM/TVlqk+dXRHt0okCpemb3b3SQIEi28
1CCxQvIqle+koEGqIm/a8B6Jy5mFr7WwxCiWoLFCZdwQmvO7YeqBwWxksM23hqenycYEYztnH7Mh
Ps4PnqE6rmkMm7D65/u4n9V6CsyywI1CmjXSVXJdrWXBtqDlqHr5DvtobboGKgq8a3t5gpBOM3CN
mSBfgmYGY7k2JEFojRAjxAnSIYrXgvi83RAJGUnbl2sRNVZeV9gFoyD0RmEVbfMYNNuAKhfCVPam
n9u1dDcWz4LAfWtfsnAEthpIkIDallm4Ku+VvI6snCTPfug7yQZdRGVDj0z4qr8UK7BN3/IvLZqr
c7egk74a+vMRayEjxHjaSmqtIRLNHHp/3Q8SoAWJSg399xzchYln3M0HzrZhPS+2zalBtqMW9Y1J
iTKMEqmt5m38krz63+RvUAeIwE8suZkHOYj0O1AG0TPHMmeoLEdrHs7mhP9ypBZ6vKVI1bCJbVIv
Jlom80H59rsG4eIJ+i2BAwW1QTbmKmcjjwp1xpbx6r25S9D/jYKVhjtz2me3w6ZvV/8Pi3B4YNVC
jwX+ZKI8unLkUWhyBFz0OA2dEFWLI45W21WesOURcLD5IQVCySiGamhFgqYMhsrco9C5j1EPEjIc
RR1P4Q0yNqCRkAx01FNnH8+3LXwOY45JR+WxbAVZCXNz3kAtPRbcWp4RyvUfBXoXBVQ0OBPKxljs
+JjjkbRhrhVk0Lg9sqeu50270XB7jF9/oYF/4bpBKUdpaAM8FqhYs4cxL6LSHCcw6E/pSotWdeB2
6JdEnxeaoPRtBVdApvnI0IXngV0UnhTcFyi5I93HuHKIBgyxUuEMlpDZLu77+bfvYbJAdQTamGAv
ZXxbWSLTH9QD1Fdc/f6nmxG31YpOfIy8GjdapY1w5tYYe7SuJy87MWnFKG5hb9iZTg/2FtFF37dn
GCABGrxpFT4oYHxHhHfFZVZZuBnGNHM7GeWoTqbV05EAtnyVr0xUu5GxMW1U/a+EO951yBsqLe7J
UKVSAIZggL2kRlcCMqe9kjmljDJe9sOaANKReB0CF7cLuqOhFaAjycd2BYIncJr7GBbbFY0QqMUO
xEaC86F+SOjJnuOVwsPrXzgZgEgSGRaVEBZJdwuQbE0UUBlUSyDFbSLWI2xm2NofUYcE+E93w0sR
XXBvGjBVIGMA5TVaYtkrWVbCopjAGQt/Wu7bLd6uO32r2pKj7vmncBmsUroDiWgU85BzRxnofCX1
MTBUVaDXh6cbK8ObN5CUAWkAQvHA0Td86YfFXcwYZNypGmlNP+RATWbQuNBBBoqoMZhvTejicPzo
0nGfD43xo1IhKJVSwhKJjgnGBsuHSKN222RT/8hBv0usoLXHb7S8sIT0iqTHHnWeL8LUREPkliiY
1GnXHRsvUOmmBCoB/dB4YX3hjJR9J5OxU3vMcZx0FGl8DfboxdHcSJv6CoK1nrATN1y+qOWpOLfF
+G1/mFOrVmnDfATQygR9Dmg7oagueL1LdVlobl83PFmERVbn5wgpFQAIrIke3fNtCskC0idpgE5I
bVAPA+7jpOiDjJykcyKAcFd44VzF1zxG3kW2jrXL+PROQDWqnGEXLenmPbQyQe8Gfb7ALjfJXoHa
qu7NX3O+msbSoSNRhyS7hihZgxoxs3fRpt4ZWYdMdLw1UoeqUuGq3Iw7695aU9L/d0vSCKrODLL8
cRAga2sIJaWI/VFup3Xtr3wvqVcz6m6Rx82/cwbIssXVUjaqpQF7lTs5fW9rG+shgueJdZCHEpki
NzK+4A4wnQDRgWEDBCJsnbabA8OKffBb9J6/rltwaOGcNI4Fgr4ZTwDrDuqryvqX5PWWlxeA7yem
2V2ky6XWF1aCy2v2iFU3u4YOXO+g0RQpUP0qX8sPHJewPKYmlBDxWEZBCllzdn4Voyo1QmzRw2MV
bYgLkXSRW2gIpuBKsrZ8Lt+lFzo3yYxyzjQFIKs5wcXVo/iGK3pXbow1PY65Wd7l9jm3RV8/CUAK
KmCmPYY3f5RbARkW4YbYFv0P0pr5bQovJBuQMAIyHYkMJLKRR2O8XhIWqhBCIAnTGWzUr5SIlD+I
OljcdM88GMqFS/ncGt2hp6NDKlKqK1j7X/a+o0lunNvyr3zx9uyhN1uadJVZ3qk2jKqSRAA0oAHh
fv2cVHfHtEqarnmzfssOtcQkCQL3nnvM2YV5vo92Z6eP8zhsup8xwPzser9Wc+fLgeKK4gpo8kdU
pZW+XuyIFxdChZl7EXafnUe66diOwLBXypKnpmPZrXR8/7Mi67wofi6acW0AoykUKRhwfizSecS4
tY5qUbnqko35CppPCKfdGTDp9vMX+dvP4h+X+7BGayeRaVjjct28c/UuiJ6jzyhY56354x1BSAQH
d9f/zRi66XiPLkD8uVTgm4LIkh+wxv6TL/xMgfrlOvi0YRaJKQeMHX5eJL1fz2fmJaIhj+c28Xzo
C0g7/b9HVv/DGv+vENvG//qbnf0Lafz227i+wXX5P/z7fwT59p+CDw3/J4n8/Nf/5JB76R8/aj1w
yEHXAlyHvfFPDrnn/QF2+LmMB3oIidmZ3/03h/wP9KXwGsGMA8alaIbxl/4ikTvRH6DcoBk/W+KA
RnEmmP/9O6//XAT/xiIP3Z8/s7PuCrlYSFjGJAUnwi+juJnNA+/mcWPGaSkCa5G+Bsop8gmPnCLw
kLgJqreg0xueNnxL+gGRo1FtWHMX6nmOKupNGEzMfEoLa5RhIDGbiZfB6EGSbh0NWi4q3iA4gue5
LBvEtKoHl2HScknG7KFxrHr1legPExy3wo2kenlDrA+yqIosJW17xwynbeWkSY2gRU7xr+c1si6b
k+pbxJn24xKFuyHtOoQiRzqmhWmMwypGYNdVkh4ZQTuxdEEVgtIcVmKkUEohoxIp0m4DfAFhNBaJ
pw2oxXkzOc1YgUmC3xysjLW3/hp60443qTtsWVyzfksbTUOSg0BjXSiCF3hsBl59ZCvovnMR8cB3
QGm3My8tiyO1ieRYq/0894puR8qZqcC7xyMduqkPb4BZR6CdqMRmB0y0HNWArT6MYGlOKdIhb/Us
RXzrd5JOTVG7c9BfN2wInIfGmjnYAO9ruwuz2jGE2tlJ/G+MJROf8jhYWvU1Becaw/fFGYgb5r5O
EDQZuJOdy0Q6E4Xs2Q8MjAux/jo0lVYiAhRS1Ll3nqVnx/FCwN0YTH+SqNkzBZaGhAifxEFEUNYj
7AMhubOPwqma6hCHAZLibRqif1KLAeYd0LVuSTW4k9QkT60+x3V24awXHFlg1fPLaO6T9Co1Kmmf
3Xhu2W5wh0FVwTo19p5RzMTeW4RYYhzm9m2XeTmu0Iw3TZt6jpenscwQSVgLl7+HYIX272kfz+I1
066LzFlKsuk9lMHSn1o1jfYuth1t+RbKlBrlHKwd00PUsG7dTKPrzF9kHHesCtmK3LGsS53+rh0j
1m3n2YRuEZrY369+0+zo4kJcABGBTA4TEjrprrYaAKCfdnbeET4MQ4FgzHo52pnE8L4LPJPsjebT
WolsZfFhQr4pP/aOXYKvY9T75F2RtGm3kXT6oRAkI+Y26Nq1v3CCiLUnTRynLeLF78i+WyQUQG6w
ImQ3VXQctmasiQeNFZ9TVdUs9VDELjDS3thxUfPGD5zEVoEirYc3nojGvZ4G4kzFFEz0mQTaYOJe
B6ncZrLTeImgzINIK9JhLoNwdTEzUUlkgj0Uah7Gc53XRCXto3kFQZ4hL63txtq/p+kwIoAz7I1h
sExIEW//ZscY84k+DTqLVej0shIBbLAgXhfCr3S9DEeFYGUJaZOKSz3GcJiYVWsf58X4QyWTRLkV
ghnTEq8MUxX0XKItasAvbq44b7/2foJPBrZQIAL2q7TPNcgtb3R15X3jTMGQi8nWh5hMwtsGiERG
fEQ0OMi9Vf7yirHVxLawehBjkSUkSsukE8043DdrFwfbZk1lfxE2/iQes7kWtgLVpE5ydzKDvI7X
sE93iDXusON4owg3ydwO8z1j4dRusnDiIRQ4Cgsf5BUGbx5H+rxINIvHfZC1pC86j4UiT4c6uII0
EFqXBSVYsuN13XnlUCNM+OQpMaT7ZdWYvPCYJUGFQFPwcXviDvHzMLeRwOfYMF4gJJuJwheinTdr
bOp032viPvF6jb5PSdzrDbEwvTum7izDCi4i0KdamnLvyeuzyO64MirMW5umClG/KwXWS6KpPwWx
VfBMj6dpQlg2FUF9wlUDwL6OC7hLADf2c9mPLbkOe7BFad4zz6qCdhDJ8BzkSa3u8JJMv3cyM8NB
C9v1siXM7UbkzPrYavoRgqMLEjYp8rKbkEDnYSTBbNT3xcFOi1/vkBPbTAeTzZEacqYALz7WqRlg
nbZynuWJmizbU0QTpxt8zmp5dEQvglysCXcq1MvttLHOILNdB7w+PjXSr+NyrTEUvyCpw+5DjWOi
UmTFLzdQLdF95CKgAxPRiJstVWEnv0WtznACzXHbXFDGI7EbwhQXDFCijq848hJ11TM/NscwwKKG
ZoqGaanxlkHoaYzvIf7b4KYdP+xEkY5D/D2EQ1RcxZZmqhz9Bum6WBQ6DC+0iJOuzX0pBH+Mg9VP
C7KGZn2Us8PcaweJbT0ilnUmTtAEkxYjxqAWp9D6Y3DhdUPzPIPBjcff1aq/YNiYvD1h8Ng/BJB/
wd1iBZnqfs2gXyk6wfHwgoj2GLQhD3rdYkNovEO0TC6pdMo6t1TYlsQF9/iMFWRr6FNgAtY25qDh
SMsvmR5xNOapM65gyYF/2eRuOmp8r+Eobe5lMwNNENIlXkIa5sO1RULKc6o50fOlNDSdTiuYSRxT
hmRdTl4XjjMCGQOWPKy9oEtpVB19V44mDSKnZy+omgCXqbzFGel97TmIeVbIzltzXQeM7BcPUOI3
bw1cKK8TJwNuEXrYcBVUT86zTzwxnvDM6waVQTvzLfKF4bfmaivUYW7aZCnR59XeY7Ywh1aejmCP
mUeeGqdT4PSpKSa39jqCQ0L6XQl1Y9OAQ+eOU0vKYaUuJhcZTsVSmTGMT8b2+H8bN5OnrnXJ6BUo
BnhQ/ChA/6cU/68za+H/Xoojq5tDtfrP4vv8F/4svsPwDxhvAtIBRRAMLBBO/i6+w+APNO6I0ICh
twe+x5lK/lfx7aAwBxEEfwtMHA/kItTyfxffnv8HZpbg2aZAxvGn6M//G8X3h3geEKwB5iMxEwKB
85Dtl0Yt9ZvOU0EaAztID04+bnBCNGjnl1KVKwzc6ab9zJjuAwL99zUx+nIhM/F+Gco6YcYiB9Ul
2mpxhFt8KXYeKNBni5e6+CxrFTK9n3rRvy4XRIAsgTiB4foBnqWg3WQ4VqAnmw+RTwqbDVWWrccI
m2lqxjJr+13djYcWh3XqLDcyRuHYyxu3v83Gva+Cisrw4Nms9KLwGPNLnd5QneCoA+sYSrV8hTYt
y1juA/3IXoh4npxpt4IkNJN96JsNeo9CrA/LZA49CUvIVN8Qe3/dLojagLyFhxfZ+lVkLzhainXt
Cu1f1RkrUTE8S7/ZSe3vTeufVrK+ErveRLU6TXWymW0L/aKQRybp1lVetSTOw9wFr2z27/CBVyQ7
OboGcIjcxeA7I2PJo75wIlZNOGONuocu9nZe+9LW05boJZcxGNXzVb+e24i5AicpT9zrBXGAOk4K
N2qv01YVNtG5CuCQ7SHjboyLJYsvCW0MTg4oQyFsTeAzGNLlJpmzQ5emJVfZSfMv3E2bvKOmIOOU
991wRTx/S9D0aDnjiJSVm9UH6wCI7K/iBmNJLZHSJKsOZtV5Ey/HoL0R43eEIYIRqmaRgyaNe14v
ggA59AnTOcr6m9Yh5ZSkb4BzNtBfVty8duHtlAUFFWdrO7RYQ8lasvH1eiGXvhz0tGkpLRnDQvSS
3TAGRdzc97ouVglQ0shysWkecWzMpBhB1IB09E2qiEPSiXNmzuIq67xHXTu3YcPHPKzZjd+Kvmh6
TFXC7rGnbd63EQh1PSaQCsqUtfPQhpjNHKbXdZh8XUVGj5SBvjPR3NDlXkGPVKwRL5t5N+hw11K9
bRvy3Q0hReKnMbyu4+SIFVR4jbpRNUoB499bk1UeOsRRv6FmLGjvINDYRfMEyYjVRTZPV5y7+aT7
k07WJyz6Qsi+6vRu6b/2TlJA6lVEo75B7KTr1Hk0gPsHc42sa4M8gdatb+K9EzzD+AK/8igxW+3W
t8DHohrqk2HwmlxIrg2Mqox3yUF3SLNKMpD4oIFu2Zesgds4dKh5m9qSifp1pOSlD4e9iMyTVK/G
lyrntdjP6/Rdpum2XYMd+r988r5Z981FuYvvYx/zesuwKHGk5o51XvoOlpP9vBWuLgZN8ZOzfTya
MiCwr8jiElGC9yHBOsucqhtq3O+at1Nwh6iUPMrMTpNl35yFkO56Ea1oxVu5y5xmO4KPMtR12QdZ
ZZytZ+Iy6RGhhzN2dDBkRSrbaKGRS8TONShma1vaRB567RYNgqQn6KABzBadhXuT87XzKKqwr8yl
lUzB00i7EnX6bY3/k3f4ssbuau7tI3eHGwmFjaue9EBv6zrZo7UqmLKPDHADrPbAEZ5NEUnQ6IYe
BU5d2qWtUJvdBb7c9U6MzQbN6APSNncGvXNsoYpYdS44EGlvhTE5ouUmWGu5QZG4Nf6M5PPwvW5e
0PwXTYyB+ZBtNYdT+9rkyfzVTmJDw+CEL6Tw/Z5gDiI3hAc7woYvXmpvzLRgEI2SvF26TTjGG292
ZGWFg94gbC5rSV9mmD+NvL1dhmWTOt0pYO2GOt4zNf4VMJUIMyyBwRVE5PnkhpeI7dr32KTxxFhF
QnLhuyZnEeuBrZB7gZ5MGgFNdeZXpBbFuSwLIxTmzC/Whr7YARWjRwtk/iyFdmyRRabo1aWdEAGx
ZM+d1CCspa/SkiJhfrnOdjdrdUP48i5bfTsu8uDP9qFuyKuzRpiLxo+wbD0JzUrbYtDPZrRV8RTI
QqusUiD9Ifit1fRlaty8lhAKe/MJrWcuUKv1a1xM5HVqEdSQ3A7knQwCK6OtIr0n/hNwHoid+Aaa
y8pxELcc+xuls93UdLvFp6Vp66fAqbdCe4WyePN2rHCs4/pt0JXoV04ayZI4ffQL6t4tXTX+w5fI
YuBFrbMvAbeXSx/mE4ETj5U3xqf4yjwcQgN7VS4jRdPpCAVjWyErLbfNt65FMFL035J0no9hGOiE
Z52EiyAHmEX8DAlD3a5VLFyoZnF2ei2gYfrq4as0MKIGSlO2Nsv/UYb9hTT+U9b9m+IGlwR0BKoC
dM6/SJxlhx1qWi24Xxg9n4MVu42GGej7dEwxNqxvP5tV/DxK++sW/3G985//YzSyJK1HicL1Uhkg
f+nSTa7+/Y4+kJZ/vcKHhzj3A1vjBVcg+3obFwNsuaL38CRK+C/sm0NYrpv1uO+33ZN8C0u+T3fD
NtkPhb6Mn9q7zwazsOT6pbY6P2FYc6LJ81CtfhgF47QebSNNlMfdO7d9lbFnzIvztf3WjaIC4lUp
sH3Q32MW/hLDZi5tltzY5FJkJh9E+Mi9YMPH9xh4j4SBGtchtozvg58VY/Q8YZVkTVzZAYUFexQr
Uk6aoDQNLzipd840HFO5XMThU+jIMqiv/dopbYhp+Co2mqWFN4NMPQZ5A56oTJoK7NmvLknLGh5t
om2u+oxupYDbJKqXrO5zBM3l3Kf5MNyP7mvg3JH21OgvJry1iO1bU1BtvsTjQ6BUbuMXni1P2qgC
bIoiQI/NJl1B41IgpeTIxqfE6EKSJ6MiuEKQg6+mO58OOZfYIQYfbiSIbRiuR9/bOOFzPw9InlvL
liW5Tr5n9EqYO9fxCoPiUlJoGvCtu7wpUDhXoYcC8RDiV6CryJsAW6xpT60kFTZibK9AMbz4Pq3N
JtO6EtGjpvvQ8TddmOTGvyQoXRIfXCWXlc06berIOy2ZrrBXrC1c8qK6YF1XzRGys4Ved2FM9yhQ
ckphEaC7x4Xo3bkECOhy4anp2C1B7gQAmsHSXR7gmFOZZGryrJ52ZtQFlI8vMf5qY7s9C1C/eN1R
ePqW9wBVrX8IJnshWlSe/Vevx2pJFGrAtbFHg4OLmRMlDzj0roZ5OIHJldt1zpfObJb4VnJUiXGT
24AdQBUuQtTpCaoRL3GAJPpl6L8pPHGfsrLt+SHWlx3MLfx22Wqc49664jQdisEb8vNkuIm+uuOO
w+oooU4xmu5WxdlFrVkllNoCNIRo5ouUiL9UHnJEk7Jjbc5hDRY+Rhy/CxCK1yB3bXaBFaKRYnD9
1bSCMdpm9KJt5Lb3C5d5QuaShy98geqIwZWNPS+T+hZ7dkdlX9a2R2Mgi9RmhZFL2RmgGk2Wpyjk
5ZLtZhlVPAPVy3PLKBSAWTFV68SRzt/iVBYor/OlnR7TGgYE6bIx6pYRuXOBqsP8pHTiR5E9puMX
SPyKuvuuAl40dsI447oOuh9/2yZh3tdNGSVoSdpiTZDzY2HnFlej+yAGXukBK2c6WMSqp6g7/Gba
qDq57Smwj/Vb1pwmZ8iDAX/KJ0DWKvejbsOo3HsJHKuCu6B/BJwOYt4LHcGM9cw2UWsFEKQQWO7a
RjAxBtCDVyYkfLXYZgqfaHIVqRWlerINbfRNOc2NwgNqamjhFnQDYirDqK6mASObs6Y3gk29I3dN
bSqwAfOkRWEY38lZlQSw3sIRLZ3WBwwR8rkZd3UM5l6S7mZzF4JoOtfYS+IH6URbC/9PNymaLH4Y
4Hwap+NFEyMeFGY0TaC2VCJ2YAIzPLLbRVw2Q1T6TD3GQhSdftHt1zZLNwJYD/JZgkPMHutBbDPi
bsdoHwl4ug3OVjcoRgN4KCzNrs6abT8Ox2GeYNsMZ5gZU3XzMmekVGN/ytrhK5mzV+PdJOmSO6tb
ER/QeAZLJS4LoHGY2Vy0WIvOBJrc4OQidvOhZ7umewtD8AEsxftaj5rD5USsl5HiZe9uBzfNB9KX
HqObFTW0m/Yb6hu0KPVYBWTKlb1llD504sXrki81NliKjZVTVo321aze3TogDBALR3bZvcr8J8iw
sAfHW06HosPY3lFy4/bDXgaobzK//7qO6E/s4j910buDNrZuvvRoZmblXEJyCkS0cGJdDu5TvYAj
7nqbZvq6ZtNuHG4BmG0go7v3GWbLzGwxUyxEA1I3TN5CRQrfE9ehxVt2+r0bL0Aa31ZYRsESp6DO
0+okl9Mkv3aui6J9yb0lzKFN2o/uWv77Wf2BFvbnWZ3Ce+HM6jkzmD7gDjVaEEdFUwRiTX0zvdry
LI0+M+0k2n4w/M45S/9NguaPi8KX5ByaiAEtSH4fLkoJWfFbxgjYCuzxX7q2cGB+Hh2CaoZjUD49
/ftN/qbi+elyHygL8BsaAFfiHm094wzM8ozrT7gEP1gW/4dL8NctgVeLyvFMOf3IOR3C1fImxC0F
jc1VN+N0iQD+zwVGEIckftRy2fZsvM2yL9HsVrQ1GCTqSmb9djZ641G5SdY9Nd8Xd960yb1CP5bS
+yzD2Ijv43B4JBFsK6zZmQDmzBFcf/vx4AMlDWYc0yLZj329WccUvQM4YT53ASqY3JvW/XkDx8/+
E0j9yQjvn3XrB9HUr3f84alqSGEm97xylDgSS/YwKq68Zq0kbQrUaNjL+RkWcDaDrG9kG1eY1Vyg
DN7BXKpoO1KNKyt6tKXLMl32fNx2LS35+Mm7/2D7+evPBEr5z3IXBoIJnWP8zG6/XPYX9PJcYrM7
NNz76BBhoasyKuAS+/kq/+2ygxwauiNQFH7pJbK5s9hK4IVzjn3BfA4icnZ3DkoEs7TUJ9i2fGZM
+9kVP7Ce4iFaQyz2CIAYOunBLdym+2Sh/6aWhnQsBOiLZgVBDB8eJ3zjWOp4eJzM/ZaikXV4UvT2
7d8/2A/0rb9eWopXg9myBzehDxW7mXwtGgdfU5JgXSFgrsO4XMt6Fy+HGTDYgvNSE9RVBiY/QfeA
GV4VATr895/xu8cJpRoU84Cfffhi/Lx0HGbU7Cg8TtEeDWbyq5g/a/7ON/Jh23BDNH3Q/p9R7o9K
nDFWipEZGKV3V99g8z3U3wckQGbFABTvOz7o0i2BLbzAx6wuxJd/v7/fbf4/Xf0Dk5xHhrK2tjHK
vXwx+bg/B8p0T+s7vuSDrkK4iX0myPtduwsnHNByMDiA+OjjgYPxU7tqX8Ff6+i8ExiI6Yuzgdg5
Yjrd9OXn6iPvV2gdZl6QkZ4F12eN3geaVz2mIwz0oggwWng0q8Cg7QCMuaLob0IrijX+2rUNFvSB
kq+ZeXRsU87yBWhGMRL3k+/nd8/8n83oR63pIk0QyxXNKJxSh33i55lAxBUiODzsCyl4AcU5aTD7
8tmh+5un8NN1P5y58+q5TZoBQpmQTJmsd0avJYtC1JTms5PhN9/NT5f6cDLUcp76ReEWl6q5RQ04
l9Hz2XNFHIN7oJFIOe0fkJm00QcFB2uQsx/ZhRf9P7z632xWP/2QD5tVIOMxcMmPxv/JugKDyD0h
X//9I/pBXP3wCUMZDn4rSGjQC35UhrcceHJ33nQn9rS0BGffjYm+zItXcmJ2IQbykUOLjNqrzM6P
OjJH7K3fVZuWsScq5jkPKXxGkaRYzDU8jf3lyAVO8Rm9btbZO93QXcbizb//6t99hhCsYOCEXdYD
ZfXDRyGSsFm4aLEMA3gJgetg6r5o3Zc1WMreefEdsB8GXgyYdvsuv4opzD0dIAiR+v/YAn/6JR82
ISGXGIScDrsspfseYdN9D5OcBX3pGt6wnm9cmGDk2SoxE+sfQo1CYoBKcRg24dQdRkZDNOOv4GUU
sQGnLHr45EmdF8nH95skEBOdHQ1c/+MHu/YGfLMFTwoiprM6HFYU386nuACRrxIFoKtPjp3fbRHJ
2TMcRUOA0Dj/w7uhwmI/A9v4B6NXXNPqbI3+rkF2d2G/0W7Asdt+cpO/+WSTDKxGlCtIqQNB++ej
rvNq6HwmNEcdzck9hZklfbC3E3KxS7ZjN+w0VcknHw5U3788WdioYKoLL8kQCo2PuFxH4rq3HXzR
TD3mqQhha+ewbwhEBirAKk9Oexjib0DH22J4mGtX7SNnvh7VtEkBDhPXKTRs6eJxAFW+htQigW+H
cTHdC0sRDHsw+Dcgn91oYuFI25UEQ4wMAACFyxyf1dGzd77zrcf80NfTTiaPGUYBcnR3pg3RWwNv
gcXQ4sdI1a0Lf8TcGda2rsAeTe7m+Pssn9rhzsp5FwJMWfHs4pofApikssg/4JeXjkAiTrcgBmUp
4ViK7wpsphizDSV3xLG5WdpTqt7kwIoofLBuV/BIFnKIq8Ul4KfMr2fgDnRFTOu+DTU7ya5rS18B
FcGQo5Xd1iEOSKZqq8AxSn1M9UiCO+B5PDwM3rtLHzj1C8WWQgq7hcNqoepHVz14cenrCDM6VfDw
sl/fqHfU5JgpHI8MHqyXsYsmhr2JtdvAB7VsQXdraVoNo7mO9AKwQxZ9f2cRDEpx7wDS8ii6pahc
hvg4x7gzYFNgd+/4KDZpcxfgEOgsL8dxLRP8mjgg1yR9nxt+FfbkZBl74TrJpxqmrhgjwQmhNGk0
gMwzX6l0vlDZ8DaMOKh8jD3oiiFZiBS10YVS2tpNlzCMfl8WyYtgiauQdEVvBo55XH2ZhtjAiMku
GTi1UpF8GqAJ4GB7OkO790Rz6Ya6mLphV5OLcMWsP72fQ3Jj0wQYq8pr1J3+vFQhB14GiX0r3NKe
gSXNK28AeNzrMqT9QcJT03j7yLyb87839+cBwhM206KrV1iJZtXI+QapEXngwGphurXNrVMvAIBM
EbYQQYMiqgeYuoKC1Y6IevDbgmRfmY5veiLPc5NnMgEzkmnFdHsxpnY7OtljQ2E/26zAAeNc4J8Y
rcnPLMau79EXqi9UdyfWd1t3ETkcNeAvZcsZCPZYz8cFTroSIRKu1fs+dhBQf6HdtxQJy+4wlkgM
uGyz60a9gRpYivhdNn6VegDH2JdG8IK2F04MI+Bs2Ue+3vTegsAfPLN6OFGdgvFL8nXYpeutGd5I
AMoAvH7FtG/4m8RvsKEFI7nOey0BY9+K9jaDD7SB7bbSb5lDT+D8jo2L37kWXuSVFAsO0ZUXXcR3
th5PYrpra+d7svKqiZ4sQHH4NhdC3AQA3BwCi+DmjJ8/uOOrjW59eknhzdSMD74rwZqbAFweIiA+
IebXE3QG7uiXTXirgQt12Z1MgOwmfKsppCnspPi4UfMls9euuukWug0VcHulD8K79f0v9fjapHfT
OhZJcKu8GuBglovwgScSM9q5EPVJ9qfzCzEYG+h5uAS/u+rquOrnrphTGH51GOA+4F8sU/LcOhJj
1GZnBRprTLYVv57ECz8fgRIvl2BarCK5afSMyTtGt+t7tMobMIf3wdhcmf5p5Mv3dGhBxzrzHNzK
izDYlXzvRTsLwWEDmsSAkC6wVaW5k+0Mv+1r3d/r4MoPvi8KSD2c0mGFXqRBs1WtBoVbFOj0ixoW
Qoyaq2GB9Q1t8rhJ9my4js48Urw3rKaQNyVYaqAly3KGP/eIpFOzjwCvgR6Lusi5G8yjWv2jN8Aw
HKmk83vWiCOy2sHazHLXyNzFYBjUu41LcDGwD3NK6EaE7GpudB7r+VvPottYgQQxZsXs1ZsuvhcS
FdKaFEFvNypq9xR2187tjMv6Mz/whlfE03sbLcBh4jIa1qumeVy8uuLUVM4QFz7zm3yC/4LmasOQ
fQWbLzDeI1WC4guva7dcxuY9GsDIJQstNVDu0CX5ULebzqZPWR1tzrfDI4ywI5nDQXGD8RfGF1A9
Sq+7d5S5krwBYs1u3QV5d36972yQ1wCJJVBTxQ8s6F9gn30V1XUROu8BSqBkyrZhMm8DD/ANzMj7
7hmj7gsahVv8xipxxucQtlXwBrhcR3qTIe/RiZ4yg8l9soJcDqicAAhNp7XUzp4622jyrs0a567L
75SHszAdyim6SswO3m2PIuSV4DhmxWN95egG09ujYP6FGx+oa/c9i6ccuO71siY3IhHboR3vdT1v
HLG+pQrOHwlXu7YNT0HGD0s0bSbnOK4vTYSAI4aUtqgpJp3+GM/3Qm7S9mYZvVMs5uu0voHjUEHd
x6jBotBdMVAPUNZQOeM7gdnHGF1mQ7jzpAd6Ng6/ICs8G2xEdO0tD1OEQ9ak8Pv9Ip3uSNC1+SCJ
ZOubZo+JoRvrY2n497qHSzZegoRbHF+fXRR0tbsFJbrw+4sR83G2HHUHt00YKmiP7mx37bYnFmkc
OgC5I7NRDYJ3ohvbv8NOMtf+Wgb9HXyIc77cm/mu1QiuWeLdEpBixt26+o70GG9mdOc4100Ngud4
nYzmAqg+8tYEwuXHSlGxb92sXGIQOWO/NPXrAOrJKGkF1lc+JLhIhzEle2/VXbd8HbGkPJdthxV2
tbijOTLbAWOssV8LCGuOmfaqCNxmbjBzFS/1OqHykCV0Gznt7yVoDDV2XSB1M87CeGpLzcH0gfF7
oJpKgF5cM3SiBAMDkwuzl/k0qSvjY+wDn61sfei6SyJpmabOZiKXEfEvTKTzNF0mkM7B525ptY7/
m73z2I5cS7Lsv/QcvaDF1AF3uKBT6wlWBIMBrTW+vjb4qipJ0JveWT3tQb5c64m4cOAKu2bH9uk2
oZZtLMQtbY6CrfsdRngCSNFuQvaUWsZcyFqjPTpSMbuI+8IZ1RhfnE1Y6rY5XCkpFnHZZJvde0hM
GFL4EMb8rY07V2aPi3vrIFu/B14PnR4rAVWHCfAv4HgbjEvdHJxWuFciWI3NzcRRYcEyRaSFPoMA
wLPHOLaL7rWuURQExya5bDPS8PRBdvlwGxf9Su/KvdQfUP+RocRiJvau64xqsVQ+1J68r5LQ0brQ
NtptXLcO7RZr/ANs2tjtlHKj6qnIci4bwaUTZ10gSZKUt1LHDSe8anlVeXg15H8h4o7mzld+Tem+
VcIjqH6CBNmpRTfv9nF+EK1tI98JOJkEVLUQuVAeITwo2aulYDXqu05k80+uLNTDCSg+0Nd2o9wo
A4f49EuyIOjp+SaOdz5YaJTRdoJCsrSiCz1wEwE8PalY73oqRCcu2xc9elGGA0wBt6u3XDpXQ1Rt
yvwt1a8o04m9fBDI1VZEL2E/HqpG3BRUxnNQwkPS7kMPt2XRZ530G1XdGeWNKXM9qsRHJUJRlfWb
Kb6MafVWn0391ZOPBJnvEzF1Md5n3b6w0ssurS8y6uhmfqhyODhxczWF8Lc0+cqnCFrDUtCj3KkN
N8XKhvJojoGoXw7oXHAeNINt0WvkmfNVo8xdMb8nxbzqm53k3yb9bSODPGei8f7EiWKaJLptszOF
i9Rq7TJDkNa5Xn2sCJUDZGDitPWLhmUQXFQBle+dDFjBnw6DtTfKWy/aC3Ns41/6+qGNqvtGvjQk
Ap1hnXUanfQHvbwSpKciqTbPrQHfnaWBuHFdz8054nTIPWlDCL81q6OVhBUhkEkPQXgT8cpjpb8L
YNPTD7AT2an7/LLUd5V3FMzsqIfJ2o92TbLVJYRu4P479ZD6KCBpZxmHzsnN58waL4Uy3ZpwdXzd
X//bt0QubIYBrBuEwHcrQjHvJyGFhQN/r13Xj/IaGCWcouzRwMt1zt2dvQp/z1p9YBLJregyBapl
IngS9bbwpAHQ86bYjZfh2kOH26xeYIeg+iUed/rt2RTl9xs/V2+we+h/FPDSHxmfTwqZweqquUMO
RcYv7qLFdXfN5ZEUHc2hwTos/m2q7ZzvRmgMiBIGskSi4aP58NOIVpEFqtlKMsm5q1I+WsprOJxB
Vktfu10/xqBZEhoaXZEIjJfSprDwpz5MfGVGtO4ziE/DXnBnp7V2e2aazBmbrxkTkkqfRpo/6qdf
Mw4JGsqUkfK/1Y4866t/iPlwVPlefcy6hjX03ncqtuP2P4tS/1/d/79kkbf8f5b3372Pb8F7krzX
nxX+H//RPxJ/Tf/foDlVSjYz0pW6Ch/ln/5alX8Cz3Jmqf+3E9N/SfwVGmwRwrEaZJm/iCqpqP/W
+Iu0BlAJonJMNgrIj/nvaPyVRQaKcgC1YA3mLBjhExmoJiSRp6RpYUvikyqlVxm5oQ3NWfc0Xr3q
YkeXl2o9iFPKBIpK3Qla61U0iL7GrLwwBhRbXOt3FNEPZqLcoA5QL6GNHSuvtqXi1hgNc5ULabRK
iLRDc9x5Zb4ZBvFuUgUi7/YpjjhFjPQqkPkzIzl+rMbC/vRJrv9ZAZ9LptKcRfu0MFSKWcBmLYPl
wRr/5p4yRpWftCQebLON140YXbdDs8WTyi1l4+BTqwMEv6Lx60XSVaeU4zOpVmWxmzI+rQxz0WX2
rKBQPW98nxZmNFUQjHvqs1pDKWvw8ju6lHe5kHPV93d+Iu+bPtp0mgbT1LLzWbCkFmuz190i114w
X6IHgBeO01WQ1ve+XxxkMuqEDUka/4qy4LWaddMFvUmeQSW7Ttbj6NuDVT6rurUpveHSL4N0Rfv3
GhPyV9qbVlXw9+eX/PEjvr5kSj0y05KWFSbsEscWNrmKGVIXc/srt30PK39GsNV64Tk0EPvPQWAi
P0Kg7GMdMqWBO+dy2u4+10ntIINLSrdVBTodra08kFepBO7eiUknL5LWmiQiOl3k6Vlhx1Gc2UZ+
GSrjc89NrSyMjWfeFOVzEv6ROe9//mWLWiFfbzavBFQACxZrzmU5Mq6QvkgZPyzpo2MxWg86wsDY
1JwcaZ9M+1npWxdK0p2hwC12849hOQnp4cFJAo7H/FifJo1eJBFmNvST6tG+0x5lop8hmjal+dDi
85da6pn090dCffEB56P3vwZcOtfAEEDnXjFg1SJV0pu3TG5dxSQRFbyPabeTEZgnAxlhGmy3akt6
pTSI4/wbaRDKdeMVTpdKjsb13dNIZXC7IoF/KMNgmxj5H1pKoemGiKmQX5Z94xgxzdySRstF40hm
sU7H+EG0fHomlPZ6Gp+jvCCb22+Ksr8uuVlqqb+eBnFDWSBcCYlKN7L2K4na30FnXZG+xESEFHFZ
O1qiO54wnNlEvq/hGd70r7ezyNRDbampdfJ2huRC7l7kudVgxHaDAP3n6bYoni2/uzJn7z9998z3
PEzIGEhMf+P651hTsar04MzXXm7786TWGQtmysykW5JTjMTMm0hFAeQh+h8ylK3Wzc+/Yykm+Pgh
Or1tnFKajOZo8cYQ4uZ9aKaxTefKpuj2VuEM2+lWRYVhNuucjrKzLu7L8tp/jonqyIAZwZpdlHAq
T0wmWrZQKMCf8TJ35u2N2Mdv0Zz1jt6sQ0pY5GPPfLP5j10uHfY+vAuMuca+LHVz7VHrMeBthvST
hqny4puG06AoalLLreJzIeWigMOv5DBDCML/DCx1l78yLiyLC6EIdQqFCxewTerK+C5bbg619JxJ
yMLCR/s22rxRfZqQU9UVJDIZTRqezIHJaJA/6W50/TLkiqQbD4JFvkL9M9sVdXK7iTSDPLJ2MOie
KenVJpMg2VMlHLLgnGHE97Xy9UUs9kgIHMKotDyaUBwprtmtVKyt/Pbnifx95X8exBLnAP/T7/e7
Rij7YX7bqHIHnY75BLSo/Dp77/080rIyt3jVuG0shor9mlCCobSRKKSpEeoKmfFAl/t66P8Yw+vo
HwyvJGEND6Ov7pow2fw/PsJi+1HJ7TSTPP/aJD4Ek/igkpNtJqa1sBPiA1nGxyK4ITs5Nv2qKs68
6xOhGi9bMkBW64TN3/R8pHa0QJkYPtmFW+0Qbbh4AgRU1t17vf35p8qLm9k/b/vTWIuf6pt5Uhuk
Km3zKL3Fl+mtvPZKiFyBoxyVmX06i9TkCwoVxruKo8Y5Ftj3XePrb12EhWVYYQCKFsiOTKThTV2t
p7ReZab8YFBTC2kD/PkHLwvc//xg8PG09OrYkixDtM5r1NKYGJDC2h6df3E9Y0GzreKKkJ7anb4N
N2dTCd9OGlYMhM4ZCkhoyMXl65wustrIZDVEitHHbpYOv/VGvU6y4rnxMXEig/0w5sJqCK271oT+
3FHJWOFaNNix0B+T4myW4dueQTDH3QoWI1d/7RtQqKexdPAMeru8PLmNDCibZjI4Sp9spj7YC/TF
6Wa5EaXCDcLikGWpW+fiFuU14lENYk93ZjdfClkIwfFeQwiKwYEKMml5O6jTXg/xPabZTCTT0dL/
iq2Eow/kVo3C7jxlW0/qGqEAva+pE4bZphJvwTQgqNa2nSDYAHRtA79UTaTtoqv2WHS5RijtvKG/
StrwLpTiFclu9+fZ9G328tjcarhacR3Fpm6xV41mLEEHIh844cSndi8REDvBkf0HJfu3NwXs/rgM
wwsTQa8j2/s6hUpB08va8H27G9rLKUzcBixQ1ZXXmvVikSwcjHodRLmr1eq1mFbrn3+o9n3GANKG
4KmQUJ4TYosZHJZBIktlL6zESjs0YboxFO4nSRrehBbpX0G9zAttA3bHMUx6OMQm3xBHU7xDAxCr
a+7wVCOFh1IxnUz5lSQvNYm1kQtyb8E0SYwWDVyJbtRYSdW21vxrc9IcvRWO2Nc6qlrPJahIfPWM
B8lIV4n1JEdvoTTYuU9FteScqNxOowkZ0UanrI3mQaD/D1xP5BtbElt9rt4HwxGAHPn2gaYR/l28
Jo4/v6XvodfsyfghKEFgjrBy8ZEq3xPDXKRD1vNGR0Xzb6I+a4tDPMpOPtCLOFy3cu6AQD8Yw0gj
o76OM+2ipS/izJPM++aXaGzxJIt9PfYruU1bnoSqkqNA70HtSMcIUnfKdxTs3X//JFmMuNjJrYFW
/LpmxDkgy9DJgkygnKnaOlYhycbbZVv1SrgZENy11d7PEBOdlRJ9u6bOzzBPVKysTP1bnnHy5SRL
vEZYmUZEIEpvqATtNRYSx9I40cRrL7qSvIeJqnyUqveW2LtJna6VUr1LxXdcjTeNDAbJTF1dMM98
khPPRqpq1uiDtMCsYfFFlNLLOrGz6Dnxhd00tZeRgeQnCh5oIFyLRX+lFdTRmuHMyv0WueF8btGg
Md/bSN8b8xb2KXILzMjvOGIFaqSKjbKC+vqIIXZI3+CZy/qJLQLqhiZb5F+BfC/z5XWXZFmXMlIw
3oV976iUiagqnBnl+5UKNw2L7zwbsYkWzjRff9CYU1VXK8u3cWKubTP2fnnTjdE95yFwqHFu6a2b
X/QVQUwoDmk/XYFyfq5S8frnFSZ/P9M5N3kKhYsNR9byvgOLasRYYI7S0G5QA1vXyj6zAjfXR0cA
TDQCiQCus6liw1FzTE/QtBXvY/3QhiEF/DbYgz3gJi9hFInebqIoLyvpfdImGPxMTED/4ecnPvHm
vj7x4hKD0elQD+xQHxfD7kK1QwMrlGob74JtL8C2Pxv3fMvfzL5hn97R4m7SadUUQun4Z0TmXP8I
Hu6qO0C6exNceYW+AiCyyP+faxE592P1xY0lpR3Br0aGVl0khXRzASfN3WqLmAdqi+45Z4nzJ38s
qHlaByQE5sv2hNLAYCYcCfIaX6PmqTldMQtvJvrK731lF8m/wzjbGN1w0Or22kqGyybsfnlh6dLD
QfmsulTNxO5q9UzIq3zfefgKOj5ORHrg8JcLcyyKoAkNLyCOosOxJs07KheDHjuzDhu/cmeMyi3c
2GsEQBsvkJ0EVouP0GUI640+mjeacqUbwPOsx1xFd0WFVa3vaf3TkOrohttHo5MYxrr1vafIAAhP
x66n9dsKBXsS0MWnjFeV4tspsEQckvWMamp1G/Z/f57f3/cfnXTAPN1mTiauyF83BmMShQL2IKw3
s90JWuLoKBJDLzyzj5+aWfPholCNnAsXy2BeiVVy2SVKCwq2pis5xdW0ne9JBRZ59v8Vv/hjL/l6
mnMZJE+FTSkRMsmkrz8NwbGueBNDjomM+qPaJoPoptWIWmS4wMvqAEXQiYVxDY/BQeIPvkJEkSBs
BoWu2ATpiVfQnasMTojqLchShzLGfpalB8KLDKwrzy877WowHgc6Cyv9xlCjY1S3riaFT01hHjGl
3CdNclX3NMtr2tqDNhHy2XN0YZSCuTHs8nRyw5kxBkxrBY2cvT88dKHgJF3sJHLq+oKMBKF+UcX6
rc/NjR7+ran/N/pWNktnkken0xEJ+PWfHJVKhjpR6MNNjaQNpt2BVpVsVYbiTaVK702UXufkUFGt
IxnNXSPFtSYQb3K63FXxDQMaBFqqU3G+y1a+jea9Fas0dZLuUzlH86fZaqQ6BlQLD7nMWF8VqXw9
mZDuSPAGrbkO/Ef4UrcUTTeyMO06LsUe7JupuEZe5cRydAx1VN/cWemRo00dTWj3lvBvIbKnk6y+
SCpaaoriKtX+WLQkTxXAtYAufyNDiySv88DiJ/tOJv0eJDcaUtvTnocOOGRV/aJD9Ark6W/Vjy8L
kwA40YFkWFD+jKxdlzIaD1241sGV9GH6FHvmvTgdhTHeWrG8l/28J/Jtjh0g/xb9hpHS6liVh1El
ZV4oaHTyX147OJ3qH5FBo0qgkdcfVHeCiibCh/x5WZ7Yfdh4SNJxZIN+0Odz9FMAIhtxGXcqu0+y
mx0kY3cmKldn489Ty/LLOIu4AIwgYQGdwFzsITsR7gKEA1hpx/d4wdr97+Hl59+17O6bo0ziKaxF
kCNAdjAWwT6u30keCEZgNx9GrbVdYMSFuAg4qM2rxg3X7bcAgBRbNFbne4tOHDcM/8EKIarDIfDr
ey1kte1bAQWaiu5vkNWLnIZae+SUVWI6DLsJO766OnPDkb/fK+Yf/a9RFzuRoXVF2ULitIdneKbx
5fiIcOcgcLg2T4SzaxYujbTAVXeQpIAzXLR3GdCyn1/9RxfCYj/88hSLORVymk3RxFPIrueiL5P3
7bbks4fbAE/L5hDuuycaCGB4XaQduXYkg/QtxJvy99xTLJzJF56IBL88zWLm5UOV5r7H09D+bseV
4BRnz/DvaauPyfav9z6H+Z9WkVhIRk3vDskiW93D8HFn+5xpW2xnx4Vij+Wiey5L9OE29u0tz+w7
DjvIbUsbi1KnO7gXWLkpDUI9ta2krV09ke28tsAr3SWIEscMTdZd4KVQeJptlP4O0NMJubmzfPMo
Wmjacck1nkqASfX425zWAXwIEdeY1O/hTaHN1+CplprdyqILo8pyOsFzAoMGh7IW1nL9DLzMjQeo
CEQdQX07Km8qYlipx6pERDJLjG89aiSKiulVpT4oRX80ig5FpKJevZfTXS9e9JVZ2iJt+EHe2rEO
yKqgDU9NtjKWgEmY09yA/V//V2mHe3Mybn+erae/3b/e49KdQ22jTrJCQFdQaN6aHbq+l9JYv+kY
5lUuiaP093mv6u9J5HnCfBp0sTuBKq67Sv2YMKId/ZndOsOLctfdnA/z5XmrWU4ULrS078ztuZRj
vk7O3vLGHjMmAkyMHUEIrCdHfACBglxpM/cXIiKu2AyqaaW8h05iq0fr/tx2fOqYIb1KlpXgD6Dk
YoHUTd+VmsYzjOk2r4JnM0SZCqUXp+19YN6XpuQYvbI982lPbcI6J8DMTuRS+hF6f1qWgppBuS54
y4MokfHwHVhSD4Qzq8qUt4EW/9FkmuNpGIIEp9StPejeRvLkjRxSABRaVkF60xuY/cbp05lHO7Ur
fXo0dREONxjG1lljzuchWkXsSrbxcXYV62HOEqjOVI7ybBFw2fD6cSh+HnUx7cBIDmKdMNeDC92d
LuqbYatdmhEOGLNtom9P79GwYpmevWqenINUHg0QolChxUWeowwkc8ix3+Lnei6KUP9V3amUA9v7
ivjOti7OvN5TByH5asJ/qoM6/Iqvc55p6AFInLP3VFkpsZJ5Xs11GkTTtv9WuPk5D7UT1xtkerMb
rybDkVIXJ29tYNk2NAwojowoPnL/cAwPE6Xq72R7q/gt2/ub/NwEPzfq4qRNm0EsogGIP/xhJAfe
Ko8dWjMjpJf+/bQ2fsHGC5n1m+F/kF+Z618mJkpol9Bffn3BaYafiZFQo9Bvsuty3TmI+W3lYKg7
ec3htyZlgnt1iJXbRCfYur5vbIxAA5dz4synPjW1DOo3aFsRDBjLi72kDXndJkwtHBrIanfbBAkH
eM5J29MvuhlJ/CQD2ngyNzoYSqj0u5+f4NTe9vkBFh9BCBWxg0cf2mn9m9yDE2s4BUqmm8j5DJrZ
hgC229xyfh711Kf/POoirAk6z2qqCR5squ694BIBdFidmdTaqU3K4LXNmjBu7Etbp8aIBd/3h8DO
KdVwnzF9wDbeW1cfre698HIXVCtq9Map5qk3GttYKe7T9m8zaDPHzI4Db62JmmPIMzvnrZZ3Su3v
hLZeyeV9B0sr1C4M/lxxFK4ToVzV05PZmEQGbxNCZkEX7iePlDianSC/seJnjWa1VC65Bl36fmhT
7FhZQbebCpm+QnwSIm3d0p0pzUh7I6sOXtGtazBOed3sK67WP3+B77VwDvG5jkC9R8Fy94P88ul4
KVUDOJHe/rOp1av2mNvdSrqRN/mGo+bMhebktyCVSf4W7+tvxSwKXLUktyy4aforl8eQ6vuZn3Nq
zyR5Ic+KGNKmxmIel12QR4g6KDu+cjuxqAoEDk2fzZrCjd2xeM+amJ84nyla0YdEpRPR+EeI++kF
4swCub5gfunedUIbTNaDRAHKVsC674+Dfw7bcSrsmn3uZt8ubkl8uK+7ljA0FnDqjlBIfR8z35GV
68mDpp5igqGVjtfnVxByMRUR8VFpz+wTJ77gl8EX71fvUI4XCtNFj++CnlOeUtmZT3hiLwRmKEto
8bnxopr6+vvA60YCLjHzjJQ29co4lA/YeCr7al+9nyvnnNiA0Pfq1HM0XcVfYd4WP328Jku9ED5U
YJs5kNb+JWpDupQr+8xPOjnMrI0VERTj/LQIWWozESo/BXqidwRuUYbTOk4PATQML6z3ykg/W1rt
Ks1YD12zN6YS+5l43dMaFJjyepTK+58f6Pvz4DTES1ZU1JZUWheRTF2EoudpJDLE6tFvrtrpzmrP
XePnw/NrxP51jHndfHq1Q4HWUrcCdjh32MSXSWaHawhhTnJ53R0MAFz9BkCUiwPlfXqlnTnavy/K
eXC8gyEaEDwta8n5IOdyO/fOSYDEuyJ2lQgXPywATG0ANg5lVswefn6nJ+LSecy5fQQ1OXryxbzN
/MBTx5Ge27k6OdyXlzMb1HyJHAH6rC1vvEON5EI4az1/6mNSE5vZDbh6a8vMbVanVt6BtrZHlLym
/7fz6LDxk/XPP+/7wscBHpwZcSHSFlVaTJl4bGasC7+uIP3jS++ocs8t/Pn+tJwxn4dYzJjCans5
MJmVMypWEo4zyipAtMr1bnYqTgD/YadXQ409tz7nT/NtZBLupsqqQBuyuNkFfRc1lTyPvAd4vdWe
mmYl34EtshFDvAvK6lziY9muwiVmlk6KSFK4Q+vEQF9XB53fXiH53Ooap3OGnbQtDrT0bYIb78x3
O/FSFZGoctZNUp81FjtcgGpbiQsurTKuOnl6WQNCF4p6ZWpnFvw8ARbvkIH4VSYrztTmXorP612f
0DJPPQOFSeNYFPsMD9cMrg8RPIZoqM99s/nBfxpvMVv0nKO4rpj2QhNtsmLYCgboSqHY+LRGQ4p8
0EJIlMg/0vE6KADK6fTvUTSNYvVpwkBGi1obA5fbWOmecB/8H732f72NxWvX6y7OC5mn60eBQsN9
idxKFq5G4+bnZYnI9/t7kOms4hRjKs2tF1/f+wBrOxjzeWGO8laQGqcFVZr38a8UcUiqQ7rySgJe
/FSyP03T7Jq2XyXNXTk1m1gVaPX+S/SysyCQKgYgdTNbVTR9QpMEGcwq6MyVgdd0l7TX/uTbNdDS
ob7wRtMt4/Qi6uGXG7A0j1bh2ZJVHkxwJWOEECNIrxIzuuJUvOigXtQtvZAazmmSts+0KyaLm6aU
kcI0fQXtvY6ylGLxrCB+wPbGqWiWrYN4o0MDKDzhqu4oxcR5YkdWeaGJwQNNZTeJd1+SVjPK4Lcs
Q76Qs2JXKtaN2b2FbXKnpvcjx85kGW4cQAelPjhQxYmtxM0RzU7sYIU67EtgAYVAupCSUBTqVNXT
bRLfxHEDaE5xsnxH3OoKKmwVkV5kX4OezHVjJ+sZSM7CFZQRjXpBh22/EaJh7U3TmvzMRpDkV9GC
4TMMTtW7TXCNadl+yofHydcdU73vGupNiXcVG+DjZ1p6CqeMTowK7FuBSiNDX2T54k4R9prpP2aE
KBL/heaB9dd2mXSdoA3VYsMdpWujB0qgQrnUpQuxoX0x6vcFlbw6zAEK0WQO8SNQQZ5FwlqX/G2L
l5SPsD4Tqp0lpodR9uwOOETj3fjmrxZ+dCC7ulf/hq96HJpbTb5u+rfANB8r5aLP0IQlLxN9n5YF
AERFn5WkhPMIMwR9m1HzKqwAKsRRRy/GI+qA+um4tsTLWC/cqLiTaHEafSwukgdZp7EfNliACVHb
regXpqXmasS0R0pou64NrJ4obMWXNOKYv+QIcH4e2R3EpsC7w4Ds2Pih24AD9qHCFsovr6MTvihs
VTpYQIyCvvl4kY1ybeo3XcZ+kO7a4hd4D4RmVCwT0Dr5hYf8P/N+o9WnqAggOtF34gTVK372cRqN
pgcrf1CKleTRWTQC+A2Ud42lYcbF9cxgEaIwgB0iP+fAERppL8vTyoDiU+At6BmWUzXCReuT0GDj
yYXXXv8VJvIm8/uDD1U+6ZGxjdgazx6E7UEY6l3J+m1TW4uZS3gdYJ5Hvs+0a/0P7u9gZsH1VU+i
mu0x9qAB2b+xUCK25Y1VCW7XJZSEXlPP3MgeeGSr3aa9BVgDN+wx+It12JWPq6Ffi7e+nj6YQ/cg
9LM137WvPeFZvlYU79bzWjqTgTMEhu7g7mCLZNWtst0USuPmZrCf6l8NFXBj1K7yRrCz8rFO7k0J
MHT4kAbpeiZI9/2cY+dmpIAWaDh+tIf5y3884EBDBBXLHDQAZVtHM5Hxg1cRRRxoJoAVGd6Ofn4p
jzrEh8AtqCTHTKZiSA9gxHdmczTY8wfx7+Chytf726KsdhG1GLnpdpWF9IRYKzFKu8/gYGfHtks3
I9D/aqouZSlEOjHY4BtWgQ9ZQkK1MKZ2N2GqIIkboDB2raBhi/S1qf7uq9qBrQK5pNp1sroq+pfE
1fIjmsCBInhr7DW/fI1oXTcoM/fFY9Doq4xMQQDdNosf0tHaKTjepHK2z3zhYDb9Fr7zem6OTsp+
Ncb3oLbl7CVJi4sJdz1fTB58zTtmZnajdbdKc+WN+AHRyi+jSsrLCnQzxBSF+obJDalX1xUgcHp+
eidUso1s/M0QLAZQfWqM2VAyEQOL+J/cjexzCIMvClXdY79hD565qkgwJW3ppmZ4zAACjYa8D/QX
gAf8F9be5w8MxH1dFCvYCO+TBMDPD3elf++T51WMK3ZxesWYX9NVPKi2kocvXWzCvQguwjFwJsVy
x0lyevMNCjM4oOYA/wlUt2eXJm5yXnkrZeSNjeSCrKsj8s89Ls4KCMMSFmwt6Ned4ZEbwmYi+6OY
ze++B2pCCbuhrlHezK41cw9bgzgA+OBKrlnJo2ZbQu9MQr1tFNAL0YvaSUBS0k2HB6DZiDTA1aza
WZ3g7TuLbNsgGJvI+9tgizIFVFr72TkEKFDnOVlSu6MIT6gBZ8AvE+ojP9iph3FnadSctWRt4UGU
5NI6FX7ncmJ7lfQr7XKZu57qzG4EvfqYjhUzgHatccC/bBZ13RseAG2490UXX2LyubdGJrZOWSEI
7nuAyWM8bftCPCqVh0Vg7phFj+fy5BjKhjZE26crr47xyJGnM+HLiSQDsYtMNxF4VyQhy0v4JGpJ
jpIW1of/SxHv9OxRpkGhTtmJrQvTgP5lRraeM/GiM1e37/0Cc2hMJgpkGnpkItevAY2uq8WYtrMS
pdykQXRnZAUtq/DAVl0JS0jQ7pRC3SHkILhSsT9iE5eHbKd24oNQitd4Bzwk1qWqx7aF96xY+FAI
n3+Ouk5kzeZnBJuHFAjZzEfh/tPlNkTpqCAZIW8QbT23IMlELxSaGJckLUZT56UHJ27TXwZcxJOB
hOwg9IgnzWN427rCbbvpHtWtcJ5gejKuViVF5/dJGBAvMjxTnmFvIBLH++Dgk/RWqe8RZwnyHm9M
ehKhYtTaU1HftxKmEvmbPNIx2loHwP6VHG58dPVZ7COPTfQzoe5HJ9u3iP/Tk82R8KeXngOUi9T5
KlNnT4j4bbG4aNDza0VpG9qtytE9yFBH4Xign3aKNl0VxnGwHjrWJsQDsC1vgfyMWd8KTeUqaLAy
B8EkeNdjfhtVAOLbSyMHP2Ld1vx9CYEFWju7w4uiAWen9aNrCTWBrOkoASJXAW1UP9lBdWt4uj2E
g+M1v8D72W1AVxqSnVx7DcXXOvhT+AdwUjyRq5PxtOSb0pBWvOIV/jbbRLiOWtBWrzKNbWem6clZ
Qz/8jETQtG8VpNSKm7wuKOgEUXfRzpiY0nqc0viiGX9bUXmLRcH9ELc2RfGXM0OfyBcoJNT+e+j5
yv3pY40q+RA06YGdjXdpnq972KFCOzw3xk2o/hVUPAmG0e4i+HVG5phl6vgdVj0Y3P5PHoSirTjL
2kQuSV8fJDJwpjB7cs5NLh6kSLg2+2KnW9cBtlahtaGzYzVW4MI0OHtmhyssuvoEhpkanWOBnihi
s2t8epTFzlaaUy5pCZ9DoqEvIxtUx/la7PPb0NAwfMIeyBu2LcaoGMGiwytvGqU+0utPezfGGoHl
4qkQjeCDWnnlBQ3ofaRXY3OhTrc/v7STd3kTVTd86NmTcPGg7cg69z22tyZ7Ea1n1atWUPO4nNSz
Fs35ebCP1NG3dT1zEdCeSORHFzf5SbA0rFV5LY3TVI5aUeMf1/UKQwaENlusBtj2JLu4zXEhWJ3L
j5wQWRsI1yEWkPqh0XOptTRHdBNDzehFcDtit2r5CnZ7plMW9JVA0xrGp7CYVgIkgeChRNpnmpzP
HMIdvfIx/mOZKK4rKGpjcCn18X0Ko4/L9WVYHwN/PJMjO3HZ52E5AufSBkLgxaqKJ9ysG3Eubwgg
5yphJWgwjiCGnfkk85+z/CT86TSG03aErmJx3JjZGOhTMZLMCZ6GEZf0jJaZbNxjb/vS99C2RMBe
8EObsrlSRMw1oJyjFJTOTI1Tm8hcm8Kic3Y9Xp5FSlikWprxbZJ2l0v6KpbPpuZP/tJZXafoNFqR
M/66PbQ1e3ilUk3BGxnY46Z2695OsBb4O0KjrbgjbM6JuU7oCJlyn8acf/anvbGVAwhiESWjOfkH
FdPpMLOBv4N+ZdU9cCc9V1M5lQSkWZu4jK4QXVuWjAqepcUZiQFBISdoba2C+qOAg+3ZAtyJGQqF
/F+p1MUhLbPCEXqSSq0+JIvBH/C2dwV0LuIGBzaOwyvFiupca/gJBRT1XdmcW+WIyMhSf32njTRF
uKhSwMZ1Gq+5renO6eOSbFW64uaWwTLWn3zH+nNmpcyb03KlIEfCKBaChGgsSzsAyNLRE1rCkNWs
H+CGRoJgHa/Dm7hcSZdcw3fooy8rG86/eaanUT+xT7OwZGPuieERllnkSjAriQuAj8GLuVKig5y2
WI+zh5XPuSEc0hRFMobEKJ6DG8EgI9Rkl1auw3R8r0dp74M0JWuyipKHTsFVUgdti2F5W6MvGfdA
RYGNcqGaVdAKTIwsGYBPJO9K2dip4q+EFMqfaGx02doDCjyk6nCEFY7hubKKfRM1B75AWZn8xcvp
NpCAftfotsQerKy1TrtrstFF82JmwUOSj09CBzu4a/OJrmz+tdZYdYLoWPQLRFzT0vzY4xFVFx6W
5g8pwlC59q6yMXcaLnMYYv38WT+ypovPOt8+2AD5K8tmsS2Y8ZR5oy4j3PbTZ0zT3THeGwJmSmhw
jCRxNB0k8Rq8BgiO8UYrTKdGAoRqg8QSZCg6YLQgouL0H6Sd2XLjSJZtf6Us31GNeWjrKrNLAAQp
ipoVkuIFptCAeZ7x9XdBnbdSQdHErr75lDKF6ATgcD9+zj5rA6Mvq7OAg7mIiVWnSOvEfFalbm0W
HO0t0UtF88VHgF5UOAsa5okF9FhRiqIGBAPxQ9VzyDAwMFrJxKoObCQ2O82KUuA/07keX/XBvIV2
tlLqdC0QRYuNBhd5eJhixfE5k8cyWdJBuMW8y/3+3h47W4LDIB6jigQI/MsBD+fRRi5Zchv1bMRO
TSu187FLbBKyTphgh5EPP9mbcGdNt2USnLolX1d8U0VYT/H8oxn4S20QDmMQtalAIiS9K6yZjt7s
Hpr2jZmaGMHHl7N8V8N8TUbrQojNXaXQhbGABk/chiUx/3mK8VDQWC390Zwh0aYcTLE0ra15Lkk6
9+E9QuNVYarEPNemNTsj9ja1PRCNBPqNELxTVzkRSBwuWwyOQoJQ4qPmxd73+3KZBLlc41vvrwTp
VZVhOmfGKhtutfnZn9RLeFr/ZkR5ON5yMz5teaNcpgrUBTLsIJUzhNNV9pxGnN5Jv/LSn7i6ZQM9
uLW/Xd3BrS0kgRbcntGM+MYPafSNTwzwZX04vJ7lG3y6Hr/MzbaVGCFIFBY2Lb4ZJutRpIWJPM1V
qFu3Wta7plI+lpYIz/gqLhq3ptAdz6B3u5+TpF744YMEObgX6rXcRtgqQkXon7XxZRCvJ8oZvp45
DXxbS0nXUy19mNjmxl2ZnfJpOQwPDi/mYM/Wa10nvcLFKNJ5bN5Mw/VcvJEz+37CHx1l6dYD0CVz
Hj04VFi0xfTxUmRRqBtwWMXK7Z6uE6eUTzh0Hp3bnwY6OE8ENCCNFpVHEhEpmvG7qgy2WS/BUR1I
vCHH9k/sFkts8WW6fRrwIPaA7Y8diMyAHZWWxi/xkSjdPgxsi7xkLHd0Z8xrqZhPTMJj10ngSocq
+hX4AAePTfCzfkxbHXF+fWkI4rlIx1Yl/bCANuW5RdnM3Hz/BL+s3MtEYc0gnSBxTNO+rBqCX2Bl
paKTAx9W6YVXFa+qlKJaDDeF9SPSyYgX77E12UFXv5wY/Nhd/jz4wRLSFEM+BALdZhCiVVs+G9JV
80zRyImxFCpdryKhvlXsbgn0Su9UrPUlaP+4dihLi0IAydwh1UOpw0muNdmHxhLfENkAeKzqR7X9
UeLB1wIoDRXtrBZrZZXF8/VUhk9R1O5ivTjRnXzsNmApYWlLVpbo72Cy6XPh+3IFuTNV4FhUwTqo
VVrNpg2W2TZ+gNc1NvRWkqy/v/1H3l5GJR+83IKFlPb7gpf2LV5KjWqRcJDduB8dXbzSe5JwcnJi
gzaXB/nb60Ti6KMR0SKyZaIdLBR5X7YNnkdAlfVs32fxHsnkoxQrb0Hc033RkQWoA/MVjN2KitHl
3Pm3xdgNNH9mkIqphdstZGQ5fZ5VMktBfKFIjeL5Mc4JsaUhwCmynyNQh0IGWCyQ5WNN6kvtZ5vL
BHOAXg35QlKWipmUQb2bvQEf7mG6LxKMxef4Ppri8xkl18oc0PsZ6UQ2BhR9Omc29ROIa/mqxec5
kef9oEYwXLV8Y2W9raSiXfkCce3gNpaxaTsyXnUNM7gDK016DBOBZvbd3ILXL1mOUf4A7bbP6vpV
D62bRP6hRRDEA1LN1ryZ6oJqCoDDGqJza1BkMWlIT6wdMp1NRuutJYxeBNLIn8K1hVz9+/nwBUSx
HGFlma509eO/Q0FQrdPCSyswJwhUTu3iKBzcmzrJ0kIsLwf/Tc9HpuadWsmIB9C2SOz9HXzvic7J
77/Kss79Pl9+/yYH672eW36LZJBO3BLbbCiGFgBh88Qa/3XtO7jeg/cOOQd0RJQAqxhkkvArcC1b
v9TX7T48OwW6OD6WorAJAkPhbHcQnQVz34RSTmV0SRBgmU5LIzw38Ez1/SkF5Nd1bbmuT2MdLKtq
l9SSieQCqMbi/6M4iZvRbwcC3Es37X14QiZ09GF9Gu5gHTFTZOZxxnAqriRpRin5VSxO4bU+tr7D
KcGxB0E9im86mg8flmiWU0KiYBWHgqt1Q+BgTform4J4M+maC9JnJcaNq9Xk95dXVteuRoF86jsT
fgcqaOEkYCadKD/SsMAbSTW8WdE3XUabR9vsA1JgYW7anXWKf3h4ol/eKpqLFr8gUjXssb8vsxpe
MjHNj3zxjlKG+TJC524D2YuGdq+e2krkY6ORNaC1FL0i4KjDhyGqg9n2PIw5amtXHVsPI1vWwPs+
w8x8Ds5AyVKgBPiIGN7P890U8mrJd0OTemO91A3uJITwZUKjGWjUSgjdTPoRjwP5yZ+Rla2kVtnk
enc2S/2/2x2z3CmE3sgRYUx9zVGbcYScAPk6NlLJbJevC1BMd5Jtt6Ynk13aO+W0/mUHZEA6CNCt
sz/RjXmwLRFFCtPUzMZK7J4tBbQOY3cq8lLCne8XNPXUUAcrmhUOo2QB9aUb3Tg3UnFdk5JRo9c0
/inSAQbHV1U4NMTZfhDos4p5UAESHF1Yw1RYqfGVEQpXFQYKJFepJf/0VWU7YPAVoBwQjcyeu8nN
243gazupuMKkepdKhhuAhw3SfDdXqr38f5XfhMWvagQgqWJehXCwIPtCKwLWpkD/84d5tp7FZjEp
eDpxA76s6CoCd3S7GITxCh+mubtp0NW2K9VV0Z8j7eAUNJy4xceWoc8P82CB6I3WGA2dOzyGz9l4
bSLEKR6/v4gvKcllhn4aw1yqc5/OiHlj6VWmMUa87dCVgqjaLXViiPLPo4uUlY7tU2nQ45e1FDIW
OtEXBPOcjWkO1tTAaOoKdwoYiuAxXk9c15fT9cd1/TXIMns/XZeC7KzpFAaBKLsuLKwPw7XYb0Ho
rlB5zW5sucPG6NwTwy6T/nBNp3XkX9d28P5NQjYqacL7N760L+RLggdIBNg5k29DzAZvoXfVdXCF
qOUe9PqJ0b+oEj4epqrRHUdzBQeAgy2ZZJaiTNnHRZte45JIy56pUuEUtUru5wsyKNvoTrGLtWKj
Rdkb2++v/tg95wQC2Zxk5Fe8PVqtYawCuvyH6tya6GKa1P/FG/F5hIOnmhttk4oqt1cbLDh9socs
0Mut7N89nDN5DFZu8m8LMOqw38iX+sBU5OWlUOVNUit3UZU7Q+jDCRRteR7ucIf+/tZ9nBd+nzjE
N+QbCAMWtvRh4iHuCtlPF59MkN6oppCWrCITwzqltUjR1M+5kP1oYuU+Mqg9qhr55HrEm4qD4Hki
v8r5uGmyGZkfdEC8ytLRb5HAphuEgYNt9NWlafyIcKrLzdtMQV8lBZkn6dY+MeJHvX6MhvhqEqqd
5DfOUrgtMywx5dDr8aA0feNESeALPQGENYVuTmp0m3zsVb+/nGplWameQHvSbnXPkFfKJl4j3Ktt
PJa6NeAQgAULrULYqjcoD+zK3Z02tvhSVP34FgZxBV08fKHD+Eue83IODHaNMsDiRr0uRqLXkLZ+
tV6HceqGyC3j+UpGY4szr2olNynVxCAqnSHJPbWGjp0btiy+6X19yY0b6cuxsJ6TR8NZ0rHfz5Aj
KzU37a+ve8j1mQHV14umnRVtmYR2/STezxvB7db5c3de3nS3amOfeqU/SN8H85K4i3octDaMOA7n
paImc9O03CQVYZ8fxp40NA8YVTlB7iS6xpIWeGN3hemWpwqXco4TEC2AnWYH6b0I9B2RmI4IxxBB
Jo4/5JxSRP84TC8yWBITf6w5fcgI63IL95+FIjO9fX/bjkTZrHpw2BTiY46Bh8WFWDcnpJlcgNGN
e0WoVxz5xPKNFgMkt/sJJE4s3kTjbW286tm0Nk1o2zotvli9JCi3IMOsjUBaRQW9kTEl12mEcHmR
ofQcKuYpEt/vv/DR5/z5Cx/EVajWgX5Hyn9bj+K75wb3Pqs1HdWSjU7SnnbNg3zijTwy6O/BzLK0
f9ouCZLq2DQLmtNtab0M2m7Mqwbva3Udn/l2gQ31qTDg627x+5BLmPBpyFppB78BSLlKdNFuNURQ
p0b40sBC7um3EO1gu7CKOZzVkBAt3C4CuHHjbxDKrxKnOdHAe+paDrb9SIgCRYgYSKZoPU2pU+ud
8/28IKz8Elss+zfHCaaxzgnsYHevprk3pVhEgUO5WBofi+pdksOVJtznBvVc82fVkI8HITp3kAW0
yP/ZTcqTwnnHxLlPxEDLz95yZMuFaa4GhHJJpNoVGCerCc/5YA+4lm3N2kZSropFWIsObAirM6Da
W7kVN4lUrLupuh56X1wr/uTOeX6OiljEuLO+b9PW1UrOnHo1bJHtbtoq2nTIjsu6u4+DwjGMAefR
O7Wpz/M0Wrxg27U/5K4e0LrEVp5g1yqO0vkwRluhWfwFXoFdub3/UC+4+Hqgu5y5CQc7Sa6CpKBj
pdk3oV6vhr7nPBde+FlsS41OKme4AEC6Kqxto+1E0fEr0e2SyR5HVMDks4YmX2uBj+Z7WHX9my9u
RKW0dVwV6+RcH3gH/EvDfxPTu8C6atHRYTTVFqVT1S9S16Gtv8NQY6UslVfSZFTqXMG31oW4T4Kf
rUaGC0m6XLwV5a+hQ5QXFrYwP8Txri43UQkpTLs1y32e/xhSf1/pmqN0Wxlfz77ipdc0W6tGFHyy
HfTodZvHUCZvp13NoeerGadgt0UoBlheabJ1TfkFUfha6nQ7I+lmYSemFYgGQ3+tIgQU4f0GWFn7
lMGz/Fbu39v4uRrmVdnHtoIUf46RaierBjdQQ9wJ0U9sVxQcIH28BpWYm4Iq4aM/QrsQNHkl1T97
Om4yY09D8XqYffaEhwVFm6EHUWlWWabiGBdndVvvVNqK/OG1mC9FNBy6dFXNL4Ff7FGOcRxHam/c
pSoN5Pxvr7L6/sxUyc1x5FYn3wnEcYlg8H1ESlw8idONhGzRhPqjL6AxdKxZ5Yp45eVDuUrwqUue
2u5RCd9HVdgqPdsRs3xOLrVhVyjGyoC41zGH2jRGMEAvEVpnE9MwFP4D58+seaBAvRL6y56bIw2n
IuOPFrbf91EVqZqhEfbgjfKlltmbfYVae4TWIA3dXsrjCyHq1zn8RKIIrbnSZmw0I7kL0dXVwHrK
M8k0L2qzzFx97G/FqL3yZfOqjyXs9KpXIdR+CGO4a0XdtbTOXEVKNK6gjuCbWg6VrbcJ/SeljrZB
hLcSEFTfqCK2dNskjYj+FdqwsuZ5+VIrU63ltalDjRCCYkuTyNrQ4GEKmTeTDE6Dn0Z/Nkr3ZgKx
JFJcuZ7OUFWMNIz25RVNiG0eXZV5SUPnKPESdW6kmHaUmx6lY9ePOyxI0+gNPGi+GhSB+FOmi8W0
c4B5Gp+Zm/c5kSyUubG5n5P7MPk1k/iOkgDlVkZ9jKceXHQ6HRAZwuX2sVvEIyFTzgBnx6kKvz/m
t4UL0c8i8qL8TKkVEAWF54vXQ/RMk/tqNrrzUaDOlUzegGNtrzVkrzWIKITJ6PmQjqxGjJ9xja5J
P2hjssBwV0ZrbfSi3tSW6JZ4H3eYcVrxa0XTYFi8d+AmMnOvQLsm8eoO5g2RtN7QyqOdGUrgNMG5
Yo6QsC8b+O2G0mGJXW5a39q1EjC0ES12r+zrXniUuuAMSOQI/DxsF5NK3nOlINgoBN7KeKtiJmpJ
Gf5EZ7G0MXADzo0nMdXcUbwzEhSyI2s5VYe6vpRNY58uPVbc5a7AOHyiGybcJ2phJ1ngkAx06hJt
nKnYJdzoQDZtn8Rh1tJzNnCHsjLwmlS+7RQoCwpM+HLyFJ3TIwWbtIpf80H3ql7ZtYboxHHomLQg
BPW8qpG+c7pxRHq09AYrTzW5psFp1PS7uZlZX2OscJNHnA3t2sARFLx7orerSHoUQe+ppO/EmFYJ
bmmFmIO9AhsJZdXXGMPwmI38h+JzPJAvwoKfMqLIObnLIb4VomnLg+kaeuTE5i0Nqyxb9cpcDjIB
5kkQAadGvvblh8YobuSscfKQfjm/c+U2tiPeBdQnTmZMEF0uZPhdLUDqQt9jieLo2IDr0fmkvaf4
r1BraaL3WrwrEszT2nltgu9Sq8nxG09Kd8Poadm+lt8DXfTkTN76/VYKb0qT7xvi+FuGnjXdaF3k
qnlldwuhMazttHknuZzhaJ7kNDVCSZXYp9T6UUoking/pPRKHXFXfs1Fd2ov0UHyDmJEazz5wc2C
68qM81BskDldqEDPZ5/OUkq5Gpyv+rIh80lDWly9KsVDpv/I5xuuxSKTNqELb1us5uNrYbhXgJPN
BC5KXrNGlivZp4PmSqofahbwAVvl3uzcsp3xRY9542Rb5EzqC4aThgAGxdgZ+eM2pXJVXvRqZ/fa
4hAbrNSlERA3+5Z+wTQAnJo06zE112OVrlM837OW7hEelj7gZhlnOz2hXKXedriyNBhnV6Sj8qec
CN0g4VvXbwpfJ0wu4Z/QehitNdktOSa3SnYziDQH3iCDQgI72xwviSa82nrwDRNBN0ZDeACJ2XWd
t06megHmWjHbrWiuBPOpZOZGw+WgYkju9+yWv2oy75Z5UdWXuv9Drrb5/Fap52a4U7rMyUyKeAqi
h+xmMh5Koi9VgqtLsJOPmaNF9O6pt5PCw9B/ieOdXr8GUuFYxplpeh3m6yZO7XWQOGX/WCcy8QBt
cdWLhI1VIF7Qd6X3jzO3WWTvrXGo6Y1oIyWKI+vBTu0guJf39ILaTUtznW5CsIYZkl9nguCEuuT1
UfBUa4JED11mFxgnqbrXik8GqkpDCj1Ffc+tJy3o3AJzJTry4MUDasr8zTQnmyiab9WJimZPDwVQ
Lo28cVDlm6xp163S816JtjL9KGIShcCzNdOi4Nm+9sJo0WDgr9l3UIRX+q9pVG7ELHuWu47QrgNc
1KKPHii71QmL8ZgmV1Hrsz5hL1fONPkJ8Tlr3ykp+5IePdhyafRmtxXpD1LA/v5+wJCyXImying5
hrjZeD3eFgtp7lRx6mtYrlJCNEkAMxbKkYPYn+qEMlddT+hW6US2wXY2TpURlm96eCWfhzg4Eo5t
SP24ZAh134H1StzCU26S+xd1JdmiA3cWr4VTx9DDtozl7PR5zIPkc1xJ4qTUjBlu223j4RpsL4Ds
0/fvC0D0YCT9IAUdCnIlKxUjtc70Lrv5ZeKF71psvywMscLp96Udk820CH7+NxdJ+4BO/Z5a/Zfk
QDaZJaDohkRUG67bRjwr/fFaCionkHOvNXCg1elLj/x1UVgnjoxHj9yfxz54qIIu1XMlMXY635Y9
PTZ16LTFtC7oiEaUZxsqfcwzbp0hwv68ZuUcfwhU3tWRkFkR3e+Pl1+rOeTAlkQYaRKEG4fKEUOt
hiHMau4EZyU12tZhj+yuJYpOT+Rwj57KF8H+ooUmv6ocvDCxXs+TMTFUfs7atllcSTVPcqlpbr6/
piNlYy7q00gHt1iSUyOYZUZqrEdddMeZLun2vDb2RjisQgjFpfBetc/aUNqyviP4PzG+fOS9/Tz+
wTskBlmcFtT/KP8pjwRtIOOyffwurnM3r06y/44+wr+u9pB0qHUyp8HlEWKutbLU+3hQ7b7/FQan
nuAHyPJwPfp0XYeZCDOaZ6OqGEm+ju/yO2Fdn1cbWGx2tMlcDrs2p3PTeZnWNJlFXk+VPnuML1Bk
rQdaRe3GOPEeH1sfP3+f5Tl8SiWFZW61qsF91hNacpq7WtZsZOQnRvnSULksVJ+HUX4fRq7AdUcm
l6163XPnIeWiI2K2oyd5k59uFlg+7ctNVjFMwusGYPRhKTc2I1wjIkYzLjESISWHfHu/jGh5ipv+
NG++n6xHikdLFpxiJkwrRj3sMUJDQFULnRZXp5YX+xmdkRu4uqN5SraqHHHdUa1DGmub69C1noQT
m5x6bB/9PP5Bsq4xjCpSAx5illr4y73N9Obr0j2RDL31lyGyvTktbVOpHY2OvWr6YRnPafLSpO9W
4tGG5BJ7i53vdGK/ajMSB5Vv593NxKExJ0LpSTrndAo1FW+HP3Jk6Yp92VNHSUZ78vOVAv6ivdYb
jK4LwzViwZsEY9ORT0tpvZvJAqmEKL5hnFgPT133wXIYFDB4Mo3cIe4DcfA0qqcyykffjk8P9mAV
5EAgTtBZeTuUs6RrNo3+S2unE5KZ42styKAlOwkf8rAc3ku0d5g5o3DyNUg1vqdOtRdccsjjDmqE
fRpqd0SBtMzYv4Zc7uyn1143RT+oLDLIS423AcLW72aggKkbXZ5ytTj+kP4aarnHn4aKo2SCc87V
wVa2S60kMDghmVwe8+HrDi8PMRo5H+C9hyMkScx84/XLrcsIlX2bgcPlZEEFzy7l3vv+bT8WG38W
LxzMiWFONT2ulkn3ERu3G7hD69Ox3fGL+ksjcbABykoQi+0yKarih0gyZxb2NefrquxXGsmO76/p
6BT8dFEfK9ynhyQMVZwHeA9z2N6XW8UJzqSbgJGWwtVKfiQp5JHu+n7QYy/X5zEPkvLD1M1mpTJm
KeEDFuwK0N2WtP5+kKM7z+dR5N+nXx2ONB4jal71694JNsY6u/bvlGsfXmTBGfvq++GOBRKfRzvY
53pdDqfI55oU4TqYSkeG5BKbECv0/8+y00eJ9tMTE0d5yvJlJOs2vpvPB2/cGM2q2GtutcUofCHo
G1vt9fvLOxqAfr6+g1ctnITelOflZfYSOAXmdjwDSLMnO3ZickgnhzrY1HS5/VMklPo/NfGhKbUz
LSfPCBRaxjRGNp8l3Wvku9YnjsCKwyd9AR7H7usnQQ7WU9GfFSB2LOs5im6l/N4wXyJBpdSM3XRN
3lGklF8NiEpbcKUXai5BEzM3I237mBw5Vjg5CRJGMVbWKfXbMbo05hxizkzerLgtlYeCrE6r3ipy
4VrBrebfi9FdNJEzEp6TMV5REXWX7p9UaN1MvEajiDRAcSXqS0JxJRXnhvqkTMVqTNZFjf/eT0GI
HspkgIii2Bm2OtYMtKatriStukEMvO3LlBzCsNfLVxLW2yGf7Slq3aXmElu0F1FJAAe0pvqxjzt9
VeqBq5bpKwBk0kUwxFa+RWYjkYTC8cfGG6TqqkuCN6iC665A/0gnVmCigSyUp0R5mGG4aNzNaL4v
qtuJ0ktNfWRS5DPQdpu8LHbZVL2dmF3Lu/h1If/Xmicf7Oel2Bj+uBQdl2bL9g4DDq92lTOM8Hap
d6rEeUTE8FuJ85A53xtdJVkzbxAIf7QU0CCoBF5Yl7LdrOYNSbg2tBPPeob3MnCczrbtRpdAkBcO
ZUH3+0s/tklqkqTSCo/7GarH31ep0myVSOr5LsLU2l1Ckak7ESQe3bb+GuFQA2GYmD+oGiOoXo2B
AMjM/1FK52gs/OlKtINVXQkmGYwg4yza5vhKcRZz1Oo6cn1HczVvcnK33KvrpZScn0Scn7iN2sFi
L1NyA+DJ4AnuQIlfOBodw98/qaP78qf7eLDCl7XQqvKyU3bNeViLKz2Q8Sq8Dbp3xJTfD3V8V176
KK2j/TjQc7ImwZRm1b70jnmmbMpoTfFR8gSvPlNbBIZ57JwY8+g7+GnMg1uoo4OWxoIxFzyvjrtb
PDuEBbZOjKPhAXhiWh4RmfAWfhrv4H5mvqUF+Akt4VR6Byz3Kfilexp0PfuDC0zLD44w5nnrVo66
7Rzsx9fZZb4/yQg9dd3L1Pq0n3ZZFNTlsvbo176XOwtYWnckLH0VN7r9M/H5Hy/jfwZvxdV/r2nN
P/+Ln1+KcqqjIGwPfvznPnqpMaR9b/9r+bN//bPf/+ifl+VbftvWb2/t/rk8/Je//SGf/+f4znP7
/NsPiH2jdrru3urp5g3QfPsxCN90+Zf/01/+7e3jU+6m8u0ff7wUXd4unxZERf7Hn7/avv7jD42I
4D8+f/yfv7t4zvgzm8+on9O//Z/3Onp5zv9281Z2v9Lo5fAT3p6b9h9/yMbfMUZYbGPIqhlQ83km
w9vyG0n9O00NuDjSQWSicF+oL3lRtyG/kv4uYlpvWMjk6GSiOvvH3xqcvPiV/HdZpqkNLCsfpvOx
yh//75v+9sj+eoR/yztswLBebP7xB6yb37YrqAAqSzVEEUtD5PW1XQ7MWExebKFNWnHkkM0u+nxv
zEYi2YoiGLOblXUvubzFXeJVsIwSrwE9R1+PNve16DXw8c1taQpRdqY1ckq6eJRJOfmKFif7uFT6
bFfGQTLdjIpU+w6tWXmwruUsMV/nQkitX9HIBnaeFmYTnqmQrpG01alobKc6JGmXKtkQXISZ0E6X
bUaVmvakNok2upH0xlky1s272Ar6miNVsaU7YM4cUyN5sra0qo/epRFyyj6pzL58bePJ9z29rEvz
yk+ixaNvzPWsuTX7JJLcVuS44lUzl7dO0zGwNpPUkQqhI6iyLitL0SCwyUXaCc+lOkf6GvSfMbg9
Ou0BzlgsdTnyE9PvICFGse9hrxb1rmj0fn/byo0S3+iDLifUxvsiV66SeYjgT6aBFbcrS0BLuIpH
oVHtopONcuHQTcVrkeEeeJaEUAzRgBnDCKBvasLgRqmkNtxKs1QE+0mJtWgtcEpodkhEoukmgE4W
OiSsVAQuMiWSe6nscRPIRD8Xr+akUdO3Oa6l6HHyxSzxejPFblyvPhwDhkojOgiKGd1GZ0aYNypC
X60B0MXNZigUObzIQqWx7iCTD4Xb+FSCHIC2gria+7Krt2ihKNbq3JYBFX/bkUqnJB/zbetS+ZnU
1miejY2PsUA9WdS5RrPzo72fx363NadQTIku1ZGi16yqeb+vxkoEoYCIp3DNJhinndTXNW5jqKGk
MyWddQLkAkmBMya9oJ1nal1ZTqfGZrjuasvot7xOyD6ivqLglLQBlfoq7cy7ERQO1rxCyjexoiUs
zHMpxiwBaNq0GlJlrFfyMDdYBfoSfbll1AX6VVjl2rTLms5HbkP+HrO4vpD2Bsqp8o42PTXcqWVV
7PWoYtBgaka8nv1aRFNjtO2LmIehvDIbrZCYTJHZb6AOaQFkS4m8qDAENYBVUanGnTELHSrDYZBI
e8UyKp25TjrqwLEyDmvIN6XuyHnlv2hNyC87VfGpfzYARlZRV4/OlGUyVbs6A8VTC036q9fT6NFk
cyR9ltNYaA9tOwRniVU/yjOevOfgZPlu4phD//STah/IM7hREOW0+XSBR3qHHVxoFUdpah+9kdGL
XieajWC3jRBQtp9G/xoWp7XoWYz8NTIbJKAaKq+LUKlmOIuDqsGWT9TqbQAq8bMTkrC4GEg9GiT5
GtLFWoUp73UMVKpDMTUqiku6cigzRywkyqFq3YKo4FOE4AXjAKTmeWU4hZCPwWtXViW4iwpGR7IC
DEIx11QKqI2ykHWXnWZo3VnQhrgOVkYOx8wy+MWG5Rf2cJ0pKhpkJjeYRH3UkpVSxs2T2fSjYZd6
nD4ElAfiKklrJK/GyH0tagUgapAm50ajKPm2AqK98PEnqv1iaaXSOjDmjPbP2CfKYR7EWErS+4jN
gxLkvuejF7buBGGkdcaMB5QicY5xz2XEetu6QzbU/T6Lld5yfClVqHzLpTo4A/4nlGVVaah2dZEI
tT2HdWHaGQU0uC6RyVIkIgKE4dHlIjjSIA9GryxKKkhD4veYdgxZ6T/4IfebNSONjW3tqzJRGDn9
zuuSZOkwVUvsddIyEvzdoBm+hsQP78stTo7xjRZrdXFlaW077sOsk0FBDskUGV7XIMOhHh0l6AGD
HKoDtpOaqFwNnOuqTT5bVn/OJm9Ku7RRR/9qhiOmbNKhYl8YpLqkDa4iD/xzEtKRza4A2ydMIVL/
RiqAgeq6n/albeVNZ3gk/gwwtIOuRucxL1OzQUhYGnf+0DYyxDQp3QudaA2OKRKXenldGfqvlgdg
eloqAIQ1pbmpz6gPW+p1JsEi/TVpcGNfm4yJ1l5kjUWTGwI/DNkB8QWFP9/UhjhkP2A0ZQ3dr4Io
3aliEGysPM1RDoclkktSdX1zjU1s2+5auQegOnSjkLtCpc0yRfNCE1/lAD6zB0R4mC4rHuR81gF4
LTfl2AThvd6IbFOLgsUIPK2pVGGtwYGd4fLTZ/zUV3Lmg/gcBmFbD3HfOTPrO9npohL1wskGIe1B
oiXhc9ew0pwVgKsRWc1iqe/BxiX1OpbSbJELFDgmUYgLvdkP0CtkwTwYD7muxtnaz1EnOUIHWPlc
tlo9Ruw8qSQI5H5WN2NRptldRtSinBewSuPNckBON91oTtJabetWcePKN80nIdakAKHGwnBS6glR
PIeO8KLjqSJmwcmTt2kMxicNVkUEI7tW5lViiCMLTpukc3reFakgrVvsbgLsL9Cn3anWKMc7vdDM
YtdWuqD8YIWW8udAGkSQtWExiNY+EAyfMoDcshLbpVgq0y7NJBXRaR9HimPWDan8AgIwQu8M/089
MUDTKoGa++fTKCI5i80s7NAD1nHmFKYYo2RPYdCtihC5p9exz702YR2MjhnJtG9K00KPb6tOfy+m
zL+0xDhBjBtGwp016WG1LkzantaBAsN6F2fKlOzGqki6ddcF2rXRJIHiGiavHUDsIqJHXjWTBeto
ZemFXjE56O/s/bq6sKyC6GXUilj6aRbi3HlZVAQGWOa8Bn5aVGU5/VL9RBjBBeKWydGHwB49Vjgm
2eWQkCNdRxhOpK+FMLcD4sMK7q2cdwVTLjLi7JpGB4F+uazzDQCVoPyyC9FII5qZ1EBK+gelro2C
QGcWqnWYJEJ5L7ddmm/TNCyDvSxNVfz0f9k7j+XG0XXLvkpHz3EC3kwJgASNvJQyE4RISfDe/ACe
vheyTvc9qayujDu/UbOsTFEkAfyf2XvtqpeLh24EFXho0PzPhzYsly9JxxvOTWRp2rmMwqnfN1Y1
o8i3G9vh1pcrUrSErmNtjfQpMd/kUOMYgbEzifkxgkLcvPK+GjOAbruAaJJ4V0dJqqr+lNmphVyW
RNw6y0kRr4B57zQnMcwF4P401U+LqeTKqkuLx3uHigpJ0dwa8pXaIPkMjNIkyWQUBpMw1ZzllDOf
H5FzHabo1ewM5kS9+dk2/E8D9b9XEcw/NFDv9ef/+vHZfjBa+6sf+9l08W/+apkkVf0XvQidkQ3Z
DwKQznrir55JUo1/QX0lNYUoEehIOFP+q2my/oWeArwauYf8U9wy/69potWC26gylULbQN4KYoz/
RtP0k3r0XyO+NXkOjhrGJRAQK/Lv+64r61qGJp16Xid8BsRhwlZlH6W5X/jpw7rl78lX1/cY73zH
Z2jvh9Uacummb+p99IDYm31xF/zZk4/F75du7udv5sg0hyrSHT6j75t52YqBi07dZY7trR6PdCLt
iyH0e5JZn5V8CspIOQzJK0uzoykavy/aK55UD3nV7gkO9KfW3ldZRprPl5x8ZKyh5ATnZMbItThH
9YOI0aoUkYoslKqYHu65kkDTp6DOjEK8WtqobXRAXTPOShjHroS2l3ApdRncMmYCVJtHDssPLA6v
XRK0COPG2b4S+XUF09ZIrhPovNgLD4s1ekkRXk31S1Mo0HodnGLtTW6CLRNnOYFfUj2Y1aPlPOpq
Eyyq4/aEHFQv9vxks8FlpeAOS+0m7Uep5egqodLny7VUKg+NpefbJqze7aa6Nq3ajfV2R+6kp1Tx
Xq6SbcWIeEgrt4YgV3J09s69rCbHViOSrU29ZY7wBtT7vLa8KMQdW87+NBPrPbwZ9rCzzC9cx4Em
NVdaLAejAl/fPqvDrb6yqPPxxolInFw1lGD/1oZybFkozpY395Q8YHmqLjwpUwn9NrkX9ifgijgc
3IHGb6qUjz4BRx5S+BcTKhL5OUuP0aTctyqQdlvatKaPpshVk/vc0AMLHSEdIgW4dTLXSXsP9dOS
dnWhXCVDb5EcSwzY/FW3Aa0RzoK3evz6uX3vrkFXbzXnjnjaoE1eLUx6cVvvRJ8z2OWrIn1vXaz3
JYtdPd5hgpNxjMSQC5xyp1njZ09dPIWLJ5EXkdDgNtZTXGSblkIg0r968VpHr4nzpBjJlQV1o1ac
67ACWpqQOjciDmbheix7/FeoNzPAgWWhXfVJfNesVBH9hAdXwGZSrlVn8ulINglBzMWBBg/cerOV
2+Ul0wevxeo4rUAWMyrOThnvekX/yGCcVxGvMSvOmyMpN3ZSHZJpOoyFOEiw0DUnP47izjFeZOet
RVntosp2bSGdGid5ihq6IfFIUklO8vwstwc7b59RmHuq1O1hHR4ZHeQb1cRx0SPMlqRrnaVgrlzp
xk3RdCQpWPT7KMrL6I7oar8SeB2txsssgoPXKITIl7N3M7KpeI61CR0SYryo+isjMYK2moJRHY5Z
aruNId/HU+HrTHD5PfyFgHswz6+F9TElIx5E0xV81Z3Sv5RTy9ykdXuz86QGCym1xqMTXUQn3leJ
l4ZHZGqTKxbuG1q/PUR735HnQBnt7aIYN3JukhicB3wYW1kxtraFTs7IX4UlbmWbENf6S+ZqE7X0
wauiqJebrRiKe2eIAzszfcTGN5Ez4KB09pPzVUzFV3KBcvFg2jvZCW/6Wd5oeEEUCtklesyUH0U4
naBBDgLsH2L/Yb6d9WmnVhgybXTTMQgFWd/WuI2dcOIrNChJ6KId9qNm608sOfKURCaZlRFi565/
aNvEA+64r7XakyHZ5DZ7EF13JetFhHrQ5tUtKlrFmZ6NObrv54Z/WYzWJpyp/fCcTM39oO0x03uV
uuxNmpWyuG2Q8JqyxHaN2IBCAYSii0NZKH8QB/w6pPv9sf5tnh2qxaKTenpJgb+ua491W68Gf1Ky
/roVWF9lPT85QVcSN1PBb/ubopXasEuUi17e0ukTbdO61gDRnmzCuPur9vlldvyfg0cmqmsTEFXl
etb/9VoEM9N028Rdcpj/OqmetIQjPF3O1TxsekhN3WJ4dqr84VV+Pw4BbyBowmbMsaF9lxrGA+4T
Qonec/uc5zfhogVkwbCQNLZzdmWIfvsfZcy/p6v/+aZ+7va+vSveC3JSG6OPApf613dFYZ81Umuc
DZWV34D3A4H8ZEzlZtowNQt5eGTHcvZE41x1trp3BsIX8mU31dVVI5meiU+kzUqPpnMzQRNd/V4t
jBUpu1jEzg5sq9v7Ra/+8Gtr35Q0P78Nks1XB7opK9h8v+278rjJW0uV34u5DLIUJ5DVSETcTOKD
GcXGnFNKafJ4Iqy9sjpzMxIGmN918ptaEsWZMyKMF3+uhWvOP5gVIl4500q7dnMO85d4PNrKq1NX
zLVIMmWdrDRvZXWnd+ecbIneuDGbSy43Xi+gMVU/snk/jrMrGcOum+5blOpFcz2HR5MRQK01jcsq
+zGt2qey0/0inY9JoeJ5zLejYmKEU7dGabg5OoJ6mTfaIG3hW5EJBUBmtv0MR0AyPynMrMyhgvK7
Ns61lxYJxjIOfvKDRbbj6dzUxla0xSEJ48DAl6/Er0vFjrV6SuV4b0S3Shdva0vsjDjZhWQRNXWx
s6x9vFh7mXHs0tkY7JqPuu+8JpkSN27sfTQGizL5lDZ+VOQuDCWAoucU3lYzlpepu1WnO60UHmil
vWJ9RB1GNeweeqvsKvSM+fJsZPZVK1+GqtyGYcSz7ZZojI0KdraBizjYfjnmDp1cE9RkfKb97qW3
P/rFOc7LlTbdzpnhz1UIDlds5CbeMHKFT3apCpWLrwRANLtMmLyhbTyDcCUrM6B9LaT8urFk+Pnw
XCWJa2pwJDq+ZTneNWjypgq+BCwwnZRKnt43TXRfy+/KcrFq3nbkeFI3svlvOdrGrTXJ14w7Xoaq
GSkKp22vlW4TfyUL08wamfNk7xFIuUuxGwrDpVd1M910aym6D1M5yOf5WM3Say5pW91M9kOSBHmO
R9H+HG0EAPW+H1I6bGcr8Aim1lGqG19jpCX3jpckBmhnPHhxu4mGm0RDUo7YOg/9ifKIod12rMnk
sextV5NrJH2m9nNbSptogRdoABIEhFkvZ7MsgsTJXDuODoV8HLjU8uHDSQDYLhhMcmOXheeIy4AT
RiuCiUCfOEJOyDevSrUX54nX9aCbFEbhPBfIAy/yh4JJc9Av3OaFKN0ey+ucOP7CWF4kpr+iXTl/
N1PY+UNi3eY2VhB5eonG5NCkjdvNlS/Jw3EoDx0+xogRuq30G6OGSd46B0ZAuEm/mlF5KCf51K/Z
ctiQqCC7oO1kyqnPQoLIVzxHdnPdGQ6T/JhbDwIV0wGzSVcz1ZskM/eU82Kr9fqzaeWjXwx1ICSV
Y3byBCHJW7NmQG5PmEo7/UmCNsw1cR7G7kHFh6bJt2rSYgp2jhTfmyhUXZ0YsVYyPCYDL03VeMy+
9lIl/DQlGzes800T4WUyE5MUITl8LLPuktYIX/75uf1NX/Xz+aex0Qf067BSY7f263O7lzi5iOE7
d/7sa166NT9IOUXaq/n1rv6jTm39ad9OCV4NXe+aI2DSQv76amwCWVZI3Rkgd7svt2PgvE/ucKq8
ehfv/vmd/aol+Pcb433RFMPDtb/3g5liNoNidmfCsTaWwZQ1c/702f3NGavpsk1qBT2x/Ft2NUuS
puzS7vzvAHg3vcEVmG7C5KgjGpbRmSQwsbkSZm/6g1Dtb743ZAXAWnAR6OxXrW/fm8QqRrQ2O4p9
ux/uIp9otm21j9zyrnT/tFz/JgpZP0sSeK31bRJl+DvIXETswZimXlovulce+pP6lN2xS7jOgtyb
jv0GudKP9j3BKser/0no8w1l+O9Xt2XIluvIHPPErxdNI2pNTp3psioapn2GNNuKNivOiMeHqz+v
Z4H7z9fO70Uni2siWQwQTRpF4bcSDXAiRW46Xywyx0VfbERK5mmYYrpmwSGLjdKFG5aif7iemOb8
fnvoiG9oI7gbzd/goRoW8tCcm7MzoiNDp60lxpVYxFdROwuu4emdBR5kFiu8dfT4Pa2TJxNXh2la
PgvQXZZ2e+HoyhVpsD9KJvB+pui3UaFfhjnordvJjvelhoc9q8CvZfOTNqo7VPHkrGHdc1BO5d3e
ZIJdLAgoiHoxnUvfvA3GiyABPWtNb61sErPddvEcuX3cHm24C5r02JssNLG2p8u0E+UHO2DGkbM3
ChaZknYYKmVndsoObnnUUfdFw6HgfbCy4Tc0972YWUK2R3bifptZnpO+J8pdVOVHrY9ucnCRkv45
DK9iMANdoUnVlr0qovul5Fm/rLD2rD8To7mPzGhvmA1g/W4zpganJFtrhdiu+Nkx5lOl5ftGXy51
JY5Sb1tEDXIQWGBgGfCvLP3jmtOpO7TiDIKs+llK9a1YE/DKsPmU6NVMzhq17Ui3Iz18LHY9m1fT
lvwRoPBSk2qlRr4qN5y4kTsYlyUmYlF0ARltG8ng6dBoJ5nRSKIMb2O4LcUpsSkNkQyMyPVaxiFF
NR0ykVIivbY64F6LsHdGAerU7GM1TDZa2N+FsQFzfx1c0KEZ5ZWihmCP2GJFyePoOLdtCvROecwJ
Okk7cXKWbJM3H5Nw3KSG4JD1u7EyTmytsCCbrsV5KIcAUwM7r1xbfc6K+WGypI2qP/SRFozzOono
d6qqb6XyWXSMi4a1P8yCBbZGF5/7RNrpc/cYZU9Ry4CgvJAjJEfDUZmrXdVmcL/08aboiSIQ85qG
Ke6bzlQ9Z2Lh3Cip5S52MtEJ7MueYLz2RszzFU9Wd4ZGFOKatKWPFXqR1pkrKfJeijTXzhjLwL//
krSnOCzv85XVQODUCuhg9/EwCO0OkAyhX7AZMB3XK0ePwlFv8kMYyZs6jI+jKe5DrduX+LyNMdrG
EBU0an59cDDZnprsJlQ/pPIcNuyjSf3IMPkUHyI7ifRgEV7YzDfCPnTTJQ5DmD8Y9mYSbdnfEC4L
+UL7YWhchvK467oOETY+RRvWKzGf8XU/g+4CuMo8zqFI061zny77JmZWAl0gr8jyo5BIxHsffsbq
4MUIDAynvTbB38oNQ4A07Qw8+cWEfxc9iuDPl7S6i0vpfuKLQ3mLIGt0VD9HgWGWlHpdnPwYDBgf
vYUv4bXPrkzpQOSWIgNKja/Vnq43HzyywQKTWZ9oWKKk062kWG7oXMXznQ56Y4qeq/TJyXJXYelp
OjmO3x8mD8VhfK4t6zAw7yik5GoJnZs4N5k9jXdR2AaO9KMpZPDH9kmPnFMaM+0jcOFWzyVYU+8s
Wh4Vc8Sbv0oAykJ6lIrkNWcPtOka+VmYJA+wA9fu2PRKXm02YDjibG8p6bNozbsW9Y5GqU4kziuT
n32JBKHBtlxQZQh7/LSz9DXJZPbUOkmWjarA0qxJkk0kSgMnl72eBsPBozvnS9CEgK2MfqNb/d0/
Hyp/c4qqOqEGGg25ZVBsfTuy51FrpLpvKBdGr7w1bmYfNcIOxfE29GTswl4zbrLXzIu85Lm9+tOI
42/qIdYGigkjWuN4+T4QAMsMwClqzkh93FKBVzsOf2imWSX8Vt3xkxWQn3TMRNd/nwGwupMlazgn
X1xw9b7wbY7KEFGJpwPeCOTAJsG7T/8sBf79vObVZJsfv8bi/Ra04ugMo6xpOkPS8pjQu4MI+mDx
iAhTArXHZZlAWiOV07ePcmB5cOFe7HsU3fGd7Wuu8bRiNZjq/uE8/5uPw1ZQrJmyTjg7Ne+vdQuX
41CWszhb41HOj1K+08P9P19Sf1MFquuyaF3EWGsl+u2SimLqgZBLSt/Vj/UWXO+LvYE2AEAuvP9T
Hfb7BaQTweQolNImC6XvE54OoJSs1O15kVZ4xVGR3/75zfz+Jermar+DW8UwBmTsrx9XgyJGt+v5
ou9W13XCpA9n7J9Jkb9/K+vL8Gmti7LV8/fry6D/qqZsmakmhW9sCy4Tcmg9RmM/0tfC/2lVJfVl
A9vNnfwGxRgDZpgELokPQ/DP7/hvvr5ffhfnm/97IWl37NqZ4WZ+W/hTsKLOBPw/Xv7Pjoz18/u1
9/r1xb5dK22bhsLQ58varfy0Vb5l7sXaqV7mSfs/PW2+aZ//Ktr/42N21F8/5sQ0Bv6bLxOprRvd
XwKGaofocQW5pT4yS+8PH+Xffq0qBFC0RgpF+7evFd/rskwJPfJJPyRBdkgfrOv5ljE4RqHipn4a
jn/S/HPx/16v64rGnxONtw50v7+oapdlAbHsfdAOJaJ/PTWfUuls5p9TB54gBpfRsRM1AAbBszTV
geXHjBfxqoseSqKuHYkZoGgQ7OFzpzKpm5yZgnal4XHPjA9ZjU5pKz8UwzESlhda+u00WneGjukT
HQJytk2tl/tkYLSI9YURWZqcpD68TqCtSpbjCfV1VJsrMyTjOD8q5WGJ+BWqFrqOHAxGdzIssMQx
MAw5/zQSUENdvXdKdTWRUG4ZO5tdwiqu6urMsyhgNIfS0j6NMSxEGChsKcWXEd9Y2qddsC3Rv+Sc
fqNj11XcMgKhX+p2kW0wlENMK75C4MRlI/YqFao9/GjR/q1xw8tOVVRPaZHHqYw1FUKQNM1j5eXX
ahtMYNrsbmI69iOXW57kqgsKdWuXkV/PdmBCC6Ow33SF4zrM/diICHPeJaPpNfN9Zk57DGQnQ5fu
pkXfmlCxY6pgG8oyNLZi9dGe1Yz5mFT4swap32a9AKlHcvJtlX51vdg6uSBPPN5Z2pMV32vlXaQ+
RE4ZLNYdyt8Ns/BNTWBpX6ee3b9lI6Mdq3RLKfdQcpJVB25EnBogReg+N5zzeU2Q923WEUPABl2H
faBmpK5U+86Sfsxh7RED5aoNynn2k9mLFdFqcW2UCutUfE484AvoxE7p8uOvq66Gdib7fSf2czVt
hFxu17R1iYf0rHyGEYmNqDD19iYrD63y2IJRQFO1C3u+RbSrRgtmerxS2AoRfYk+EaJY02JgajkP
fyCP8pVecY0pYdG5d/rjWD90auYrie6LNryy89lLzGdZGfjESNsZ39r4JuN3ieSVN76X5bcZHFYk
P3RwU5YpIpCY6ANdPial6g/wh7qUS4O7Y5bZqSoAqKRpEyvrckDbNFkLgUkKVL3fGZzjcnFZLLFN
p69evJU1S2tnn8JKqpsLYD83jbYrim/se7+aSNDLQN9NDUng7Kts8HfLGhh/a6cyw2GJsXhJJwor
/tVG5JVb0LyHSz92G6V4btuzjh27AeaZO6ZL18Ad8izx3Wj9fiSVvI2zQJmkTZKfu8pyFeJr+vhk
8d74VNxapX60CcOEIVtZ2TZZsD3MqisVjxKrdaWUmLDiaa/51IiA67l8m2hBVXpI0ARLI0YJ+z00
SbioHmZTRgXEvDp2BA+M1z6OEVZDK+rWjbZCCtGPpisDlceJBRW+roPYgfKs4vx00C5oR0t7W6yP
gRxthXm0qvMEwNhdKuXOklClTcN0apaa78D5RFV0l+vGbZ6Cijbq7UKCdiw5t7oZ8BnWS3xIU7BI
qy19vNNnAPNFgnqR4S8xSLLArRuSOF+9KN25lcQuLvYRYmUlsSGNvat41Zu6O9lkf9ADDyLZpVyo
FVdfQtuMbg2c37ztF2KlhfDDDB5KxC4k2QvpUajXdnMQgvh6m7nP1EDDeqBKYUI8Bi1wC73KAwO3
PsoVtxtf5wJI4mAFTYoiou64gtRTEcH0i6NH3YCwVTsueplNBSFuQADQaycrhlUv9bvWAU4mP3bm
c6rRY9ksn+A8lSx7y6+E+A5d8rncARkhrOCnGBhsi/jOnLuVquRl5Y0qlW5CvjBsxiAe3oEEuUOy
wE2lugfHbeN1tGIMFDGmRIiOheFP9kMddV6tj4wzdG+0YEqZKpc8eT1loFjQOphklKnhxoOCy3/Y
qHnhoRLaqyizFoR3svBwJXbrR3k1ldflStTK+2BAzN0nVOBSTGtfbwztva5es1neonaxR3bn4Xho
UU/oKAZiVWOo9TTxaJx0SJEN/a6B36xpvJb2mhFIzj04jMyGLNZ6qHkbke8n6cxK2yWPz7WNeZPB
iHJouIUqIOIDULopledGb7iXadDi3MviB51E+rj24/CMnXxjs1qyuYacmm7Z5HELnI6B9zaLn5sU
3BU3p4RpqmcTnq36FOmKVFM3696r0EKr/0Z5HBQxMuPmMc7eO9BYoeXca+kbFASW4tFmbFBSx8Ou
lh9KWJd2nJA4flMRmrtU+fqs3qWt2Gr6kTnrpueQlhj+D/PzBKNR3prSB3oVXyedRmGBmiIW7LSa
i4p1usWShsEN8+w86jZG+qzQqNYD/5dtUBbel91tXJuuSZafJjBy4FgdTTajH4idEdfcNV3KKNMI
snXLYJ5sHYKylECgYjNnsS9yjkab7bLhtc2I4VNKT0tu5DT0nUUEVf7QhhfBTMji4UMcvNciJgnD
W03FPTzdSOFZGb46nqCIApiBmNzpCF26lCRE3jXvPrOwObfDLmH8t2EGumn6e31+HONxZw3XZs13
zd1ulqVnjsLLJBupBiGodka6or1Pm/LaWT51KPalY/uJfatYO4k5WAJ/s+H4iFPzMOv1xgzLHVLV
ifxvC4JFXLV+Yd/Yy8uyCOIbMWeqJ4MtmwJSb6bjrxvkHeZDKi+HkDoG6qmXlAj07XPGcAqE2Gy/
z/l1G11b04uWsqyC12N2yHlYcYVKz319zZp3E8HMrKuXodOPzczBaF/aDPqccJjPL6xUeF6ibg7L
yG0NYkntxes5nJey92meN6rBJMv4mBZn18NtU1rs2NZWd3ZUPFXJw4WdXmsxYUPgTgXo25Ryyjht
pnbaGD1AMcQ+zbHWbtg8Tl0VVOij9cEXobOrqRAkmKHpVBOcy0sN3KBNYHJNaAyKJOXNIVOh1Pca
6ZXkVOlpSxRo6i41ivei36gz9gm84Y20ceovhwDTOmiH9KnoHhGvdRLPFSCSkfZQ8hhHNLRO/0aw
rNAYdcRlmn5ALuw2Iguq/qCxDRazzqg05wwpXLOSDlHVbBwZzReU1yqddl2dHAp1nR2L05JgyuSD
HttoT4SpUxvIds8tE8F47Hdx/wMXA5KaxjO5tRPpplp90/bzkEQ7ARtvKGkEJMSD4qpkK5mzYZSq
G2G9GgJo5nCZDY0bg31qeFdQhfWZzuW6l5gnZ9JNq92rpLah5N7MxilCFqOcHbi2dslRgk8iX1Sv
sz5T9Chjt7gCBdSI8iUEVp0m+k7Y3VsHiXMaGmRrMDoimd3eyc4VdxiUoBXOfdLA7dPT8T5b4JpT
hPIo2Ukm2QVsuCX2raX0wa6Ee7x/XQSum/lKckgcNbpDVNyX9oucHAvTPKRh4er9s7xcz3XpgoAF
zAecmHxWJAhetlyU9kMbgUurHLys9c343iJN0oi0DUnzDk8/ZoCeMKaNBBJfwFtnasMlTK3AfTrJ
VwPnfKQ+lxoo8rwECZleTT272wmz+gAbj2eA3GDwccyrWcm8vHoQzUoxKFECQHg0zxJjrl5F5Lhw
vqG1YNN6EOXsatp1oWGdZIyZs/jo7ZwPGkFTAddWwZOQkZUFF6HL2/u05ORTG+JOikAnph0fB/fi
VxVOXCGXDDdSe5ckF9tJgK6K0xrtZ8ndqUOaIKk/mFQWOMUktd02CvuAuLxL5AapWerGhHJ1dCoW
+dxVxCnEgyLTqo2UmgR1cWigd1uzU0hsLEfPQuw4w/CV87d4uZcYqBfi2cgvndOeWu1OFoeqv5Y5
0NDK7TQBCzvWcJ2krs6AvbMvVcy0tRIoFlBdGzwq286LW4pR+Q078h6INnIJwGCTCHRmSG1W3TXy
7VRwjXxEvCelMvxsJMPLCl15VK+l+c0QTPOcxFMgP8bNclIGULvGJaz2khrkPYPGcYRsep/OX8IJ
3ZzEPjt/KYE/IqPBDhWdhvxTle87gpH6krRe9R05DaIrWNYkWyy9GchsBfLxLKZLqn9I1IiShUMM
OOt8FafhVk0P4zwGQ/alkOxsErCZajO9EzcYTSNk67G4XxS+X3MGBd3tY4fEJOvFwiSTmHe2djLU
ByfCJsaJSN0ZNQBJkQAkAllvxaGfXqNIv5Wr4tbh/ZWDvElm02NYTscAXWjydAxwFSBqs+39rvhU
IsvVhyUQw4+wpA6cJi8zWlCtDN7yexnaaEs8m9W1O6cKT6FyGWpp2yR4NVLbH4q7wfwQPLkzTseS
M8VwnlMHcuf0Ztc3nd1yf5PKmuhBM9XBuABa1C18J9lW7ioay3yn4QzRqUM1CoVQfjDamwX0skld
TMipbL2N09aqg3Aot9EwuIbWbHAnBQtyhV6+CqnDhoWnbhvH10uz+iGIVZNHH4uU79TLSbJWier7
JF0z8HOXjrxDnsAd+AVd+bLagifwkyg/szWVniymsXkZOEnaofZrDrriXQMUbLD1Zwy94ixsMvsy
YEvO/Nhnb9ZCtTaruEQtHnvFppvBfJL7DH7WVYqHuiVpfroaDJmsHIv+Etc+nXqJ8WEoM/pZiu+I
t9Ry1TmJP/QsUbRbUQQWTUTSsGWIaLqSryyLn3r9q+YKyNDHSovhatKbxqfU9MBIupWb/RDZVz31
bmteryHeirpd2ne14ANhPrYst0Z/N3AethZLQcDMoEA3NlvIMb8m8c/Pu7dweHG054mzUhR3yaji
6By2SZp76hBk44tciffCMXcZX1jylNmoZDoFfdB9DiVZZ2zSrpfL05R2HKCpV+BkkSROkWHaSrT+
OTrrQiC4kB/QNHhWL3mwIz2JO9hAj1EU4b4tsi0uTtccv4xxOTksQE2p8uUSLUJiA8ZLDv3sgJCz
Nrb6asPK6y0aS1a9/Wyits09SVRMXRjPGTchpYkmUTSbrNbai24clpZa37xL1ZPCZGDQwXC1b9xH
ffRZGpfSbIC5h7tIIGQuSl+JB75J9j0cb44ZKCIoBIQgGu1iwJLq9Nu64tqJw4NTPWnNrUVTV4d8
c/Bge7BkPHMnc7zVFeWmNmNv6t6k8C1BZjz0GGhqajb0TA71gNntI8gkjfneoUxvKdK0CMIk1Pkh
ovIs/wQ0+xtRHXMxjN3sOog/1b+PimWzNSr2Vmecqr5xWgkS4bbYl372f534/18x5c+dwrepJiII
OJbs21W2G9+G7Pa8mCZe1k/YW8bgKl7uEY/n6i61jHWE5R1UmmtenJztg3n/zzNHQlx/H6n+8uI4
Mv4TOiDGBY8MuPtyuSbVFs/luFvVd2SlH8AikDT6XCfLKenSfaZ+tCjKWOLusC/sWpjeyTD4WNO8
qg+xmwKuZ3ku2dIV56rvpKSTC/R6inm/cKO2DplfpfxeFvLOHvPj4PRPhuo8DZPppXMVTAqibqVX
/YyWZrLzrTm+NQiAG+N1GiS3wRiW5DCTGPFAhbnV0S5m02umX1XtDykOacw/MvmljQl9/pi7PgDJ
dYpNk+0il47SBJKYrrA1TsxJJg4ebLWlhaUP3YFS4SbSWw5ZnhKmvk3U9Dx010WfBFMzHeQCc+Jy
wDy/BdDIUdB7ZS0+0oFlUGRgXwXgv4QytP7Jlwfzxk5BYlIJlySi6BL5N412TegeIcvZfomO6Zzc
2eMP3dwOcb1LsAdIMac8V1jXrxrsi8SB1jgAPDlyrTYL4rI+zbV8UeCJDWuC/bKza0RoOKHkrLju
c3b4MTrOXQ+xIjR32khDHVKrWnycQdWlsFAFX6xTbWTB8DN5c1Ku6TLy6iXxGITK1LlIs31daoKY
MyyeDqRgbBGnb/v+qepitzIWWkB+LJE5sanuRZoG6PqZDY8bXKGOyE+Jem0spt9R/RI1QXLMHBhk
ybUwI5GvzQjdB91yo9h2h3rXF4fawZReqL4cPcnm42pYzdhB9xQ5qX4fQfTLjGk/TMmVUBIa0Vcr
m/2oPsjj4jUIJSmkqEbtnCEsMTQolYZnuZAYn+p+ngRzb7mp2GlLcte11aVgsrLEsjflCWt0Rmqw
h8rYnZbdwGIvRNFfieRo2ranQhwLodJrISPNrsO72HrajG4zOyaG8QGJ/8SPz0NxHO1LWnGxYk7k
6b/VQ2ln6e8KHGpNQ7AKWoGFd9jdq8uTNrB5jvwsr/fqHPFXUwyKCwPc48Ssjgyoafyhck43jrpf
4uhhETxQZcGMmIEebIfGgBItnxI0ieat6qDXV9pjTdnale1hzMS2Z0A74lJSRLEOdk5xrvsxOyjp
/7B3HsuRK9e6fpc7hwJI+GkZlGcVPZsTBMkm4b3H058PLSnELvKyju74jhShzb2zAKRZ+a/f0LwM
8ufaf1XlX1K2qv0UKWEKYNnehth4M7QN4Ip/hCfF80CTj3m9qTnkGjWEsJjt5RrTp74H+xo2oNZX
xi+cz0tcJFu3n6cdqsLOAKVzt7l/N6qHLntVKIdM5AZ+/Zgpt3a2khVpLQHHSvTCKBvbapVKfYkh
vr5Er7+QU+smQo+iwWHFJWJuWrrTu+UiUuO97xvLyJY2Hb7pkUyCzj8JrBXthmjolggS50VsLkOL
WACSFBLc8TPZxtldOxR67NSGeme5hyYBRHSN3tHDbNEF4VyY3CE65J9M52glS8pDW4K1ZjUtHoO7
TiSiG7sia0gafuvlTZkB3uNmKbNr9OPGbqdbZnivShDW8BWeMLGeeNECbKrrX/QodEYs5rvcd7wc
RnTi3UR5DVBTdB9wwLhkyTu6NDvIeOSVBOvKtHBnt3dRBnpW90u3e2qiwQlqzMxt/0GrsPQeIZlE
1iYV5lWT4JqvYGAO9i4gO+Q+PV99ImTGyrhuKVVtCduKMYOamu897U1Kpk2BDj0ojpfbywoNR66M
NwZGmjGSFlefGUE5z6yjKMnuEjRm8PDIctCd+C7oueNz3gqsDFKgxLh+7KMnOb6SEVpa9UEZHqKA
mEjlgehj7Djao5//LmIByRk6MoyknDttWFPyBNEbjYyFWTzK+esw3oYe6lX9OWU/sKRwO5BoYLGL
9TFCMKXiW+4F1rTtqkOA1oTKXReZr7Fm7eyi+BiBklt3FyOlz5hcSXNn68YijZLNWGHGfF9xJe9a
3ggM4UCsW+nRt+/CADSPlzohk4b3gUQejrG8xtdgrdKosHsS98qjCrZsycGK6Nb5qFsLKwtJW8bo
3roxAYfLQVvEU/WsHk0gELunInVXY6uRQRFT9H4kDSZqaDy6ld0/K+1VGOAqb97lxYdl34yVtPVB
bA0b0dYw62t3ObjXOWK/qHdcpVzENAwCz1sk+VEov/+9YobfifIYQHV3aUhwXQ9gZinknEBEXWel
sqArP5Ln0JUhITHrAvc4L8d9ctQfh/IR8f7J9SeESd1XQ4AvBpCp0LqDViaAn7/pNByLmkaMuQpB
QJqpY+UhUINlUofTEqnMpQgMgmyNycflSox4PnXgW0MlOfhD1DMiE29loa1t2Gp9gAO2jFK9vCZt
YNXHuGEL4sYiGnBF/gKp+codgMws3sqIkqJE4xTLK/xYiJ4B3UdZZzX9sjOeII1OlDno/GsrS5fc
Npdxy1vV3W2rKmuF7UBVcrhGmL0O2NPfeclzmLDF2xD+fXWjxy2xcOOowabuV8Z0YFpe8VshJkTz
pvw34UjJ77B9zcvsGkhqXbUm1gKvgUzNM6EumfQY8JLdvKctcIqQdam5cd+3yQWepjl1kc+qP8P8
T9f3T4bbJ9enOpbKqEvGt5StNTWGWVK9lSGBGbzZScMelKdIOcapMdd1LojxddEEMyu5rfVnxb1v
aaKm2s1IhkiptYuojp1cSZdxUsws7ympOfp/JwDsNTfPlr5aCdrikfVQBFeVgimaRS09Cc+ZFAEB
AWVyF7R3bSEtC7gCCpbtfADA5GqTc0gOxdaf7kViJ/fKIirvgthbkIa+SRvYS7xhvAlIWDCYNEeJ
3mHHVTchGq7ehsDoIcEdNcKwKyW7z5pbn/XRX8fW/VjSiUhefq5rvy3fP9fUZzyevsVgImmz92oJ
dGw641rbRA1sCAFN270kh/qOBPFXET0V2Z++oaA97RehhaS4W5oOd2B3MXlL57Pk17CW7i482zcz
BoKSiSEVRCEYuGcsiDyScZSIpNdhC3fvGdhmTnj8wt9NvOlLjJlvX+Tnwc5IEGXwr8HsW8XpSO1+
w7fyjvN4UV1iknxD7vhMBz8n1puGELgjyO8lfsDtb4FPCqbZ9TI4DXfcNjG/vMC3UL+9eH0moJ9x
VwL2Qi0UNpJkLGO4SFuLQO2vwSGmAJdDlZd4akK7H7hqWOLeda+KIZwFlKTpOvBuk+C+he6GCUpC
LdS9+rU9C/SSY20ftKdU+yijK1m61bP7mj+za32t9eFGLhUMN9pZlW5KgaIHd+XO+93CiJgXnG/q
8GphF+MGj1b/IquHKMyvsZJa2DWps2nFjbfc181GASIwg10VfmhGO0sLJB9c2npqUFLP8pPp7pro
3ZuiwfQrVVfmNL9D5CoJoTcpUJCeHiX9Xgx0yqGFV4Z+kD1/24fRsQ3J1slfjPxh8AqOGG+PMST0
t6NdXqdAlEKSoeTe9v6N1IQLssiu8gomRBUtsERzKj1flMROZWD8cJHLepNxd++U8AWV7hp7MBzA
TzinPOKk49Dd2wmXG1SI33ev7FvquqGl1Zygy6fYqlD2aIM+70iflAhDihN2aE6KErqnCLxNQJEq
MtAsap3sJR2TA4Qvsh7gGtMztD02b0nf4MMaRc86sQsDNyWFsKHSj48SKuQk9HG2aLAuFRytxcpV
9hhdoJQG98qvOMPo1gXqJvSsfdWnC0Uldq4CxYmstSJFy7g/ev6mitr5UCZrmXBNb/KuaOHQSN2R
O9AJrfEOX559hjFZX9B4C3Gq8O1t3R/zhIoqs/THKHbvkQodgohOhH2y8nKb9NkzZlNLWgZ7MyFI
zc/jet755tzgQj4hLrEGfcHSKFVVY9tWLc0BdF/zKBcOl+q6UpZm1by3w6upYDCjXvfRbWGd2mrv
4isWmaTDaHLCjRz2tS/vU5J08sxzPCGRxE6JAKOGLjJA7kkunhIpOqLXvmst/2C5MoHZJrq88I5m
lO5xHaPPCJcjDN9DFEtVheeWVTl+o92m8naiYnM/wAzk2PaU0GTYbjS5oh2BXrhG81BBSz76nOXV
+KD67iYbKIxpF/iAR2MmQ5rRN3ktdpad3Odyc+cV5quW2Fwa443CEwSuftUX+jLool3cHCOz3owu
twFTmlv1aQAbHZ8EPxHywdqgbyJj0+bGA5VzMWtUbRXKCna74ZTAJI4ox+6LOvklDVPDPCl2Hswe
7LuCbRh1pyC0t/zTkx83G5gOKbru4WBb/iK1m1uo/46AhT7E8kEevQepaVEllESUdcU2mGRyDUKD
kr6y351KELGgpOXR9OYNbOGtSUJaHcgcodFVFMh3BQLNMCXzCHCu94Xj2/jNBCWCMCmBFVlaO9eu
TyHWWcgcb3sluKBX/p74hnREkWHakr9zdsCgiK8y38qh2dXNfGIySnP6c9xh5sMicYLbSzvxN7RM
yJL/Ge/sjImHoDCqtEDPXs/k5EZUl07MSwOc8TLT0Ox8y87f6oW1UikBHHdjE4gDLspJhuW8tLAu
lHXfKn4+P9P0kz6VBFacgli4ORxNbiLYKEPQ9I/eagqMmZNvsYJ3/t9l0vyLr2gI1YKwq1IbnNU8
adVin1PxGufDfFgCtIKnASb6Cxgbx3BNaPmru7xQi0xT4Uv1+mnMs8onKCqfXKzij7b9qKwnyqvh
yBfF7d9PyU/jnHEj1bZT9LKenk1sx0UE0VS5aedcbWdi5znZpVf5TYllUHD8+1VaZ5VBmkRmJBiO
uLE1/cklNKR5Tz1HJN/2Is/0W97np8HOlttgKiJ1k+nZMOgj74JOF3lN6SPBXtmMDXVGtxdf+kv1
1jQdvnw6Czr05LiDkv8Mdo6ttm/h06KIG5bavFr1O+sESaOWSX+BJDGHVdBDDqD9N9MuWcd/+34/
jX2GOmtY2kl2SOdvIx2n6tx1SPxbYDw2C5yLJey37/fTYGfrwvSinvjd4q11uiU10zy8bR/dPQpR
fD5m5arbAVCffl4X3244n4Y8WxZ5aCmtyND7gVFYya+6uOBZbHxTLBvmpwHO1kPkN0WF99pbIumA
ifhdmtSHsGhc41RUJewsMPRybRXa3M88JC5ABsU66OBlQ/BLi21sYNsi14va9tHwvwHoYjD4oUHI
ENVNEdH/BhQuoJXZ+o1Bv0yhnFIJtbCKJykqCNqGI5KfwooDQb/vKVLidlgMAL7mXQcEmJfx3Bww
+ikfS4i3SoUvJ1h8VABtYzXTs2gRkNe+Nu/RtAYcqcp7ClaeytLS7DcyhuetupUiMVeaXz9/munV
/zDt/xCiP23MCS0oU+/7N8laVRHZv5Y378ybNn/xxbuglv15tO+uhp8/lH22uBuMutVc6ljc5L5j
666+JvN6hoZsE26L/6dt6z+z4pyxXiV0RiqW1bST0D+atv6rfGmvMsfeXBrswhS3z87U3u0KrDP7
N7s4tDQZUYpceHVi2gS+fimD8BsVcrqtn42gVopQWtv7IAUcfvTOw7wgbsnMLqFZhbK9k4GLStIK
aytHpwkomAWVgVpTg6f+3sbxY0S7w2wzkuki4yQV6q3lQ6xKtTupmtKCgUSIch384jQAbfz83b/f
c/7z28+O/2KoEKoj+PWHYpaFHnS9cBU38ernUb6RK2nMLpuURBzMsfc5m10ioXoto0lwMoUkQtpC
zexuxuvpk6f3FuKTi9f0r19Fp7yYjgxZYdTzr5KPYw6PQSABC64modJkVrCZ9NPak7/GaGqJznAl
OT8/6NfXyaA8oInftQKR72wL1wPk/0mVvSbZ40DQZndHuO6F6fZNJ5TnkpEgTYp7YvTOphtXyppT
IsdGAM9KNqd8JsWOuujX+Ig60PhGyg2oW8VWwHFwLtXA04b992RndBRWuDqih7LOlXVJVEIl163X
1plcBbDPcKRV4lyS63w3CjJ0YVsKvnwASPyKT5ufWXvcI2LpVd7+mS+7zvH/FxWN9lVUYii6qRAk
wSxHNXb2uUKhVlWnmO+WR1exaTcEdhywAw/QfdtzqQIXg1ehKnBEh3ATJgqcvGbfqdig9RxLdT3X
w/YosmtoL2TWg1Y++CrGH9Br82h4EGZ9KNA8jma8KvNNyc3IJEm1NU4JsCRsVl+S7puwJHI46B2b
OAujKLayZxMoHa5LIV2opL7uhLTVqbnRlRlYvp/Lsax4bFJdR7djoxt4x0hj/vPk/6b4ZQBEeIpO
pgxv9GyV53KKOW89cn2ZDJ02MR6F+hJ+1zQfoeuvL1VMZxGB002CFY7xrDz5aqAMOhuwiRP0zGJ8
mywSh5do6d9OF4lsZc4nVM5AajYteGsGlrFCseDod+sOkZL7+L/ICfu63/z9W86mrAu5jY20f8uo
1lAFLNyHsJkV79aincuO91QA7D+hhp5Xlw7TSwOfbeHoSBK/k4qPyVYkWhfzyRjyz21q2QIke3NS
/JKLtg2Y959vBPBOcG5ggWL2OC3Uv5coTxuGdlm9ZShK1ORYJs9wYTCR2oXjLQYxXgIQH2D2CHmB
tsa8D2kM0qy04lXry06AlijJwXTqzaCQllMmC88+0fqk88PyeGnyl1TyZoUsrWgpe7jWmTC45fBO
L3430V2cH1XlcXIyTIlJ74xmWVbKYqy3ll0cdbyCE/o/slZBJn9KPbgTerEPZHyCgtPIZ2npJ2RE
FdlVOHdpcCqoUht6U0oZvenQhaDmwreMHoywX7ZG4UjwQIG4D+XYL8MWwFDUV7m/V8W+G+UZ2Bop
0+VBmZiPSADc1DHVblPgzWvzfKkutpqZQfxApY0TkpLjrh48Gsjn/baYqx6Kl5F7cHaHhfHSyl79
AjaIFm+Aezf0XGY6PfY8RqNhdGsVJr8gA0FLlh0YzYBhvxG9SBDVAv+1JYZnDNN57NVLNczhzhqr
FHpczItQbAlhOhtT+0IrvUEO7xvmPIqltdoZG5GEJ9+wMNyiDZHr8cxtEb7BFNfUGSacZKI/yFCn
ZLp7vnHw43Gb6QPEPNyI273RX3ly5tAiJ4scTl0m7zR853Xs7EI2skQHBx1oGPlXpYBcJtRFa51E
ZK6QFSnygS6nVV3XvK2+nqDcksFZtIN8I+npOi6KtQz1flJ1Kd4xVDdB9G509Ov5G/s16vFgwbig
ELcwfGc1JhmChAasESsQrGqfaleu+CD2O+G/kRgHk4axHB1k7cPPVTLBg5k31Vgh1HLllq7uoqv2
ZpovrOZeU1+G8b13c+juTLhVI+GplToUdGlP069atfVz7fYOohv+vEVHJi99T0Vb8BECl6fqfdTt
Rg5hqfZXhgdxRLz36Q2s79z3ZhLExxZVjSvKWRvf1PqvXEcw0I/Lpp1aznhh1Vh5JXRb6dzLcXHC
JQUpTHsowvJdmLcCNw6j6OZFSKY6v91HCYJ0TxiLGOtJU/bXSfrbqh7j6qjHUKDSchHY67h/Kqxx
mSUr5j2+9sHCSysSKoPNgIWYB+nR4BVS5a5EDC3RegzGdwgXs3Q4RLJ9oSy8tIWc7VxxPWp9PvZv
uvlRp+9+L18olb5xeTnbpM6wA8M3S12E6kea96uyRKhWQEwkJEFC95EqtDJKA39z20kt9xEK6qSg
vC4nq5Yihrh+q9AQ0XNc1LvEBd5GLoWVa6JM5EczWOq9vh7kyKEMnJN8ga/LuG/deFlK+UppJPis
6UerxW/Uw3TBY7HxLJLZWYudCde+VTZ5YG1s3zs1PVkCrg6VSr7KpHaudgU5ZPFV16pLXK+XOsj/
mN8p1HR+2OzIV363UUn0hvzQJA2GLlBregJVg/cJ2k89mWTpfk56+ybmz1Ja+SYU6VrTr7qsXBS9
sq4h76pq4agTfj8t+xwtJNPF0mYdjqtl91aV97LYy72Lb0g/m+R5CKwkTE5lueCyC0UebDlvryTV
xPlCJtyUFInxoc4CVlW5TuDcz6rgowogyyb1Uq+8dRbZT77RhQvJGrdd7d2oPG9t5L+EXS34leTS
4YE9yTUACEg7hzEXLIvQWDQmRgIsSpuerRHkOO8ES6+/inrAUf9Jk/C0yRrIfegpYtXBaXuRQRPM
9eDGhs47j6vkruWVG5G+AZpGiKf/MlBkmnW1EySPRJU3N+nAIwJzBhN1T5M4cf0QSMW1lkO4R71q
5Q1Wr7ZAj8WnzAWIPJpJHGPxfpyPFIJaAwGL9FhDr5aZEi07KICmE3Acg1iYvDbRh45UFCWqAzY4
Uj28xl0NdrTIVM0Jg+LGHEiT8XBmmepQPFgKbo2pBZUuAnSy4LUYKzj2Soy60tJhIfbzrKTuIYKD
PN1jBwGcev1Y8EE9hUAx7IDFi6btm6HeeiGWC6jB4va37ENPAxtBWFj6b3nH9qI4nNMLL/OWfUHh
JKENa58HBHYFcvJRIFbCBaVCGxZWFDR1uMDKkAL5qoLcG7BAZA5/eZt09iIfGjjTWxfRzpgYz2nk
7puiP9SJeeMb7ivksEMGwhMEz2ZZOSb9vqq3rqE0ogJQacpcl5V77HzvytPZ1yDwGxhAFVHw6nLC
IhlCuJNRTYcbN62Whe3fDuOp6Lx14iYzM1sWkbHt5XCVhe3aZJL7KbRtgY6tTh5Z7Eudh1ZHb1vC
TPAbGqBwJioPe60Onh1MhBzDxEnjmmHIYsJKNF3pPploIhNzI9HQgB46/7eihNvIerc5AyWRY/NI
d9KUMqf2NAQiEOZl4RQ4tqjBPMXQ34Nl17fwy4Z3Epjpb3m3bt1z6EJRI+6+eyAfYGXpDTTlW7OU
cGjG9wpilmb+DnXJCWIzX3jKsCHgY6EPwzYW5jy1i1vsP54SyPyB/Dv2rIWvPCveDYccPdCrME1P
RsN0ioK9VsD9whHbDNGuaBBs+KBZx4Zlg99ivrq23HA17VqemiC+4cyP9XrptuZa9OYmy7w1Au6V
QjVRsxe4uATGJTZWDQzo8WTUhlPSf5RV6B2eNTPTm6CRYOFqF04K5UuRO23klmVhqCKrypfb/IgS
uO+T/k09pnt3pSxSx7dm8I7nUMix+nyZrFzUu/++tj4b9uz8UKvBUlzRvxVL85hdCW6j6iLZZitp
6TrhlQYdCAeri3fsr2SGs2Gnt/Hp+ttj0Jj6wvrI1T/efdama7jH9EsaqNtLQIkQXwt5TQZKgNyj
CVxdziBaM6KxLPFqq6X9Bh3YW+foIp3hZbpDQMlhT9lM3A2Na5z+UCK2e4rhYl64m37FH7ET+/Qr
lLNOhlcMhd7h8DShGkYxwwD6V760Zt68OMJDvdT2+mY6/TXa2eVFtJmVmRbx0eG+57rvSYik9nKW
L3++EdtfQFyeCs4UclZhaDgCnb3bBIfPUu+yD0uTSAbEbUwknRPlt0qQL5Cw39SevpQaHXmgf6qh
JaNJZX15uHfrm7ai1wEpDbrYTaHWK3to4ZxrcwPHNEwzESof8SWDn+eOewK/3jt61PLgLzKN/23Z
wyBKHrj4wFLugjl6B0Bx4oKC9qAi4xRli9LcdyzUb+GY72z5JijV3wVU3KY07gtYSB2XCyuWN31r
LBXZXwSZWAjhPsRRDiZ/7SJkguAOaduRqR89Q19p1a9kSBw82aZNmBpZ5SYjHhAjI3uS7gdxCqTy
0VJeZSocEJnrznehkNFnlEmMiQ7dsKvQoCiD8eCF/UFYyU2bzWPhYz5n2le1roMUyxn0wpBCTG3z
Iy/GQlpub/Og3TVoygbjrcTRs6rbpW/YGM+15Qcs4AuV5Xfz59N3Nc/mT5q0aYGX/ltPgcadJlHx
Y9tE/dvP0+croPL39PnDyfu0DwyhHuKVDWt6WhW6Ng8X/aN8i655NtzBTUjvL7kx0s37Zjf4/GRn
MEYZ4OxnaJica0guIA1J2yoL8DAf44k2Uaz1ijZxV1N85E4uT6b6olqU+vsEX8m89BCPdNmDMI26
yvMIwmwg8IaucmgQ6UYexSx37iRCnoPRSNEIaEWvqd07Vq/N256MLJgrEIjmCfYhZrnoocYjdL/q
SQry9V+TVqHLntTsUNHOMW0HSfoK3g6omtDXkj0e1aR/Z1XNJdzVWhjtakO/LsJWqIANPho4ubUL
G8V8PknEERuObZpAm5XuXflX7SIBl9J1n4QLljPi7ixYGaP6qyjS2zSKnvoWSrcbvOlpc1WY+rXh
dtcJTCNT+I7I/RU6qttANjEkTLaupiwNvP6zEk/kLPIXdWzGiNuCOeptiz/y2vqXi8BwRpgUUEm0
0PD/z11MApAOwFLUtZEmwbjw65WUPMuttx2HfRm8uAGLJyhUEEPTMf12L/psSaDS3G4m3w+JNW8T
PQy60RlzwnvmAp1Dl7FyKCvU5th2Hs7OxqGEKDzCdY7ba3UjxZlDD2impAcyCjwjerSqbI55SFP8
HuJTIO7QxvcCUpd4mNhlfnifZYeyttYaxW2W6LtxRPJd7CT7oc+Sddf+Hq2WlDPBrR4qMWBLkZys
gSIw3sbc8Sc1oMHlGD3bOsvLZ/IKjrYOJlo266aHKCiSmZdIV8WkBMbCopkbyk5vCO2hyOxpqOcn
mSnSwdVqYpQXsMAGVLTQVHJd2Wtow4N4Y3r3Fvd3VeeiDuQf3ud6shqk21TBPlAIDHdgI/XcvcL3
jpqoi8WuMhI48hs9uO5JIISYmd2EyNVgVK0CG7Vn/pJLWE1q3Z5cLOrXO2VEz5keujZ31AHwhMtA
ST6AbPlXnvIrJ1nByw8NSdEI7gmRdtPHosOEvSW8EjGD0KB5Y03MNvY0Ctz9cm+Rqr/xl1laHjTs
+CnB8LyWCTlrZOB+G8pTxEYOi05zx9PYQ6bP8EQU4XMAxctQq8XYv/qDtorrEhkrBWjYQoh67tV7
I3r2crCwqFmP1n1E4gmW8AuVm1maITMHiJCKnYLEM3Xj675v73IfVblGi0HL32J9xD9Qmpsp7Sgz
dDSvx+AS/1F3iTv+ahxooD4G1uMg6lWEt6fqqwuzf9bgB7kteJ9OgnwrwGm6Wdghp8fcUndXkf5O
/bmE3jMfWDLBmy+dOmXdWPc1Uhq4lWb/W4A06QqnCUenwecYazHPG3w+q5hzTBrRXg22/yuJ66Nu
xPMSNqGvIBPJuVgXJt45082IFcDGYkoqAmIIhOrCh+jGTFnqUbnXmvquTp4Nf9hi9Ms2tpPI3BrE
u6YDWyuP4aDd2lg/cdleFnG3UFq4MfDqcyL0LP4vtXvs2nBdNdye6zuTTnFWPXZcm+1G4t52aGVv
ISFFN4fXGo1wnxTYfjz5+t2gnpo0n4f4vSbug+w99NIpKgtI9uG6sENO4mqBQSrerzCACq57fWo+
ixLTUtp1+NQhNwnnpcE89HajdANLdDZkz1FHcKCcL4IGwhyiEj+HSan/Gvwbgbw9KKzJIZX3pO8K
q9hlriscU2T3Qm/JuAMQ5RWAhywG3cKhldeB+YeZ+lcqzDVdwmceAE/p7U3nlU4AFJLF+KjouFmB
9Mt+7UhDOyuRFxsFfhw6UtxDWYWgf4S8h/p12gdPbctpHyfHJJC3GQkmIgAfJv7V5qAR2K/L2Uh+
R7wqGuSksCwjXTtIXJMG6TrXIXpI/S9b1KdWPzTikA23dPlStyVGBMsFFkZhkqbGhaXT4qXLQnZL
aq/oMQbscjPhIJvooKNPdgYhF6IgUq8j1brRWpyV8oplkktItzzS6bGMya7NJKLS8E9jSS6GVFAr
3sjhTaBzd+zRj7H3lCmxgxr0mxQzJkMh5w3vldxdkV5S1BZ3qnIzim6VqOouj/y5F0obow8XavNa
9tkuHrD91F5GyT9obraWMsPpy6sJL7QxLTIx4jXxH0qZN0lJOl/EqYSOow7Ug4moDn8WL2+hru7z
/iVqDlJKdDg3Oxw9HURHi1hdxcGmDHC/QnU3gH37nBYCYm+u7UZPxV0DD3j71VacCvS1Lnayh+eg
MS66BtZtjQ6w9IgfutUB7IkhnEvFW57fGKoyRwvgsj6qENfhUX71/KvMP8blFX4wXg/dkrikznzr
vMIRwSbhBQ7eaeyyTWNn0/0SMmavk5JBfLaJiosGAKkzm6yunnMd6zY/fZQLNtqKnzxq1sIlP6gY
JSwSSrhwLVeiiroDeZ/u3/thdx0RIiyl9wVJbF7vbuRcmUXRtblHojXM4lXEZPQUwpS0aNvZYGaZ
ujEhMPvZQB0BPhcMybrOzLVXaY7dJTh13MZuiPGaf1Rw9mI3OQTQB2rJvw2iQzC460okV6Hbrz1P
PWZSuGlr+2AW3j8ZOv8/vu3/GHRb/+/xbWxhef05uW36838mt6nGPyx8AA1LxpfdForFrav7E3Yt
tH8Ytq6ZlkaLWsUOjvv6v8KuVeUfhqmYqsy/BITwJ9Lt32HXyj9svLqxO1dMQwdnMP+b3DZ+1qcG
OZdo/hu0xTSuexYRY+fsRlyR8RZRDQ94ll5Ir65RdWI3CAKokypqVxeQkb8x9H8NB9mANrkGF8A4
u4nQ+7P8cmQ1NbnY+SJcTRjQpxd/+mdz/3PgjPJ3N/7fY0xu9BZXWPPce9FATDXlbyOTW4QbUtZi
cjw+XLwfg9mxn71rdFgbrl2zLQ+4uTD29Pv/wzf4M7Zl8k5tXYf/x9fhn3+6Avle3gx96oLQ5r/8
6hi7Kh2ofOd69wU4oVaC3l7HEuUcp86Fof9mBzA0WmO8boksZ3zzi30pNg14ykoMLaXHtsbxWd0C
7V4prbbuW3dPgwTXxudYjNc/DzyBSn89soUlPqf3ZM3KB/3yugvX6KxORBzRiYVxnq8uXQkGWyMa
9cKn/RufmB5R+5N/yMtlHYlzBnXQ6lbiNQxV5ZTmeEHuFcwpArm/zr34Him8fVMlNEd/fsBvRrUF
jv+2petYJpyzgQj4IJIzCGFLjR5pTJ0iXiMuLEu3jzaEhyIe2Wpw499+HvXLSiGEXhAzAM8DUdKX
z1koFjYlg0dysTZm6VyESvamRIWnOT+P8zc28OedMm2EATcBIgT85r9n7Mi9Ct+jFB81QojoIi97
Qd6anO5wxLjwIr8+ki4rqm7IJrQL9YsTqxH6mpkXAn0JGnw5ePH9j5+f5fsBbCIoLZWOqn32LFg9
l6pLs2weinyVxhg8JGVSXUDJvs53ngLKiFD/WEucvzCyvYNYnqTcY2zYtFOzehYbSFZNMWgX5vuX
zRmnDE2Dt6Ropg534ex5FJe0ybEh8dnDGK9MHcLPZ8LGmx4ZMZXTf//ySLZQdJWe9lfM2iQIUtHz
LJx3nn7LYr+hr/1fzzWeh3UksORWySc5ex6pU5pc7vk+qtfh1qdKVbTuUKW8gCCTBIzyv7r5rx+K
BcTbI1cNDtH5G+yDvBppAUZ4fKZkg9SJ25FobrkXhvlmToCYMu+ESabMF+0gOUGqV3kWcwLjVh1L
RpXGolaWFxbQ151oItBBh4KbiHfM+elZUybWVYBRD0Rg20Ds0yglk0/CIcHOPEAwalS87MnvtLQs
WPz8Kr+ZjOpE3QdpUGWb9fv3RmGYnhZjf8MzDrdSdCcZT+AB14N6//MwX/cjPJo1XUEfY9I/Oceg
FXts7ainDSXMHF+xKFTzbCtlVftWmQrFtBdGfnBhXn6pGCAmqqatUHIxTczzHT7JKyEPTYUBkpHg
N5u9KJZdb8CgX+j5ZQR+xtXaMMPqwhv9ZtYQQGQzZSCf8V7P4HYzliu3Denrx228LBSQx6CQV8Jy
L9Daz7dFg0KE2Y8zu24r2O6cfblQkWBfJHy5fPCko9eQVWKLvLpQ+5x/uPNRpl/xqfQZo8xVk9Rn
qWWFWPiqZ5JXMRo7QbrBMgYgvfDRzt/e+XjTP/80nld3ldqC7cxdrqLKbiweRHH781z8dgg8tW3Y
UpZpaGcfKG9yLWhshhjKq4H+QYKEzcbU4udRzmcfD6JB/GXC25rQ2ez/fhARRU0UplgB6rrX7ani
umWSe+5Hl0RQOJNOQOKKtU07qvDN/MYLLhRw33w4TVNk2ZxWgPrlKft4UNLKGujxV9h3N57kkIqM
BUyawG2wswsU7vM97M/TUgWwj9kyPMizM8DCAk+X0zaad3hi4XJCy2Dei9R/TJumW+Zu3xNbZMQH
UtaHCzkC33xOTTMsdk9uO7otn80YfdS4bWgdLxq63yuutu0q78mtG5Omefn5m36z5P4aanrnnyZn
CENQGBG72JiJJ2OwHajrFybnty/y09OcvUgZtN7vRorhzrOtfZCTzZq1zf9wdl5LbiNrl30iRMAm
gFsa0LMMi8Uq3SBKJQneIxPm6WfhXM2v/uN0zFy2WhEUSTDzM3uv/dIRmwTWBZsa+L8i0db/H2/s
P/0n9Q+18F+vOidZ72gWgzkzHAxYCp7LymDy/+Uh+cdPgsMfXItBS7G8Q/evj8+fRK+01GzZ/8NL
DpPqwWSFbCHb20dl/FSn2ZuSMYAO518Osf8sbv/vboYKmExLoZu+6yNv9v46xdIGgGUU4zenTrkP
yj1NI2CF0fyd580bH/Kd/RKxMAQy+fnjv3+0/3g8/3rpvx5PzwpbXXYKaoz/8BkMauV3gtryv7/I
Xw5KEl//epW/PtpkkBnb3ZhOtIQaGyaBBvCb7f2XL0iLqji/p8LY2bW98UVy1LrwEGcG166TYbIM
o3+xrC2Pyz8+btdDh730r87fFbsYRmX2PV+0RXpAE6tjp6Zjm5RnK8mOUs9+/vd3/799xMtP36OA
0Zl7/PURNySeSmvi2/VEfU6aaNdANzLQmPz3l/lfn6LFcQBpTfdMxjf/8+fvW5odqoSvkk3H78EZ
n9OMnS/rOW8mtMkYegv1kWeCq2SG+K8Jv//bh0qMCTJz13Vt8+9yJkvcQQ49S6M5Lm3s3X5HPK5V
pM383DPiCV9z26qaYMxV7bz+93f+j3OPBhKFOwcD8w+O2b9KDTEjval6dMLO6J0Ns/hj28W/fIf/
OPeWl+DwdvABe8zO/rouK+A/lTkS+JAq+ENQC/Qpg7/Ub7rWeI+05KUPp//XQ++vlzT/59dZsNsM
HZgx675A2jZnzXEu/q3W+Mct/Ndr/PXJjZ4d06fPy2v0P4bKgWwanxqRkZJM7PC/fEuG+48Tlq7S
othgVITryPn7l8Db8eK8iDWQneDcRWOSadok+hSyZdCV+zTq/2ES6XzAqDXnWd/mtVgQ5OYAaBZv
A4GsbddbDkgBowHMrCIB4XUUIptfIVD/lI19bHI8tvhKol+VlaGt4Ne3bwvDJXjEcqHiuxDKypSY
M3a/q94W2cnyJBE3KDsKbRKrSkxfUF3vchxv2QIu0I1Pobxdbf8K57cCovsEsWyyy0s+aZDW6PdJ
19Vq8yUbzpoGsf+n6GA6gwxmb3gClrC1AXwQZoG1gWW/U2+Q8YC7kFu39Xdzuo+se2PCLyyynXKa
bexWp051+7JFW2ffDFXuh7A92iSyO8Z3xXrSzA8OGnZDL4+lZbzEbUtoixZ46DyIf7pkhBcwed8I
EZNRWwXVaNnrSvbVOo6Hk92Ia+XF+9B9h399npzqPMAjrYeEQDesp7lTwJCWI8tIgCmVsro1g6i3
sC/2ORtFkmwxnhKFhjQeXc8uYrc7depaEmvgJ0cnfOvFN4R/kFzpXdNccaiQLPmj801sx8oek5fC
gyyJJTWxzb0zc9lEbUveQQZlFXKVSG9Z0j8MAe8D74IturWpPheMfJkkW7evVjbHpzssjoMGXYC1
E4Ta+U6yiIXWQg+PIRrTkeWzVf9JNW2b+DXtTQnXzy9eBqvfTsJes4SjVSareb6HcX9sTNinXgqw
fboYEkjKAL7ssMg5WAJhDemTrc1v0L/HzmpOXoduVQxrp7n44iit/WJPSFn4k/2M2nEmPUVmuym9
Iog2m684JXFmAIV8ZjeSTDukOR05xdreSANJJEdnk2jAErqtdmBYsT452z56lMmvMUfPDpGMNdTG
APsojfRtKvSjDTlCL7F2u9kuRhE9Jw8tUw8XOlyNeFZW0cYrSFjwYaCs4a/m6W4JQ4lXrk36zHHu
3haZd4prWB/JRzzP9hvMwBPQVpB+H5X+MjrGhs/VsP8MIQxFnxCQ7mjzLHgI7c+5DA9WGt+LPiRS
/TLD7/T3ff0KE3pjihcHRoLTPrvyNZ+fJLzDMdWCPPHJn45JZ1E1EvyLJZyjKbSDZd6JT5nhP6Zg
PAzjJ7HReThvJmNnxv2mmStEWe+1cwPHq1CYiq3rAzdO7qkCf59dbPM+2/dqOHTj+Eb0D1A/igvh
suPcztMbfmXEExke0ksRHQZaC799dJLiTnkrM5RkkKgnw80X8jQxmghnUhjbqgjwUK+K6ZAnnwtR
Up8PpToA/ANEkmDbakNs0qfY++mat8H60gxsocjA0JV7pX1inUFD3/mPSga8vgnx2HsySP6Q7VlI
tYmZwjv8l36OSTaXfDMgfRV7apTXRZDKXZEGqf2G9MB5y1Fmx1/K2Tj+peivo3mkcbHY3jcjQ7li
MzpnG3qgpn7rgyTVInT/kwvxbfjyqXGm3yWkQFf33hegS6+zNs3tYQ5ynBh0sVvH69TzRGmNM6gu
cTuM5HNY/QRjZSaqu9uPrbxOab/r0Kg1aJjyOfulvBzSKr/cBFnGqKZx1xSCbXEM3tt5l7MNlC08
OjHJw94YvvgA9Yu8IcyVX1yli5d5QazH/lWFGgq7BCcFQRbfIha7pncX6PvRmu1zFou7kEhddJaI
k0lO12jQBUc79FOrsNKCVrVfdo3cNndIbx0PKNFXqfFDmg5ppeOhK/192l2rUH8C8pIjprfSwOSb
r+ZjIp9ImSXYh4ESE5fIt3i+31rjlbhxD+9ivHfBJS9oT6vd6irI/XsNRnA4hVBj88D5ypygRfyR
QNnelvG+DF/MgmMa2Wf/bXQ8TNmpLi9ltuWeSJwXr31HhaOBsf2q0mAq7oQcGMwFGf1MIkMYdaQ+
W8XcVXnBwhe01Lrp0Apf5+HEo+ax8O42mntqkR/FwMRBsHc6MSSs34tpF1k9Fv5PQfZPFPU3Z1DX
SP3u+WfUVNAqgpDTNS/GNFzMsNgN/vRk9VW9budo5Qymz4beCTRAQIzvko+66AKV67eejOhJJIyG
EGuDFuLqitVdZmezBzCBdtwrFqPIpRo+rOw9yz5D46WzL2L8VVe7TOx8te+TnVoOu2c1bxMOR02h
qroT4eMg7SihHoXciYP36Jw9Sjo//1UwgYBgoGW/pP9iq+8whi+fvqFWGv1tEp2y5Ac5f3nJ3pug
Gi35jLwPC+o6TA005Nki05//xHBtvD8i2832lhsNWncfELxSRg/WDassftXnwLauWnerURI5qIKc
oCIhxVvnwx+WkaGoNlXbPPvRox71IF6sa/P7YFxtn7RpMzrR3W6y1DuXFVoMm0tS69RbWY79unZ4
5JWb/cxxHXVDuSEBBKmGxVzFBHzJYgN68GVIk62h3jHAb2TSfYro1VkU8NK9uN4SX0O13pCxkW+N
AWcmwvt02rt6uzy31dDs8uqJaK4M9qiPDgS6cNfDxK9uToHzjFEGO997WGvvphNdh9F4RRCm+1+6
AQ3zAkkXgbqzN3zUaPW98VhJ4hiBUfzkD/Gxa9J72SfPUNROKTke0/TS95zjCHHJPcruvttf2wpH
2mTcbN2FumT8GAokNP28nQD/+fiExtnlpBVrr/kqzL3l0ayH13K6jba/dq2nBuyxnZDXVB19xKkD
c/884vubvE2RA04bEfPhnmks6E6k0n3mxGNq2IKCmhAXrdkAIt+XxY3cVPDHaMqbH918Ner7YF1E
+RUWCjLFvElMEdTEYega50haXVsj2QvsMpPz09Xn7aD5fPFkEwynvvgIUZgg6mFBvMub8+wFqXYb
wk+fwcYEu0kSHVNVMzQoZEO6/VTMSFnVGKEOMw4T0heB3yA1IL4jl4kLXDUdh9Bs7Yb4kkF717Hp
dVb3VOXjPiNo2iApI40HznOc6Fm2S+wK6K1zwxQcALnH87aAdPsJDV8b/mgFHDWtaDYe4I2hMA5S
F5thqVX4xCpKhM4+9ibu0KPd65ts+LIGGCVJcppCZxc3OBkIE44mY2vY2KKm7GbNVLtSbdsiPxRj
+SlmEKrAFc9McV9j+91rbtpsIPrMAgMTki4TUMXRa+sNu0HYv2X8sdga69OcO5tJ8899YeOMMS9a
OOxkrB8i+V0l4uCEF20cNmC2kbB2P4gCjgb3kccnOTe3nDWfnJZLgCyGdisbY005QSLFhwXpJJZI
iUitJUeqfhk7b2u4CefKPVZzUGndfYqswNRBjw+/Z/BLHpm5PeBy88u0gthtXmMv2iaUow7AL2bA
x1y/2vXbIiu1ZIz8OMK5589yVXCKmk25CX38mnaufnheP68iZbxOw5dq5UHaZz3cWtx2AOYwUzh0
Yno2j9Q0NBSzxr/MrP2gVuG0ZTQj3uTAre6IOQzabi6DzK58vuae8nZsvRu7JxVUSVtenCzSV0JP
m9UQ5v6TcgkzMTJQZ0XvnsrUOulVYm5n3x+2c4bZ0HWQAUJdDgVlhd+aN33WL17ai40dJ5tksreJ
KIodXUNgttF7TZ5S6uWo6Mv3jA/DjfUn4psOJTq5ItOeuz6/WoZJKJ0vvHcv8Yd9xprZRAxL4MG6
NM+jwQPiak88hvwQe/Pojt5FLYYuyHsIy54bDEqtl55brFdR+RbJX35tszSB0poFffI+dMdyvKSj
SZMTJKjs+vlQcD3W9gVZ8VnDZzSW7HHS6mSP3iqr7UdoxG8eiCQm0pvWeh5liC1UQJW5zxVC5UmS
uoThrSYlPKpejby8td2X4/yuiMnI1Tkiyk8v95CUETmQw0WWiESEodz7KPNNnYFaK7q16IeN3nF3
eM8egXchT1kNKdWK6nU/0X74GHB5niZ/bwnFlUO3WJsfUQXyLyI0czLf+Mk+irwN4pR8wMH3X3y/
fMpRnjaUJX5U/WxjhTN6odONa7IVZJqvqpAkBwjTrVc9SfiHNTevhvPLGYIuJQ9HrVUWricG/lrm
bVp59oYfRcdcFelcpT1bKLxdv76kznvKKaoUEzGkqALNrr6Y1ukPEv9W6cew7s+k/eyB622KRhyN
8jxlXHtPYwa3r322CoLVwEI62Hs1RnFa+90O7cnv5CFJGOj20TYmTsyKowO4Z8yV2S6NQtoZRtdC
3DSVYGZMSahX+VEmWfs1ztpPwzegsQhE2+CJCrvZLbTp0SG/whm3BcwfM6yCfJyfQ8F3Ior5rS2n
PxGSTPvuA+rOTqb37AMz1rkjHeeMHYzi51dNHWtSivFEeGJRlzkrF9qiX28rjoosa4PavUwRPUSy
W675iQTT/LWy9T3fw5ARFyqXlLEY1Tpu5TUcyTp/EtGHbX4QViaiZxW9mOy100TtZhl9hzkeJcq/
Ioq3OVI2xDJxexkdamWaYcDtLmLzsjxE8w5d7JSS3+CZF5sWpfQQqkqEDDjxneEyVthIomvWHkbY
ac0LvZhd7BOwFWjpu0Xs9MA7tmvis4cxE8+gsabMKruzYxzM/A2BtfIPBgUqIQITRZ4jDypU297Y
p+FMmsP4VcyxsZ0L/LM80ttMM1G+f9A1VNrG6Y/K3nUe7km97tZNeQGbOPJkrfBQLhznGCGyx8f0
p24hoAALtkTNx21D43fW7SKnHBVhS8dYPqfaFg2mwmZk0LaW/Hmui8Bv19I9hQnvlWSgYTMv+Vf3
OTS2cfyLQJvGYNN3DcOPWftlgP2YVh5JpVMwkJBWwCytviB4rTpYZMkvrVq7ydWiNdXmB4ypjv7T
pbQdT1mZ4Pk9eu2zHl57xI0dYHRbvfbyoVEEs6ghwbo4IcR6TRF2lphA6VhLJjxkbZXN+yD0o4Z0
NcQZpCW/teI2MIzJ/emY9ftWfk0MYlDIh9raMt9anfMTIHc4kYj6YyLfs2mR10CtcvjXxN1yPzrM
AdAHTwF4zSiP1wv0tUdFmcx3Binz7K9rGAQJJlvdFZfSaI/4bBOYZHPz1kWcW2QWsSiPb9Jbz9kX
Jk90+x0TIdIQCHMMu0BDlpzSIfl05rbBZbuJIlDYL+n0PPA7GbzTKJjRj3idqYeofjYT7tzOOY6F
iTqDej4dVkVhXfW2OpWKarR6rZZs0bHTKQqZCmR0pffB13nV9m3Wm03oTFuy08j81FaN9VbrR6ci
rXJCyE/qnGv3GysqN4nnMOiwgxxDRZ6cx6hdj8YO7zQuln6dSm7jjkbHMkjHBWnw1PrHyCJT0/jO
wovVwGyuKYyIsVAZdCGh5KEe7W1Wht+11v8ZfeNQzcVB01GeS8Tb9fw5wn+Bpn+yJZk0wuTkFhsG
TlcNqZCuY+1dzAjGxAADOnVJqw8M1PcOSv/K8HCF3VW2xVE1j9588S0yR6LokDN4TpPfdkRmT/dM
ucZbnLbjjKcgi25tRbqJaE5FHjHeyvEoLL8WZ915JBIA0iVHjPzQbRJ6pHMa1P++3ybIuoFeSMJa
z7huHd70EiqcdNJdFfocr+yiZzY2hOzXGX47P6VP7bU1J5I5Vx2N2ksuJuvTqW3mA12SzDi0DBW+
GR6u0jQyARWEXvNjMBmkafxhMKivwYyNn31bYI8p59HmgCAz7rUuNQdk11Rhsu5UQ4JGOGs/2rIv
2vWQLfcS77l8nqJk4PYeEw2wxsDTmFtKP3RWTBqGl2L6iUoNFHze2G0QdqA4NId9gUscAsNaFpYr
tzXyat8lJpNI0aY/HD+dTx7BUCdEpiN6aD1q9pYh8ruWjKI8dLFd34pRVM9MZwnVhKPQPnXEF+yV
75ivOtrWoxw60g0UQolt1XTDTovaZttIc3q3zWximmVa966Q5tvgGfK7KNzyt/RDQ96SgeNkHWL6
9XYa0Q8/vSipj21cx69oesJwE2lt/mUAM1/SQiR1TeOQqqlLnNtGxaqpT/he8ZlTrW7UmBlbq+Fb
3LCcg7+c+23zKdyk280dc8dh0ohnrvryQyilXzugHc9RWal9aHneDaU5dY/DqLWtMo8ZQOsYjPec
JVXDIoKqchJzVWpa13C6JeKTJOGSMBuT4WOfFOXV8bvWZ+JHFAHORK4uoetiWMHch5QNSYu+bsHJ
W7Y9fJftRFM8SAvuHpE2TMZVPlTvibKhIOgAapHsp6086l6YULHl1ks+NQ2o62J8Liyz+uFh1O02
3mJJ73Pf+l04ls8QFaS8vBBS6KRBPQ8pj36ZIR0fTa5RlA6j3MLRpzIyI4NwVZmW6jpVHgeb2/cG
iEHDukjDrU0w//DbzJGWv26n7EVQOx2lIBnK0KzsSdcyl5/+RP5bRU4v08aBNCSXW3TWzO5H1Bs6
8QND8+V1YXyO29Rd0MGVz7yADJX3rpnbXZw4QBDV6Om7mRkWY1abo7kYdPkWumO+HfS2/eEuGYXp
kHNiDJk3vtZd+Z9LMG6vWp3Zv0aHXBgfD/vFKkt/UeBUNkem3KfWuDIcrPkZKgS3zAvGtqgLN7IF
UnVtSrMBvt3YFI9NwipuZ5sxjb7sDbvH0VnPJZErOTD+MEllsVJORN5YninQFaqN3frQIAMiydrF
PqLmdnlNN/XTI8VcUX8Whqq6m6O0AjQQpr5jZtYVJ8lAHEuVEV6+1uFkw9KonS6nhaUhGwXXBA17
cXalq75nOZJ5oPLS0aASeIMKlGXHR0H46cXLquRDzzCgpOVUrgsgbAwlLHur6wWVoUiVxjmLhm7t
SJpoJwsJmqzpx9+9oWl23lTjRCu5+U5KGJycZJB2PuPjpjnMfllRbtSwrNfskqFCSz1kikWegPci
k6L5hSe+ICBWsy5JlDKBcZiC8ASQdkq2w0yXXKaPRk2M3VKsvMydotG6ZZ3hEnLIwbqOfYblRhLO
wWRlLCDGKLFI+B2i+U+LmKIBnuMaQYsJ4qkYI6fbdEJz2Qi0ef1tZqJIgs6gNe5Vcs679hVsj7ob
vfgwJeEdKAlaGo+yPYd5TeqBDdqhI8kjHUcZRJVRo6GOza3wZPY0kGwiLhKAnUcfWdDFyJkl3Vrk
LDf8KKppfghp70hGabyx+abBzoNWZlxvjj7+1HumtGNvYc7rkUS99LMJOyHFPml2TNFFnMjdWAJO
a4rSnM4OrPQ36jO2Aw1RsNSrRlPHm04azCgdMXx4g65IfJu67l3nuwfSqRggNv3ck1TdU2JkqnE5
aOaccgqh83VWevuZtzkikUnv44DxC0uEeHL2jSCFvPUpihKTiOcmodeq/XKM1xCNoLc0XVNDJOkS
Il/89EpaLdHz45Jk3vbKuFtWjpcQo+uryCeSYOIQz0sc5+QBeloR/WBPNz7iKk6pnuNlyCZH7SlD
07EzXS1+bbyM9rRN6+cSqtEmrcvpJ2KMhv31rD8rMsVnBlXAIsll9n5orZ98GaElg2oSVFGRQczl
YKmKoWpTpbTsQ6b7RzmGylqHZl9u5y4qNr0lSqaCSHzMHo8MF1tIOLaWkCOo1zhZ2IzXcx5kRdX+
LnFh9wcz5ZvbtKVLzZH2c6lYvUnr1ZyaljGoGG+FbYc3Z3bJ24DTs4bY5FEYFbBHp7qJ3sslDblu
ZEyeMBGIfeGbH04GPx9LDpAkP7df02Ep0O3IbOGZF9UwwLei1DZPjWaDfVVN5Ctee3Q+IichldVP
EtdYJZ7AqSPlaJGI6AodsgoCEpC7lSjE1XSyvDlZNez2ldeqyVh1jnQWfHk8M4rtW4vMEITr1XMx
uSG2qUzZYfPFp050ZK9QqjCVVoTSpib+6qvfxqF+mMgXap8Mu6vDg4d6rF6TF9Q3FzflClyJKFkM
nFaUYpEyyNwp+1XRFLPIVmVjoXfqtVIp5qIetkFJRYP7kJVitg9R0mbWJsnrNiZYLKrFYgd1LBeB
hDPN7o8prqwv1enHbKLPMuavnhQxMbQlDrSqLdZeFI0/lR0rchQNN/vumtx4typTPued332gS3Iv
qW6awAmL51H48tDGBgdwxlHyHhp+9zz28e/ehS1v4dK0Wq6rIolB8oUENWe9be8zN7SuXmG3PyKr
SSELMBhBRtTtpiWyiVvsYbQUT0CxODB00e5Sv7x2FnMO5jT3tB/+zCme8JAAlohSCwPeJhfuh06K
S9I559YuLr7sA7NZ0hGH+qvS6nFr6QNeSSAzq1qB/66IJM5o/Av25AngTKFRxBVmS0UozJ0zERZq
cQPhIw/Hna8zOZtIZIKC1t2HkHjMTmynzv5dCVR2ZtEf3U5rt+YMAsGheHPMlcucvIEQx3InyOfP
suEYI5NRI1wIox5xQOfevo+Oxjo2XasuIa3YYuNRPZVFvQ3bGdABRJ42ZrCkXkc8ap31huZ7V8hz
T4luDvVeEs7jZskLpvd1n0eB4DbUBiyHJONE8b4jyN4Y/sjEe9EbYyunN3yXH6hVGWiJnUFyr6uK
ncPWxnyfpTyZhrXLbP3LT58mqe9cNqgV6/m6srYs9n51494jYX3QYaBM2usQZhD31B4N58ruqYqs
UwzZyJBYRwcgN+lOr8ej37e3JG6PA/WY2+By1PrATr4nPXrCbhFU2Hs5Aba1nHaDsvaJ0W2cdGBk
SsuGyJ3u2SUPSRyFuWzbqT80QErC22a9/PDCbFMDQRojYy/qB7unsSYDrE6+o475shvxuSbQRGxv
FY7JNSTQriPjPuKbi4numWFWEYCD6ESM8XZwj34hj6Jq6HXDo+7628y7lOHVC2VgTJQcrsVu2Pdu
HFR7zQPaVaeM7jYFp6TH324NfruDurhm9jCRf2bJLwuras5ErSu3XWL9tMp2a7DW8XhZPw1YCt1V
9xhF86KrM0cswi02+kO2TTOKV097y0cgFP19AQNlLVLx/BL7zqlN+k/H08n50gOvtl4ido3CBNnv
1mcpy7WF11D1MohJJfNrA7hHgnK+3kqfhbbtbNv4QQqRVRCivlDWgCZq8hEB4dDL+cK0YyczHUQh
ybnlbWZnWC9jr0nflqif2Bz2MYkqUbktI7lzWuuczIFfvLbxkyo3vf6eQSXL9Dcq1U0pnysaZBsT
+cwPPMf7oJyti+NWDJd66leRwMrbZ8xlv9qcxgrg2xK24cCZwitRiEcPlcG2iEtqv6eKSXNDF0vO
h8eQmvvN86vNNLw5HTSm+WJrjAiTW5rwK8oI0ZXDOnZAmOcEJSdUJcYQ1LmBoZcF7+zZE6NZUHNd
8qgcd6PjCM9JFdeNR+I+5Pyoykeev8zlEAyz/DEbEDyb8NMaBpI1iME2E3vVh+y6mOCMExFPgED7
T999I6yUMFmSJw9KfSkv21hzvtXlpYZVlpnmk+QhMkz7Mo/YyyoAaVtt0vmZdc+qBNtqV+uEv0Go
Riw/VfaumTNKs4vMjxkrBOvPGPUsOcOt35+junmJ6VMaAnpMK+FAMDZMVwAAkltTo+JhpY0Cxp8e
M/vJGSBDHd4GnsgQ8TPVKEk0MD1I4W0hF9Yp5EANctS5YkXODowjtXI/lKU/G1IEjUUQ+FS9A7Dc
5bYEcsCKHhSX8/DihxvduuK6tIIdP/hOY1PKhkvaoBoe7gjs5mj0/XtadSuq+Evnh7exT39mwvwt
EmxK1kie4qk28VzQ2Vn9JS42s47U5Hn5N1dJYPC/CIGHkZVQ3PApkoMj2DH6J5dQcG2fV3+s/nfV
NXiG4ZWYnwa8z/mitTff/UCuF/oHYsJN76yK0+Sfs6zbRQhSpbSDEmpIpD8P861PHwCWfyXkwWnx
mrjNqYPgCd5lW8HXqB9Mbe3momSziEBUdE5oGafqYnmfxAi1Wbu1kk3tMiWGi2fFLz1TR047I4ou
Etl5lv8xO8qZkcg9bAI1hAykPAfyY7Bu7qin96b6OQ0HfxjXSgyBS9Upcp9CDGrXUdAfVRFjqMdQ
0DRgj/opKYBDMbIgRO6EP72MtK1v/YmRIcaVsWH3eTGa41Ax1yKhySGyhugcFm0AT0xOnuSpV0cd
hLBHrm1DjzOHh55TSW/u5UioTfwU2vdkct8UAMI6/qnzqJjRXnkzc1aBtmlniXBdIPMiqZxC3Zcg
/j5T+2IO/mGAhCA6PwLryFKK8ogEaK+yfvWpWBtiq0DrCz87Wk4dGOJpBtrgR6diSg6obZ7cufmi
8aFCK6nYOLAjc+1GdNOEwtgGtyuDRug/1jgfGzc5ltSH9mCzEGXrC5V7GYsFrj19m057zBd0mwSA
hHolSXxmSH+anMg48CfdHdPellv9nAj7j0Ys+RqwmbB2s/4wk4WjTJr7gsvUYGBR3KQeqb0CcKEW
7RvNChwpj76XX52pJ9WpJCSoJgYcmuVyhkE5ds14F2MX5/hnTmHbj9xoX3Nqls5iAtDFh8lly8YK
Jo/dY95kh4gMIwTvJKQS37wwVcuK8rK4NNr8O2N8nracp8VHZ70i+9ya4e9pZHDGY4zFcCN648ss
lvWYdgqJgirH69zeQtcJbMnGge6oANU5ibe5t1/QcL1n9lfK5UWivAUsWunGxiKuJ9MoEW2qlaF7
n4svlVIeUkUryWSURGpS8M7aklQsbTZI+k4NJi2LQ7SsGbPwT5LR4ctVb9aEZK72XoRB3qKRiw6l
WQYwwb7ajk9UYby2Q+I0O2sf5SAfmgxq6E2XXzJBUQAUdCJOoSSdFkSJ0cwBM/WTmuMHgURBY0Q7
z4z3tfeakiwVzhxs47D3jf44O1iqGDGsnR7azhgfC71gaReT0vBTSVQrewW4aponBhl3wd1MnnRr
Ik8GQNPwirxJIbSdIrYd0FynP8+wcwftt2swYTC/Ipu25Fnv2B10M4h98nST6mpB/cFPcu7y2+QM
p6Trg3ZAZLfAYojU6kx+mdrJ0+9qeJ9Kh4DjPNppLXlPEb+8fmVl9Cq6NQEAnblcuyNREUi06HFh
KK5doyBVULvniXnU46x7xvkgVnSYdC1t0m7mJgW669PeMk1otpNOPJdn/0xAGoEbnDvu97Xylmn3
zmXGeyifIQKPwRBv5E2eYBAJzHT+ynh2uabiY//SZRc/pZvYRvY+oj7oCLYDWJCe2Wqu9XTrwaEY
eM63IDs0jd/sEQavgQh5KWmvldxRxU6n1D3nd9YSGQGkD4KjzD/hp5g2+kNHE/aw4TG/d+RdAEao
ubA2TQCwwlxNW371w8u4QVF25/3WRw22br8BRsZEN4eQcpE9ONlVp8GKCBl2oWxQL7G9D9WazRWl
rrrOAZFilzaAVPycAQ9DyrKa9+aR9fE5/C6aQ/4GS4YiXyL7CiyO/Of5wzn0a3WkZ2r4m2gTGrjD
Gx0I0j3ZV9VaMiHcd1c2BhRnZ5CnOgrBdfmifXQ3qho0VdlqDrz3wjwVUEtP2O6bvXoq7UOUXpmL
pf+HtPNajhzLsuyvjNU7ygBcyLHufnAHXDudWr3AyCAJrTW+vhciy7oiPGjkZI9VPlRUVhAEcHHF
OXuvnbo0M/xmp4In0yJYltFrVC30OxNEzSrYB6yL4sNMbxhLeBwp9fqoDgFQ3xaX4c6fjQrX5i7b
ta+95FCNXLAlU6MDldqRDiNz2SpTaRTzQJfRun7JHE5mW/ItHtjF8UkEa7JZS7d5ALrh3zFMaHfN
i+IASmurUhGsYc239FCr6sMeXnL9vfJuzPFZsW/q+tGejhmXmMNRV6q9JcySgN2Sxmu1URXkLitz
uJ5ZqIYz6Lvae4c+O8u8VmwOEPJOtBnbe0LMKS7p9YImGZ2VgtVRUGRDMkkfMNjK2pLS2YCWZtrQ
RZBJBOsPUYskNF+VxH4uLGpFq5qNoH2bUcg1XZlyB9xLAtiXNrl48lKJifyio7lAsonuVVf37NnN
iC4jn8Da31eudyshlnQ9Dh/XKXfi4KnB89vd6tdiP8EteRWEns9z/cK/0z9Ml32rwVbAQ/ywMNZk
ga+GAz2ecGmbP4VmN0G81XgLxW2Gin1q5ncCa2kJASnGjcC3g64F/cxuyDbdTcl6n76Z9aGc1+Yl
sXzJwCSyAQwbF6eMxgGPJ/bB1VwY+SlE94f6t1vxKw9LQYhx9eqZa5rx/bCu2YkSBkOQ8Zw5vmGX
vk/R1XKKZvfqXyPEkTt3uNY3YrqsFKcL10h8/QcNWl64bG/0dbEbdoi82aHUjHUEnfpaZbHmHxGu
5Hvjzl95jwyYYf+TtLZUHgaLje+BnoTBAt4sek7PxU2DvLzZRj8CkM4c4mZjibKobiXfARuQvMkR
uTU7TbmqrJdKLIn58ONl/koRbnxXwpV4StPH/Mm6QfYvX/UQxdOj6I4JyRmQ+7N1M/O0lmrqWsNi
gu5W75PIjbhPbaG9B5dM8yCW+mCFvpzSy/hs3fnEsBNreCwad/Id/iZ/YYJMmDv1g36yxUKcVFdf
Y9U4MI+w5abQIBGiSPb4AlwLB3eoPSVb2hWYKO5CNfZGfOPVrwa6HbGYkU6htKIyvTAaVkqgW4u5
mfYWSfMM0V6H1xwpiE9N7QutXBm943kHgbJIuW2qrSw/BRAWa7dkHqT7mUC9AS28tpsl6bnhwM5b
JfXhcuxWgbLQ7rkZlM8lmghswIyr8pIKJJnr6tF84uCAvLzRHeu1umATdj1OO5/aIhtU+MzItcSF
mV4maIAZkZ7h6qQJpsEPDr74D9t+CzstAVaof+jTsz0+N/mFbl2QOK82T4GBtj59yf217UT7CfnY
uOg2oH36d9r2gn9Ow7F/QebHXRdusptepwZb6JK2hrSR5UX8JF3J+/gyva+vQlRe794l81CzIy1Z
ALqiYkHC8kNIghELKn8LPtyCtYR6cc3OHcMJi8Ir2GQqIOiXq3rT2zdFcSVDQe9W7G2ypX6jYH3p
4bAv9KNKsuGy43/Ml57JK1rSBGFWupfADG3UvXgCMExPe2OY24A2HG2X1umQuA6nJv2QVxoFuetm
ByePwd9N2ym6bQoKVtdAM7lH6SU/8m08qcadvdfAQTNDMEXXS3Sg/egCEDQP/g21SOnNPBjsr3aT
OCC0qKBR7piuuqsmuuogveOAS9CWQheY3yatazpxO9Nj+T1O1FMNeEZbLXzoT5O+Yh5DhaSNnMkX
4gKY/Ip/X2xj16CfvvNPoc9ub1G/Tg+ET8jb9mj1S+ONcA/yU4f0veABklWJrm1hM0K99qFg/uji
bCnndzJLft4RGA2Z3xH5rrHUZY/OImoh07vehoRGTL8REo9baVuR7yLvzE27xBEfRWuvf0NSIiRX
ASfVrPV1tcbTerCfUPVx0uzeCvQI6q12rLf1o//mvcSo/Q7SMy19DK8L7TlyObMUylK6l+FV2wsm
wVECkrVH0IQr5Ac5UPZOV7fxbbQjeCBZZq7/IO5Z2NvhomFzKy8Re4yL8NmWiJtciB90deunzLHY
WTtUVfc8zseOGvOSNhb+EBfQWLzxH8JrE3hucWlQOzvxL8BnzQfLPfljKEKCaTu2LluFYYMGqXuc
1qNL6Pn0w7io3sLn+iBdot2kls1qcbBZWqN+VW6CS9bVK/S4F5xIxYN9nd7Ld8ajfRGlS34+/wkX
rMWP6hMlsU4+sR8bvfkMhS5EX9nepSWuDXlVdq4pOFbdchBR7ftU3nfNXYaE0+6eO32nx1dFuY6y
ixnuL5k3Laf2pKG0yLkCcp51kfWFYzwqxJHpa7T9w7TuiatTnZiiWHbJQaH0WyfTwmWhItCP1/QY
r4bwQAsY9sQyDzBqnBQ2uH57MI39ZG9y8TyXjbtgrwc8NUwxHFje274jRL3hY/HbEwG2WxCYH/Ws
ozMxNAQ+C5AlCXvZZN6bpULNCsXoI2fTLoXcPcqBvk2liAxXmq8GewItUhAU5Bu/vBPM2XVmXITS
u0KgxGQxknSx8mxj1dtkpkTIPR+yWSmCUNdYEWthdkQOohbE2Prh8wM1Sii5Zy+NMUCqPLhE20yB
W9uXY7U3+5uQUwYUMXvd+MOCVah6nYWRE0cQBqO27kE9VHfScIEXhs5PhSSi4xvdq5iaO3xFJGns
gvwyewhlVnB04h8+FQIZqGD/wNki7sgSd9liB94apR8xuAMDQDUh2JdkwUe7rEVg2mzrEkI5bTmW
We9U5SffuohQT7a7uHan5ufL9Bz1pniLGT6DG2RrpD5zDGq7nlIOBEXrBtB7ESP4bsfxGZJbUjvy
LC+LrwWick6Oyl3DfXdLiciplqrDorwqtGshmLfc6rG6atodC1BLkhDW2eXMuEtxS3mXcWKdVB4U
xxzNkV/rR45wY/XYqSf2N/14WZSXLdJpqhb1s07EhrI37qAqyuqxsNB5HOz3USzrBzSe9NBJsSie
KvrEmlgR25u0xqGk9FiYwd7KnvqWbNq6WsSJeC0RfQkaEcoLU2sbgvz7EMzxVLBn60J2rUkXIB1H
xGh18ZC/aK3b99sp2+WI1Yi9XxQpYqiwOmoA+zqJc84dlHbYIHchryMuKg7D2JqG1Syw0ZdN8VQi
ezCuYs7FYDufDNsd3/nqpREfkzNhD3GmZ5Ysi+nQ2pIygxo8W/Rhug3wOtSL1r4buddyPUP3OaN1
KLUCVlE4o+pSshOXW9CS91psAdDaNM9zDpukkYTUJSpAcGVExPrgaPVea356lwJwlQthrTzpkhCI
Ulnb5TXijd5+zKf13DWG7zneccKn2CWj1nyYMtqbjlRIy1TL1iWjusEhVLaObzKyKTpLLT0DiyJo
eWPmZBxSMNVTMHNR7gF3LU6DCPdx3uMJoopbiKRx9Myk+SKAI2r7qlPIF2zaYj8GobIK2KlMQRwc
JKu1H3UpQsKP7yoheadqvF1sCwpGXAThUKjZbCRpzmMuQyvZmta4V9Gzd0Mt7UlbbiLWv9J8rcD6
oQIIX+ImalY2TMQgwPQGGdO68poy1DdNgqLXwdBAWbC0FIqYQpYY5IYO/6ocmump7nzvaYhUNOc+
WknGvXfVdWGyJpig3yIMah4Jci52iacmlz3i8begsNRVO+XhXTp1HDq6vrtSij5ZAxFB0Snr004f
EZckoZEdJ8MbtoqQryKfclmsR8WjFhIpIMd0gJBxm3Q5wWIN495IlQwwY80kkOogF0CPKONJL1NK
G30riYMEvn/gOODraw/i023QU2GwA7xPNYQPDhR+P7IFi2tBTgryEHegZ4HmgjCAXsJ4WBsZ8dkA
kkosTwljOuzC8Ur1WU+mDmJrLCfmbWlKyWMSq77jhxFK0cjI2vyOpAO6UwGlfAOTT9MHE/lFJrBx
NElbA0eLIym5hEA30tliZjVyMhSekOXKj3QAPk8dNUOCGhcZjoZSLndNL2ubSE/T42Biy6DVETX5
RmmhPXI3Gp+NYU5PcUghOZp6sc8BP3qo6/xig0KbTypQ/YI/06LKA5pnuVEn68nyFM40fffQGjNz
zGIYUA1jIxJRkDT0iuIFoRXoSOmTTZIxzaOcfAUnrIfWgVjMIa4ITNdqEiwPbcKhsM7Gd7/HEgn9
1DjUYaFCqlTqnToEOC0jpfHWhaC40njprMVCkBUmjYVCneCfutfZFIWaVTLhVJU9nzUkKphCKUZ2
aKHRDo81Mobm5KuiVFeTmsIrV8HOmCjmBUhdlDjLvuP0Fxiifsg7RbtTJB2lW5ebA92p0C+dpPIQ
y5aFsTbitJxr2lr1ZlVYCiVP619zJZOYBYYEN39X5xdtpzeHGFfXvWgii0O7oGMNPhppp9pMxUEK
C86nbd7xKRam5duO6ieEqaSaitFi1AzO24FnSy/JMNr1c6EOaXzZkm9C5AKeAXnv52lrk22ht/Z+
qEykr4HdKsa9QQlfui5lPSPvw6aCeC947GwZy6Dujmo5FkR+l3Yb/jDHgapPapudyoY48cYS0kJG
z9azEklmK5wVVkeqt6bgr0sDQ0lWEwq54BDZFktGkFrzQM8jIQdvXlviCpi8FvAzLTda6Qt+NXve
tgZahH0IkZVErkYyWExHlaxfjF5Ho7FPqIDuEjvr8o0G/je/t6XZrJt68aQ/T6x1rKFx3k1rkZQs
9oGvIBDCidXmSXm0sqlnB6t0KEAYb3Gi6d5I5WAaVHb1OZBDuXnqQ6GJ7EfC+FYUGjq0rixllTVm
rw72qsNrQopVrvS1sdaSuMdWZg7jrSENFWBRBYSVn2QOZqsQb/RqKpNx87Ub/BwXYArgk1ClDOBc
oKvMM1hBl5YS8pn5CNQ/DDl6WMRsHgKGbLq1tb/4oD+G/+u/55/AGc9t5/O1aJpCSAazDNbujD6h
DmVja+itsJ3V8GtH6Op6mT3HsX47KV3qBHg80eMS5lpxpvv6Ps/ZBD+vrcPi1JiGhazPYIFfmCyB
bgnMtWMFaznhBNL48YUkafU36JJzH/98FR3SGAIHdD9/PE2/IT8rSHiarRoxw/m+O6Fmz3073xJZ
/x076LN70meiBaAHG3nGGQyhEELOvB7QRIs8zeYk3KbGN4/tsxsyZIJiYUqSjfwz4POXx9ZpaQbV
jMcGF1ez9h0n5oS5wRy+y0dU5l/2VxjI/OgQnNowMzSd/3rGXiE0TktVNJjsomVXM2HVqtRv5Hzt
a6a20jtC6jBxmKZRX8WsoMQku1+PkE9uVWfzDztDUSyNk8jvIyQaJDTAkMg5gMt0piccAK5fcwag
dPX1lT75DnT4I5oBclWDNHM2FmUzGn1gntWye5w9AlP+VCZ7XV6jXVtZ+tZQ8r//Fsmj4eYYEdBX
z28trFDEyZ5SES8VwH5G2/yA7haLpprBz+6k7zBPnwxMIHUQZQ3aPnxwZzeIdjXspolRw1qFq1xu
OcSG30xcn1/DMOBkMp/o51EwuocpZkB/vDQNzsw5YgNEPvijv35VyhlYFeidNkNNIIAxcXGts1vJ
p8kYVS0HGsOWp8hxDhrehRIX2IiOGX0qQofUyV7JgfrN/Z3TavgebFwK8gwVRGp8zuZtscDBtOCd
SYAdcEiH6kfAjX5ze/Ovf/bVcRWmYuKgCa0/J4E0ciVbRTQ3fmwMw0nw6AX6Q4mQQum7rWUnzsS5
T6pxLiJkR76BBCOo6XD2a69hOav16yglrcmMR/IAyvj09a/3ySfJdABtENwLEVvW2QQXoJxEhd6W
cN6VdIMqbnC6sci2WYGoVMq78ptnfv621RmHoiqGSXMOXDyj6vc5ACgrjciSL5P1AgkztY8UtQCh
dNpIBx5zpVFJp8hUsJPT+fj6Zv8c0JrMODNmtC0zjX42/0xToI2GSRlC6BDezfYqTf7+mOISmq7r
GnOBDV/299ur+nxqjZExJdihF+1lzavLeuubG/lzTLEiqYbKKmvrCm/u96uwxZmKsWAmL5HpqNYN
W8JdQ859Gw1Lo6Lxon03oSrifBizdxGaMoOkdHhSP7ONflmmrN5ALmiys2jnFFA7EBtTlO/mFG5a
RHClrv+o83pTUschT8xBPPYYtzYWWVyhX7/EP7ZTGgmKkEBldjpgMs+fcIzdtRrQvtOTH1FPPkGk
XWhxgZgd/+L0zXD9Yx2ZL6YzNwAJNtnFnY1WPfEKbEY4pEAsXjZ7DtMOcuKHZv3372mezGf2qC1s
8+wrzAy7iw00Fku5z2LwGriJTW+8Bn1/2yQyWzaaB19f8c/vkDv79ZLq70Moy4SVQp2Z06ZRtOUf
FOS6BAd63C+a4oYNJjWTO5Ckf729vwWwv81T/vmP+e/A8Bmr0A+a//qP3/60fs8vXtL3+vz/9Nvf
qf/r579mZ+y8NC+//cHFvt+MV+17NV6/123y18//1//z//Vf/p/3nz/ldize//MfP/I2a+af5od5
9iuJfn5ZX4DrkfxV7y/nf+EvdL0m/gnYm50yix64NAiV//gXuh6oPXJ/3N/MVezmxZx1/S90vWL9
E66jBgWM1QvEu8mbq0EaBf/5D0X9p5g5xqBOgU3KjNm/g65n6T375hXWfYDgME1lmY/gfK4eUpKt
6gqjTlIroVubon6sPTO4J31TXqHcTnCjRqUTpIjCJyM3yegJChAXnJeLOyvGw5V0SvnSNsK4meAK
XGZGGbxGdhGdgJi2CKAo6cI07ff4BKej6Yvu0tKT6MZT6+zIuVK9Vn2NypA3mI15mxMshBJNUOHU
PNkdxp6A5xng1aJ7HLTyVuAfoLtQGNamVyTOuVjcjj0BPUD5DNpIcrjy4ix3e+xk7oBBYZXHI9Ki
Vr/LLEL18rH9QLKOwdIo6Ib1Fn5VlRIG0cvW2krjyWlsYtvtwb6uyiHcEq80wFxIKC8P00WspNMO
Rc7AlfQfFO+Ua0umbZ5GobYOrRzuSJgiZR3YtYmowtxg2iz4KINgLhjIj0eB4kM3odrlMMDkXmbP
MFfBi06rV2GT3atBLQ5w+amAkItJz3gqUOhlVJHtMrzFqoZIE+2FbQGIy0K9cDVr6t0mRy1lC6Kl
tKwnO6TRtc0E33oZGUV9Mcq04KK0fIUd3t/KZkCMqUqth3m+eqDaki1E1dMps8AvjYOir7uiQWZW
0r8z2/ADc/wDvpU57dvtqWctbA7Wi7IuupUyMbNUbYrvZsrQM6ZluwIqAdzA0sLjlGYR4r/A2CSx
eG6z9hQN1kTzNF1XVfWq14YTUQgBJYE/Blt1ukslfbiwRShuwta/nRINFQHGdh53JQfrMbPWcMMw
j1MX0WdJam6iuC0k1Ml5pqbwsootdSfF8Vr9VtcJ8BFKivNOsa/bwlScIm0fhFphRAwv9LZ5msgZ
eNKlTF72dmYfilYmAatSftS+7q14sOmmauIfZtkRmkRq4lKxQnQiY3RMygjRVlTKW6OajJuonqj0
R1qG66JsAtWp/MHgpfRgEIxcrBuPRJ1mpGs0mGCn4sisl1InyHoEK38dFGgbAxlByDD6yGYlP1/V
qtk/toOaPCSR0ch0kqMcXVUpNgisyA8K2+JBgRiEeiqJ6bfrI55tCuV1Gb4mfXKkRGTc5DUGU68J
ulMQm7cq0xPiiQbPXhug7IYVI3t5joMV85/o4lXi0efEmYOipap2oYrAhR+Q70apk+hcmsizNAVj
5gjdcvYU0KQxNNrMhGyLWjzhqqb4IrGNVfPuYObEZ6kxsm/qxL3wxQduH2OhykO67bTeLWEs264U
5jJHG6XcmOzgT6WSYYRsC9x6HLHIACwLqyTXC4HV0mDzDVQCUo6spPaJ2Uo6llkSr4KgtVdhYWV7
BG6zHlGnCWclUI2KmtiIsFK3HNoEhthGvvTsyHvDLl0emozjK+A9Uz1MU6uuSy+fbosi1Eg+BLeU
5Em0Me0pfB6bEEtzimDyfWwivnCQV4zKCcWHiDqKoSFEcdoByRw5nSVSNDl2VAprg8ZWatzG6hBb
1UYs3fDMaaz6HTGGTG9ywBv1A6t067gF5jtX6m6VDGcm4lO9Mxz8ZgEN9qFCAZYJA7f45G2qQE6v
4iQnHbI3/LdGGm1asLW5JtWuWw+gsijXSQAf6npQV6JJi1MySLRYCTha6aEi48fnYCI3aJYKIZ+C
XKUR0gX2WgMdfx9jXYI54GntSgQKnBpexo0eZv1b7iHqj2IcprWpBOa2M23/NUfhv5X9qru3IYJU
iByj6k4tUqQgSRNvK42uparJ3WZU7PeyDI3ZFdT027hoYhTcoKNsrMROG5hMypikeokhOdvGwxs8
Uv2ptgduccBfoaTdZVbWEQD/wj/Eykjme1KQn26nMjlC0nDS6qqh7TK1bpsG+kkXBDJocmq7Qakz
85B3t8vKgN4bDmTkEcwl/VTL12ORNkhPJmrp5WTQ4wJ9mahxjVcpUU+BEP6mUvhR4xgIpBigIq7w
DkJd1K0EVQ7oiTxngZI7s2HenfJ1JtNmj5BvbqmPmW6rmdJuVBh9qKEiDxWTqGhCqxl+Nb/Wo4vM
yvRbG98dppicuMIWJUudT/oVvBo4IH3nb1kBTWfS1WALYMB0wIlJi9YHQaFYMb0I6IiUsrv+QEkE
0UlWGhe8O//CDjmZ4DQIXXVMf0hFJVZ1httyCe5Rerd0pdjIaScfxBTKrB6RRcq5lVdu70e+08rV
vRfPlfiga6vLEjjaa1/17V2UCwFpRo9GN+uS5rUZxuHH2GivRhhIHx5BfJjn2+DY+UMIuGWwYuy1
MEYnUxX7yqRJGXVWvfGjPDn6FhAHkBXwKjSAUZ4nko1ZIq7RvCvZjo9lsdcjTONxhCB8kJPkUQxA
UoaotFd5nskIwZXixrRVRr0UdNKPOIqqg+qr9s7CA+OaI2rYJEgR9ndybq+7jlAByUZGmeWIgujZ
baTRjLdSqwXk7CnSdQSgEkajHyrvvT1Qmqii2LwwtYxqd+llH60v21siJdDHBHWwbAz/IRqM2dZe
sFfiu8REwl9OzEVI+4AEqzCqTpEIsFHmeSMu1Z4zuBSRIbNLmh6MRij57YTEkjLuGPiIwhQ5Tq/L
JLUoypiRdd91Q5ICRpuy9VR6qsNsBeApSBzO9D2biQBvCHhVp0+0wLEEM5QqEaHOkxnolXb03q0+
3zIVEQVbVwYOgil0DByRrgKFYVVgGIevoCLxx2fAlNgYlkRnu47iHaXEkX1bFm4abQzgwhA6Ia9E
EQX4Zgg4cfTW1B9tvxTbnmclr612qBtIkZmV8llgsJOsRn3UejGAg2sthY6ql96XalOv2WSae7YU
SbNqGSkXZSP1gFNrC7WC1h+mAdZAApWR5xw2RLPx3Qk6CRCO1eAmssBI5UOAMVqXp5hZDDViRhPj
ZczUYhaJVUgxNF+fqQVDNavEcdojORDQTMpEUrD+h5ayt3pz3Pt0XpRbtWPjgjvUKN/Y7lnSQkgF
U5NBXw1htESTEKl+kynbaewngmwKPiIWQMzoDigsSsdqpCdL+nfs5lKLujYbSwn09gYHNAQFwPHS
VsIj/2hMNe1Z1TKlSzNNQOeU4fiQ1GMJnCCL88h67j1hr2jVpvAQpbbSVh2jZoWSjJ8p0QF6alQF
bBpP9SLAwfeklLX8IAVl9eEPUnKMYeLgbjdL/EtZUyBsqA1fA3lgFJdVoCX3uVVLcKlzJc/dQulH
7AmI/olAF8qATpTJ/zZtjerDUPrqcYp6psHez/YeudHHNKj9SwaO4V0z8lJILmGbzesTMpw6zp2u
icz7jp3bM2AB+TGqlfjGh16N51fG0J5GcokROI7Wej0q26RKmz0idkQ/09j1TllN8ZMxWPkV6zaq
HSEZpe122hDoy8HGW7/w7b45SbrNbi8V/qw703yYKrqdDPeBZZUXbKtQfWVJCHlCGTA0DXoMj5L7
82dnaCNewSv7KD/tJj2O0Rjf4e8sPTfD2Z24Ws0CiFAoKg+jOsYnW05lsbbjdDqWBsfAndkP+vVQ
tlxTwy5IvzwIijeRh/6lVHHgZnebqRug7rJWUxyaZmHG0BStuqX93fQPMp+MceDzlW8tpaqvfOhk
hDfGMuahsI2m6pgVxFgQCKkpz1itcYq0ij6IF9mMFRY4wveyrlxY9F6poUF8eKuN6LVrEJ/LtS27
xG9Ey7axTQQ7wNeyQFEAqNZog5atsJMKapYZ664B+dcxsTrfmnaUrvxuRhCg19ePiNfgFBWthqmJ
ti7GQTwC/UUKhQHyDqE+Eg4rFDVlmmC5LP0CmY2fafeJXmSnEDgvrNFB9w5k9I4XFVEkk2MkbIRj
H5CWrZTtxmgNayEiuDmiatBi2xKkhzgJ+0tNjNbOC3Btp90I2odQSpBniPN1Fe443FWrgi0j1VuN
dsq7pxv0/2sRR5sk0iYXZ854iMehgnXve37gFJOXwg2SZq16i+jH9Kvq0JrMWxWmSOaE8GgYCItj
OTyU4aR9EBxBoFnSmg6LaMwnKEw0zuWw49xEAzyUpJnXmOT1syyF2rXc6vWeYEyBvJ+mkcPRNNtG
Tdq/SBFoqUxL01dckjYMGpFEFwbg5L0PHGGb8KXgLsUCt2WniO9DSENGBLgauqnes7OPLYiVqdlz
JJGk7RgE2X7qWvWtjsp+p3dBuOz6OH+gTumtpkQddl0XVG40TISIa2A5u0GpkUQqef1R6oV5gKCV
bAg1xboTmPBw2ChLz/hugrvOiopqIYrYeoiDinRIqyp2uCd0OM46JmIp0RAPTKmWXmRmUaBZpeG4
8iVVvyhBCDw3kyc5kpBw5kmDHm3aWsF0pQqxRfoYv/QDpr+MdeWIYsK/4FsdbZcySfEaCaD5I7CJ
gZwFK77PJhF0MCJ9vDKiJA5VadTh2gx0M+XPaY0AUAs6/Ff2hOqfFq7sFhpClMBMw0PfggDsuwCY
czOz0GqzWDd2V7mSyHvX6GPGdWbDUxpAkGwLLx1WhhcGm7JW5ZOoJfW2yE194cVhywWI7QsHH9m9
DuX6OEXyuA77vH3oxsDYjpYSoGOcdRq61L1wjMK6PQl1BYeip6Rn2s8c1rxLf/TZPvdazOYFyk42
SQqeErryCuo3PqK8sR+M3uxumx5Tvsqvt2DWRHYcwEXn9KEiLwQE7sDFinEnx4a40frZTzKkKI7k
PLWv5Rgciolw/abkVLruhqF7kJK+RyxSz1jFvDYuE7lEppcqebHLKAsQgCYw8nLKZZ9/oeVQPIKG
/d2uHgifOalKG6BjiiQbHGI7FJYMrcxSI+BnQEh0QDB0unHSweDAmTzBub0OtZrlMDSMdlxNRUC4
WpPHCHxqNR5GV2ultlyr1aybJIs0CE3sar0O5iv2AqwSiZS3aLxMOEV1h+fuEjFX/9ILr6lPNMHx
aFoyBCAQ2GkwJ1fQm9qkk1ale02Qe3Ic+wId3S/Vu08a7MqfNTGVTpFQqL6Z5MqcJyrECfuXjhbn
Qls3WxRAwKIwht5p2/ggr5BBLqOd1G3Nb8q1550LRf/9qmedC4vzijJKeJaiDhfHWDZglxv1b+a3
/HURw5DJH5kTNedb/6XEH5ltYPUE2CyUapsmExtWVxTfXOPzG/n3Nc46FyMDYqxywY2U/rJuN0r9
45sXdN4fmO+C1o5Mdw9XPOXL3+9iKi1qUjF3oV3Rk7gvL2Ac7NgvMtKBTq2NH1KyMB5okPiOffv1
tT+7uX9f2pTPuwVZp2IgY2xMbB3hGytM7klpb7++ymdDkDghKsOyQgNEP8+f8KS2Q7LEHY47IPaT
gz1qWa6la82xTmzuoHkuiuO3yS2fDHwC6jTdMGWTLvd5H7MDlmRDfCBw+dA4zTZZeY53sC90Nz0A
kXOBarvTd/KLP9JUeJm/XXRuX/4yJOsc/yoHX+xny94FvMnxczO92q7NbS56R3WKtWY9ff18v7vR
syEao39o62K+0eSg9tg4VXnZgdb+/7vK+TAt4NqXSJUWYXOQg51uPHE4/qZV9tmdqAZhb2SkaIpy
PlCUwczYxjMeEaNDPm89k8xnfcTUYETu17czT0C/drnnF6UyLmhJkAJonXck8St4ULwGoAEWcbCK
d0elkgKJ8TKW1ske7RmOH546Ndh/fd1PPrnfrnv2GK2UfQZbBB5jn8gofaOWbHAf7sPXlzlvk/+8
PVvlq5NZWeTzqTEJMHSaBfNvTMM+BsiSGpi3RRm6ccWe4uuLffqBk1f3P1c7G/V27LOf88d51Fvr
yYndTHVtwJsLXEdOs9SNZf9qXiqXX1/253A4f4dCVmlzzmoF5VzD4kF3nfyAITmuISKuNLc8lvwB
gd4aCfYSN/K9dRpcKtNLKLPX0hucxq9/hc/e5i+/wblULmvsvAOAwo0bsCLkIt9GGtLMry/y6eOl
uYa33ATyRS7S75OKCietahI+C30BeNhRFhKO1slJ191yWuofyaY52tK19c0X8kdu8jyGfr3sfPO/
zGXFpEjshrisdSePC0ggHM43nlM7ygenvGpj9MvxyVy2jrFqM1gBy/47BdgnS6OC/IJ+Hr1fXVXP
xlWY+7WUJTAJJN4sx2x/NFe9B9kh0pzRNP83L1OjIakbPGvdOrtaKVuRqs6PWUZcntKpSuJ8/fWr
/GyCQz30P5c4m6pHLS6DfF5we/T5BU81qt4DUNdfX+XTVejXy5xNMrLfWkyztraonPoeyKjD4rcV
10h4lsoxciEWf3Nfn48VVGToHOVZR3I2RFvTT+Rg5ENonM6xMFOVS5Jv9FW5DtfSHacRhHrTNRbz
JUQOchmW3v/q5f37FzgbrF1CllBk8wu06pWC5pGz2TdX+Hww/vsK87v95XMgJs0fCo0r6NoIbVt0
tkx3R4Mxr4X1ppXGwR1ReX+3pfhsJhe/PNmzUWmEmaeA16QMmM3BSLtRO0TJs9d8+7n/N2lntiO3
sWztJyLAebhlsaaepNZgybohJFnmPM98+v/L9sFxFYsoHvm/2MY2GnBUJiMjIyNWrCV26CaaXhha
+GaRldVIfio+IdOaT8/QBu5Cb3pnHQuv/vXfPAaEMWggW0aabAEhMbpBLizAv277c/g7/Mv+FXrZ
DhUfCEIfyr11VPbts/ZZfURn4E9lI2MSaITbtYJeMTRDYFhskR1cfEt/Hs0pgmbNhVBGZUi2ZxLi
iUEt65FCDg3Eo/UA9vg18bqz/072EIH98RlZHGpbD9qOoXmm5ze8a3X3//1FziIVz5qY4tnML6oY
Yo1rdVfYh/tRYTX2XFhYbLiehdSZKCKjdfGIlviu1p4T+B7uG1FWT4mtW+LJaeuyvLACFalRNDNe
JJ6bkgwdwFHzP2Xpz8LeNyhbeZU37sm4LEZGwxM8kBuxb3UfHYMXFTJ7qNsujktL9y0sAYa5kDa9
kAI9ADK4v8TVA3lhYXFOIJgLi1m8ZoIkgWoTHmdGMECQQ370931Lq1/swtIijBt6IbUALTj6zY9q
fvChaEEV8b4NBfTN7VG4MLI4CnRbaNTXOB4DfdDP7ZUTHZS9/VPbJZ7kpRtuvnrw/rX2hvK6PHi0
tstwwprUfwRrSTcSqoXQYd7XCPY63Eeozx43Vrjxwd5g5hc2Q8C4tlFiU09pzwkKhhP0DYhkHAP/
NO4QBvGmE2MW2p/Rlw3T2v3Nfdv8C9NDmf7PqdaP2oHWVPyuP8Hc4TrHlNFJt/zcnO5b3HD/N1Tk
hcEmHPSZ1zZfE4mcKXrKS3PDgrK1neInXJigb6/45YCJ2lMODBF77Q8nPzs7SIn3KJ14EUpWLvIH
lrYRW7bWtriAKz9BJlAYLiFAV0DU0Bq5v3trB04HsUTGia4574rrpcHU3Zu5eMek8OIzZdk5UGeE
G0bW9o9ZAlmA1HSd++/aCJxVBK6Mp9lcBs1PZ5IY3CwD+KcCuQTIkdRbGcTqEddVB2MMFgA9WWxc
3xhMGqnEEQawIK936YUenV3wSdlDPbNZ+ls74pfWxPov/CNoNHpZHczbWm2cY7tsDwwxMa1mfmBQ
kFjWN1+VOvnwH77cxRIXm2qZdpvYJl+uptfEJG5U/VTzeKS3bFe/OdAjnkWX6xPrv1ifNreSJDkz
4aSyIcWCCaJCs23m+Tf/vL+odU/597stQnMUMNxaU9R1a+3voAQlMaNRQIFnckrvvqXVQw0CXDyi
VSDay2wsdvqBKSjKIeKJyRCd/L1/X8tQIu6DPW1psrHAPGvpkT7SVnhei5G6KE6rtoN/LnOxckCL
qDD4atODf8xOMWlguY9fYDhwyx3tvt39paprYeTC3jLTMqAXABGIvWavMYflInfmmX+F76LnYG88
BntnN+4mr38Z3iVecGDe9dT8KD5uLXv12/67ameRJ8W209UwU+NFTDTCAPxxtONzpNfHaaz+y9nQ
TZNCEHNRDMZcO2ytJmDhCUWogiG0yhhi/N1J5o2oth5kLqwsjn3eIpFjFDhr8odysA4z9xx4zq/I
EfERt7LltyGz5WOFd7qjqRxtRgsWR2PK8miImHB+q7N2D8zAPuR/Tp9jT3oxBROM9gDW4mH+1f7a
umHf4vMd00uIfeRXg5QK/5le8zPTBK/imZTsUjf8MB2is3woKPL6u605wtUq0MWStYXHoAFA63yi
cihKy/N86F7HR1qn+/yDQoPgYB+YrXq3lU7fzOC9Rbt/N1pTr50H+KPUyYgRuyUP+9HjYf2gvEwH
aHaPm6M2qyfTAr9rAi1nYGKxwkwtI6OOcVQbqbVnm8n8fTrr8h7UNzjEVrNRSBJUu7YV5mfbLhTo
vZrCcotilM5dFzeMiNewyVp2v1G1XT2tTDsyvcbkEY/W612w5w40uEgM6AXt2iiHHuDLjCjt6G+V
wMVFtfQuQ4GOmA3QFWcZDY159FXHHwCvVd2nXrJgw+xs6Fob+2A2TCD6qX64HxBXdl0VHTTa5Ba1
92WfBPCkZswzXzhqkYP7CRH5xuWysnlXBhaRQWrbts8mQp2KKpwMtbRTPNROt08yaWMpW5YWWQDc
+U5ndyxFcY41A3lpBS+1GXoA4zfWtFZiU3ldMikthrPU5RxaMjIlYTI950ZlsQ+7+CAztomm3KsV
yA+ljyLEZPjvrd5/USlIDwoAzTjf903wTZnBht3/hCtOgyohv4O+iRioWERDiclHGKk7HUmhV4ex
w75NgcfJdLjjL1lgbK19ZZsvzS1vUB0+BWYDMace6yc4Vj/V71gjOj87XgDosfxVHNDqOm4F/RVH
vTK7OISpGSBr0WEWMdwHZmm/MRiwpYS+lghdGVnEO6czwqGoMQLY7jQ9d58hxbLjPaSEJAVohf1I
PjaQYSEl9OO3vyGXBiQcBo8P4+btUcMZgBpcTz1MSXZg3HZj1npwDxw1OThCtr7xEVeeOphjjFQ8
dZjbWWymMoGykg3Mhc45Vz8H8ssc/XF/RVsmFls5yUBcIhHKYuhY9+WYZftmApw7ltBC3TelivLY
ImyyHEsW00lQCSwnf8K8K2erYDnqEeLCZ/lBOyCQ9Tq68CehH6rAtHgY94WXBU9Ik0cfu1OxcUWs
eKepcDVYgktAlDWvrwgzGId6tsX3Kw1rr0e1do4UaJnuL3R1T8FWveXpmr08egacUFodchFZMoDI
rEh+DaoNSZuuH+8bWjnjDL7jHGJuS75JGnU59tVK5hw0toFMhEzVooPFNoNhaTKmjaHetXTuypr4
NRdvqnhOJwa3sAZ+dp9+ggbpSz8/Fq/9SXehmIt4X9G5gCCsOKDuvbHU1T21LMfkJIDCMBdHoWsK
pVazBjbz2FAPTSpVn1sTBvo835yCX0uncE9SG9XULMPRFl4SaoUSA+8jFw8hIFPB3T4qduufWoqm
nqQ78amAqeZgJVn9DD2OAeao7z05dH53UJS8jh/C1wXaz/+1xKvsYsclP50mmn+8lUtoLiU/3zuW
4+lR9C4Jne9VLau7KVB/+OCw3Pue9da1W55Vmu8keIZBhXaZTDF0EDmNbFBlQSNIRXDcBVPpJUr3
Pp8DCvGdSZVgqP9kkDjdO3n4SNv6FTFV/9jqyp96mhKGASK6EWqs5BP+SxQyhA84E30Gcwi8IkIW
MWu6Z5hSEAE3NCZvomav+FW9VTwVn+t2KUzckhdSfVgyDtC/sG1pppYDSZ7ngAp7pvm8a10oE5G3
e9J2iP14/g5exZf7m7h6YlRKVf9jeVlIVRuZcDP+j2WA5YpXvEbBLjqaLqK9u/jRPIQv5iHx8mdC
7oZxcSLuLHtZUVUbdexxcd56VAv8h+7YnvoHWtE79WR+uG9rdYeplnGfg14zliU5hLtRfypkIkNU
QqwluZaNmkcJnLd9aaBPvW9tLRSoKvVpmXF71V7eij7XsmCHojaXGueyGx/LdPgmo2PxH8zgMHTT
4BZQ9UW+VjImoWQtUdxRY+kAiFlBQaJu3qHxpG84ivhP3Xwq8Zbgf9R3lo1Z3KQw4pyAIz9UL8lD
fRoOQPCfN1/Fqzt3YUdcjxfxpLLscowAM7rS43iA6tuLD/6n5JcODiN5D/EcFNja+f4uvn37e2sT
v+nSZlxY0SjW1uzlHVohUMdm33x4f48tlWgZXqgHM9vw/VV/vFjn4qZyMs2Z0xKbsz8+RYb+y1QB
fYP2h+fvuVHb/3Dfq1RVbJkRad1a1uUkA7azMKXYgCD1OXC095o0PaD9o2wsa/1iMqCCMQUqSl4+
IeD0COtIrQjK5/bsM4JKhbjzlF1TQmq5hc1by5UgDzCAdHCk6Zlff7gw52TA7sWqNBJbpnr/ApJe
bbnHWgpzaWXhHkYAU8cU10C89t1e3fVn5VPyUP3SXoxnKLCzM5WCYyshoPtfvtnF6hYukmSlE0gK
q6tGFYZ2uHxlHg9mebjv/lubKDz1wvunqTfU2MSMJX3XA6qYfbphYe1M87614VoBQ0b34NpCl44j
jxHC1OBA86x2+ivTRueyAf1wfymrhlQVz8PDibqLpTC5nQUVxIBox9huJZ869Q/06DaMrO2XdmFk
UbfPfWtWBxJ4SJT/BG+uFvnGK3zN3y4NLLZrsALSS0OEQEYMQ5WTM1X9KWQExTXsaitlVtn8ZfC7
sPb2Irr4/KmtjT2ZO20WmjrTvgHl7yY7hv2Ba6C7twkPWbdHb8wyof6CV+XaGbK+HRkW5jXXH5IX
fT+eyv10YDbUFfXdbuNbraY38Iv8r7XFGWqqpk1nBg6wFk9fVJnpNMMNTowSedFu+Fqi4yC/7wKG
+19EhTnarDCve8u/P2DhkvCSRVZj8gPyzh/cWok+Olbx5b7brxWRgJr9a2ThkpoMSSMkmv+0Uucn
pLqMJ+2EwO9uOEhHPdqHe3+/YXPrOy68dFIia5QybEIUXjyKfr+z41/yffTX9IQ83vG+vdV9FGUG
wX2n0uK5dhsyIAvtQp7Ffgh17YwoKmJjysZhWDUCBBTUHqxcmrN8zAx9bPgwz8KaKB0TbT6E6cYy
VnMNjf6p4C/iiy0fiaQaPsBvTJRIIHwITsop+kzZ3bW/ygffbY+bCdXqd7owKP5+cb5hg1Vyhs3p
yAVefc4P2XNLuT97Ks7F++3P9JZILMMJvWFNVIHhRHxz1QtzmplYRVBQz1S/+c/2K5Ilu+zV/tN/
ah+Lz6bXeQB2/tYQV5Efo3fIqWyVT9b6R6YD4RjvQkGAtyxD2yqdW8FI6Y4H/ygHO9F3ZKJY4VXR
/nLOm2dvbX8v7S0ijIYgOKhw7NXesDeoFo0n/6nfCWSG9H4r4Vm5GhDFNOkfwJyowwZx/TGDmnHM
ZOZqKJrsXaRnT9nYPUZT8FeI/sL9A7cWVCwV6jaQwiow+mVnMUv9doxzDviwgyR61+zK8VdPtJaO
xSFrvjhe+bx1Oazc35au0jWmH4dFfREsW6nxKyXi2WSg0BS033z00JjKPd1f2copv7KyiJYZI3AZ
0uA0YRokfnvNT49DbgUb8K61q+fKzCJilUbv1Oo/rfDesw4QyjhfdAipyeeeoyMkQLws3O5T/TpZ
D9udzY1FLguZdhN2dpazyKH3f1HwD7wc8Pd/2kkGpiDXfBs7unZH3zJnCDAwAtnGfqiYQ6y3zvO6
S/xrYhG+Qn+o+1LMV6Cq6dq+fdYioOOmsnWdbdlZnKyRYUAIM/D2t/G2jvF1tOcfkmPjqYeW+2YH
x//A5M/LVoqydqRJiclZqdrfDjVNfhFpuckCx+rV6qHslH826oem6zfO89oCqZORuFJYVvhe199K
t9oqN+cQ+SN/9hqA9ob6ykTZ4f7ZWrXiAHyyualvh6XaqE81FU0/YJMNjBefpxatLyXfsLJ2i3KD
/mtGbOrFLSMniIO3onwtP4g5hphCL3NtdFeKc3oyq335eSv/WPtMlxYX29ePweAPFA8Rqag/mNC5
W6V2VJC5Gg17IwvZMrWIT5XTtEYAzYYrxXAZj840v7erIHoJJLtxCzj573+yNUDA1WYuApXGaKJk
pGJp3GD5n+pngV5Bi+opOCN8tENHdDpt4QFWwpNogwvaP5OJy2WBDPRdZtZNyxozlBiVxrX7379M
6J9oxCZkE5nrWcJVEN8sHGbuqerUnysDxmum9Kzh6/3Nu10HRsSoAskceeMSajCmM+PDUmnAClB9
6lIbJtF+4yIRnnWdUV2bWERABqonc6hqw60jaR9Kr0Hd7QvrTAHH6/zcvb+e2/OLMUt2ECqwYIeV
xd8vDhZsKTHcMhFTa6jNWUh3mpD7O/3+963A7Qc+A5QGxNkLj5P81vEnrUG8ofzLmp4CWAPg0Ltv
YyUT1RTyPx1yXVsQeC4iOuLTsqVP5ErDbj4oYlQUQgVGll+rb4wfnZ19RycvA2NDI89siVI7euxb
v2IlixJe4VAPY5AG3s7F15uqgVtFIj0UAy01nBhAo5HQK3bOGxqu1xDc+/3DdW1zsXIiU2/1mQJ8
AXbBl7n0EZwK4PK5v8ErfqkCXLAEOp+x8GWi3YxgGhqf9otqzVSNdAP5eJRvbevLqI8vSeJv4U9X
fJPCBzOIvJ1WxtecJkuMriF/ysPijM7O19aiWLE56C6c7+q8mcz5ito9mFoKVsu2EgBGMUnG7oXn
8jyZLnP8e+kFOLt2qB6Cvc0bZoKAYDe8S509XBtbLZmb8L+wv/CYGjHjoBBFrHmOD+Kihv5m14ri
ASxK9z/h7bjVwtbCUypHojXcYMvoVPCn7XFW/54QSszi1xQ6oiB6zaNwr0Bo10NMA6vEvgVMFegm
nbN6P8fM/CeZK5v5IbbTjWvw9l4SP+6tHUaD2rDfEuyLWKRnKWoporXY7KkUMWjypO5CcOLBL/vJ
OE4e86cA5DZC0+ruXxhdhKYssg1EMzCapB+DskPAT0HT9uds1xt7v+pmpugPkSup1rKhYvuSE3XQ
Nb8BRJpjchQNFfW0dQvenFKxibRlmaBRIeNe1k2GzigGzSIKwl+FXurHbP4+mt/Q5jnMgXa47043
BxRb0FyLmUdFoSG18KahhsyoAZKHwqbjhXJ+6KkldtHWHOuWGXEnX/jFpJqwr/bCDKIsWgTr7ftc
/vb/txTxGy5s6KOSp21gk5XDuhohQB7bzc6YU+++mdtEli2jUMJ2WRqsxMusPM7VvunoIrrzz+57
84pooNe6xqvCMG59DLytVtdNuiKwCTDqAE3SbPumWz+GnZl2gAZdoHTDt3RK1T+scPp5f1GrRizm
xS3wtKJcd713qlypth7g2V2ZDw88D4NHueqSjetnxQsAHOiQvlqOptvLB26dhmWadOzcEJ+M6Y9A
+8OMNyKQSLQXNwGU1CZMeZaCheUNZ9dtFimFSIxLuClNCQXgJy2dvZI7iHHKhyFOjve37jb6iHPD
tQMIgBqatti6TA+rUo4a6qgKhdQuOQRGD6JBQ0pxo597+5HAcBsgDSBb1hlDWMwJKr1d8SBlbbVo
MnThV7iRNhazZgKcOGTKvGwNYwkNiWUjKqKSymNkoRrr50eG/TYijtiP6y+Ek12YED/h4pgqxdDI
qYmJMTJ2evddRzoyg/CkgtlLLfb3P84tpo8i86W1RVBwhmpiFgdrw0PdHfNPIjOAXfBT/CV5qp58
1Klc8wtStb/t6ddmhdNcLHKE7LiYhNmEZMtGVkmZ1F2CLOH95d1+LhIrocPCnQR6yVqsDgkmpxv9
ktUlOeKmTR0+1La1xZdxa4XjhNcBIYD2m3rH9WLKtHRKDXpTRqM0IatGSp5t7NdK4mDwJLMRn+A6
uuXz6XrNSNKe6bEiZSgQgr0BctdK4qGJki+jkIehyD1drhFLLIqDLsXv7OGvga6J7UAFB2/yb2+s
iPJ0FExONQjp6yXnM8xWKInQg5KfwCt7ip1ueeYNbNFkxRcmFt8uGOocFv2YZEICxoSbTNJ0atSA
qpX1B1x2RwURdT9vn+3uj/+/xS2cs6zBZkIqiteUAfKSoeurW7PAt2GYxRHrDcbuuVSW4Ki+tDVr
HEKCoi2hhgL9iO88Qz7IgxhNWkiCSRI3zoLYr+u4IkyiysL1xUyLvYiO8Vh0dSD2M5KfpwZWQ/9d
WH+/v3Ory0KTiKIfjyh12Xgd80SxHNgAQIB02j4Lyp8WWEUTaWwpeI59aMKcrt+Il7dJp2HzDBUg
EJESGov7pea1E/VjJVrLKAVCHDeM5bugFGzJ9jPFw3MEq7U8Khtmb0QX6Lhg13hTsADN/gbluwhh
uWSNEdz2fELNeJmB1fVTAPPvh7L92AL5rnhJ5bnqDUq9cQcJ91t8SCE9w2rBvhBtFmePfrnfOHVG
+Ri67GPloNJJGc3waq1H89JS+g3HuQUQi5VeGFycxHkM7JaQIx4t2nRInaPSHQV9hbNPnpIzJJKp
vRv/Nr+mH7K/tD0SPMD67vvViu9e/YLFiZznpqnqkF8AAG03qB8786M5bE2/3bbZFutceBJs5nPT
M0RCdQUNBI92zYOzF6gB1cuPW22vW1SRsGaSTYqzIqS0rkNoGzdBhEAYEb37LFk/Uz15oCy6GzXb
nWFyzoXccP+XPLz485YAzK0HUaGiUKWibQOd+jIlUyD7N1JHM9wolfO9z7PmbI7m+CFDJuEQB1m4
Ue57U7C6dlkxiQaAnwI6MHB5ubOyYB3sdahOzmJfqVshcW8+yLqn617xEH7M4Tx0udnGE2Lx5+AZ
3mvgLv776BsA7sNEGznzZOZG0lcVPkaY+prdXFBkolYRHGLt42RtOP3K56HlSlGEIC0wj8uMP4s0
OfIRfyCcTKiccQfmuzxu5Z+tIsk4RYx6NHkLhOyh/Kxq34dYdTa8fuUldZ1YaNcuUmUh0yoziYV+
HKGwh6Na3wmutsprniBanhpve+b01jewKd7VOCbJxrKOmQZ2jMMBDB6n93YcuwHau1FruoH629n6
laHlrCC7XvKMRH+IsZIPStC+r/p8A4N8GzaECaSVDPJ10fa93r+ymDSrJI66sx7J72xQOsfJ0tOP
RpdH+/sR6jYHvHYXcTNe3AZ6AhlmNuAuRmt5ehbALrsBnVNFGrk4RI5Mz5oxYEijIa28NpGPthnn
hWkQhpWD8ikvXf2z/qDv8oN9Tt1x150zr09dhv+JweHDxNzlcWuK7PayZZkiE0WREr2mZS29nlu9
akcOsl+YLWrAJKBVN8FVISGUDNOqfU5kzqSU+7Q/VCU83d/lW+fEPPmvTpmb19fy9WrUbYP4BlMX
GqNr5zAYu0NngshUAgVF5FIaf/8EMvRNOsN2I1HJgq/3XO6UFqH2FLmVY/O9d86aN58g3jvk1Ru2
6j/0uIVEn2ypyOgJ0MCSdrLheS4oyE1KACayETmTahzT8/1tvHVWyhgK9RKdqjAtHuFpF87KtRBH
1kwqKGv1GW2ud3k3bYT8tdgFpom7hVeLCUp3cb2BFW9ntPLEw7J9UvczUKrG80/TQfXivb9TNpZ0
65gsSeWBxHysGDISf79YUluOdScpJEVWSQKkF8pM17nRjshUHvRcfZCT5Fwm7VM8jcnGVSEur+tz
iWk8RHkTU1OWJULoKtpIzXMSUJ+x2yZR8tOM/ApRphuO41gXx6kKt4C0q+t1ACkgKMVo19IxY72z
MujDRdWrOkA+vMeDP0QmLwcpAbjbq8l7O41+FVH25b7v3HZ/0PsjOP+v5cWHpYw4wo3ETuvPKBDs
hmP0+s9Yh/1VsBLku63ZxpUaxbXFhbv6VlzTcMWi/9np3PJcHkJPg5gG4SminSBDiIErFz+iHxtL
vX3OCMOkStSvCHjLPMkKGrWmMYMPB9nRiGGXZ9wi/pLbWgq7scLTogtVJsAQezf8AYb46mGYaB5I
zEm7mjk+O74ECDTMUIsfu69hbb+nSl1vXAwrtQHx8kEBjpIUJb1l4xlyD8ZfNXwhlw7KcEzPxoHW
zudePQ3dnibrBJfxdJrQpxo2XH8tkFxaXnwZI5JR2OqxbI/dTguRHcq/3v8GK4+P68Utbr2pT/qm
kjEB93p29I+g/Y7WLmzdeg8V9750W64+ZKR3sht53WmL/WMlhbja28VjSzHL0p90fK/vmpKHTla5
vVJJhyZyNvZy5fnBSh0bFJyAzDDgfh3CusQZJbkSbv6sHPDxA1IfoIhVl0Gl7UO1FrUurC2f6l2u
RIFdYK39arkC0qg8lofxEyUV0kurdlVUYundOO+3qAzWfIbkgQk3tJgJmYu3HLSVTZTa1AgCoP+g
9dxm3kj71mLjpYXFa8NHXqFsMt5xMfMaog3VHcJTdrDO911zy8wi5YMDvUM17M2MwLz+0+3ahp++
vTSW98vlchZ+MabJ2LUVdqr9fFD36SGSgGO2ZF6xK1gjC7jIjPc9Wo/5od0C7q+0UwFN/Pu5lhdN
YYZ6GHRYbx66fXBqjnGzg7/WetFpGuuHNHPjhxCO2dFrD9UX69P9Pd5a/BKxqbRa6b99S+VjF+5E
7PfP6GmNH8ovrTvvRKpbPktnGYqyjc+78gK8XvkiuNVp3PRzwMr1o/73cLTPyrE4azvzcRtRvxZl
Ljd5EeTSKHQaBN44+tUfSvJ3mh7lfOuWED/3jhstS7ZzHdBhjLDReo0gsxP0o9ZzjwP1R8nbwmvc
QkVJEy6XJJZ8kZCZhZYYYfO2e9EJYeQfuRd7ydE4Bues2AlqXOchOwDxnQrP/Hzfa26fCcI2pVXl
DYmzFNTuYjVoy57cc1Rra982XXFA7eTPwkCsrzGtxLtvbvUCZhSITjHVFCbEFq8EBwmJ1JexF/1R
I/dR7YZqp3hALPY9etQoT0EuC2fmfnOTV2PpheFFLpbnjopSEYaFlJhxML4KLIEYA4GjO1eO8Qdl
Pz1uvQFXnZUem22IApa+pJGUOi2qrJwvi2CLS4ts30mfJ5RC72/qmhWHT0h/CuqrG8jKyMXfNQEV
cntQjl0heToio7Gz1WZYcRWaQ7Cs6rwpwTKJHb5w04YZ6lwauY2sEd28yBh4dCnS8JT0kv9cR5m6
QYWwag+QIBUlqIBv3inTOBlp0bOsydTfV5XsBdV4RJPHrcJg4/G6ZgphGDSXeBLBPbxwDntmcl2D
aM7tq/ohRmlJT85aFcKq9ev+p1pJk6nOIq5MhswgrbHYQ0ibaVcqseHqDSOLQS6d6GSErh0bR+LN
MxpvDTPnxmZPbGWBDiVFmigOVUUA9tffTuqyKZ+cjr7bE1MgZ3mf7MND/mhYDHsNB/trzHOka3Zb
bCQrnkkRRgHiwIJxm8W++kiht52F2R59FcdBY7H5FMbv7+/pysmmDsD4MwvkECzfs3I1SWENCtSt
VfmPThqQ1VKJLfeNrKWcoKc1kBpQHPFwWGRK5TimcgcK3jVfZ+aSCVVUW5snMTa2TeO79rlwD+QG
BQ8PT8jrzxXHTVNbram5hZp9hYDfJXwfilTejeUm45r49IvLjiKZ7jBQYguUw2Jh3WTLWddjC4aa
V//YuKnnvDSHntln9HE2GbZXN1KDm5LHkMk/l1XTXuraOOkGzbWi0nnqkRh4CKQCkUYmQ7sfZqDR
NOERf9JkX34d7Cn8EMIEDIesiopwJaSiNr7s2gYwm8q7FaQwxc/FZvcotkmAyUXpODqNYH08G3b6
cT+cp4/6j3T3+512ICvUyGDOoK4H7uf64zrwVzVGxIanDiKBkjI1ByiJzB/3l7V29DSAWKZKjYpb
YZEKl9HkZyipaq6hz/bXyqztB0IAD/RgqIqNLbw9gTalL5A4APUEnGR5qfe2E8eZiq1hMvcZDBme
BFpq461y+wzDCuUxWsCEMNoj1/umFlo9maLEL+t5H8B974TPjN8O30elq186qoWHxp6SDatr+0jg
IktiqoxK/8I7LMmp+tSnyK8F86vcNw+TmlJONpI/f/97UZTgNcvlChZM5KQXt6s5Oe3UQXfiTi0C
k5lS1l7btcnTZNYbdYK1FSEMzOsZ6gjC8mJFdgUHipo38JnMObD4nxEY70TeKvVtWREh7mI9I5Fr
RneOY45OdxRzBcjZ3pK2xrFXzTChRuEJzAqA0WszCLUXYVS2tEb0HCnx2J2m9yayAb//cUAf/K+V
xbU9a1Y7aA5bxkTzExM7P7VUf0lRNvwPZkzYS0V1SiVLuF6MXaSWVREUXOYrd7mtnygAnIdgS4Jg
7Xah0oyIEtA2ho8Wr3Eb1cIGOmuOq+a/bwt/J9n9d+SDn5KyO95f0aoph6IrSAfo7ZYCMhzKeTQd
TCHT9qXSEAxNzKDdKf7wNDTj/r6xtccFrVNQs9T5V5q11JNHJKi4oxGkqxNmrht1n2t9CdABlUB3
joMSxSF9fNaoMz7Bnhx6cVd9n/NA/1wiPuEgT9L4rUu7IfDkUdU2YsmbN17ftWTQ1KBNwCyQVsiL
Qx4MQWrLzNy/tc378/RZUH6aPM7jR/W0jQW4zTZFwq4jfMIMqkGH8NqfYr2emUAnpoDQ2bW96caO
7UW6SsWK0Q71g6F92fgC4rjdLPDC4iK2BEogK2WDRfmhznb/9DLGh4FRC/OQvzKHvnFiVrIJligG
cGlaUmdfJn9djYBlGsoahDGtF5y6o3mWzw0QfeZvN1/qt8HmytiSLUmypszWSry5GNo/68yEcqrV
XhKl9za28fbYsBpxYOgqUxxYRjUAp3Prl1w6/+h/obuUkEK72ZEKrr2Dk3YX7ptHY9jMztYNwxDD
zLLoXIq/X0Rtf6yzDGlojT62/5xJzWs9Ti/iXLtN63+8v8pbWzTNobIQOD1xKha+IiFxpI00FN06
sf5ixOqb1k0/h6j4ewSfd9/U7YfDCK9wAbZaQSiMgTSPucGH64bhWzT7n6uq893ZUbZGKm5zFJIg
rnCUBHkl3DS48louw2oaWZOi0GV9UYsPff3U5AUA/I0Eb9UUDRebu1yDcm6R4MWxEs3ZFDDmE0nv
pXb4kx7eT1MOXkzi2iEsWsO9v4lrBlFQUkUqxHz98ntFFvxqnSJx1LTMSwsey6FCyQGeJu3R3ATe
rDXPKGrQvRfwONh8Rai5cEUprpO2BCbNGZj+zkzXKtxmFx9sr9236UMNyiXaZPVe8xOOnCIIE9BS
1BfxOSu0YpIylhjmNjJnE61C45AN7f7+Tt6aoagh3ncCCAsZs9jpi6Wp6aQkGeLhKHjWLy1kw7zv
fDIkCcXi+5ZEhF/GYyS/uOdlAUOwF1e9FhlmJxmcZ1tqf0QZ4hj9sAWRWluNYByl/kSdi+v3ejXK
gCSn33C4MieYwcJov9CRRpcK2qaNY3zrgcRfAiNDDJAe3vDk5T5Zq6aLYxyEuzg6RsZL1Fe7dM6Q
d96oKqzaEoUnUe1i3kus+uIbVaPfDYoiYn0bfO6c+qE2lNBD4/uYDShTRU49bKxuBbXC8iA5gSdT
BS68ZOniyVggktxrlJ2VQ7hzvkypCyx52tuv6Nl74UHaW7vkiLrJvoi8iEsWMfOj+R+cU4zMwg4q
AvNyZEh3GqnWEUR19dI52U3BiHPgZfOwUWRf9RpxzkR1T1A+XO8vnYqhkisRKYNe2U3yWD+Z9cy8
XZmPn+4fAhEJl4dAhwuXF89b1WHhoHXUaJEaT5ogGoYCxT9HZ6b6j1tNrlWPuTCzCB5V1eSBnXCf
ZaEs79XYZrB0stAujEdqlrr6EVHlrbO3alPgYByKNzrec72LeZ1FMAGT8UaQDp6AM8c7PwoqN6nN
nhk2u3FHpfhwfzvXYsplErvYziSFOI74iINUU3sgcBW7UR3UjembFSgD5S8d5CWzAlBjLwsYVTH1
UmLy1QSGK0M4/jDSpCdXFmxRaCp8DPeyuzXnv+KVl0aNRSVjTqQexB9eGY2Zm/U9kzjvbH1jaSv+
eGVksYFSSYMkGlhZnaGbbD+E8ohcdno2g/rHrFVHKvAvMGNuWF1BYV9t6HL2IpYqP55s1paeq5eO
Xu/Pecf1s805tLWJC6ccnDHPbB1DgMp/+iipe/Iv8MFCZGDGUQGh/F/Ivm7TSZZHeufQ5AE6f1PG
S6iU+Apxy+9ruI6k4qOB8vhOG9QSpdn05/1DsO6e0N6C3OepeTO6F6rOoFOpwVP+zp9QuvMMqJy0
etfLO9WCN4Rm8yE9Us7Xt07G6vbSs6MzIq7d5Zva9qs21nvizJSNAWSmbXyu6zk6IyG+1RdZOeqc
PcahQT5T+lruqZP0wxz5HPUoGl5SI/2j1oqNjVw7DBxyHVoSkKfo6F1HMLVxRiJnJqqvomX+f4UG
qOLkLi4BEq1/7YilXtznbeTP8CVgRzBTRvu+deVfNkA049T0nlq58SHaCb7Prn1uUzTE4Duiee+a
G8FzzUsFDaJKRRFE+TKq0V6A9VNJNDcOOobvYi9WJo9e0R6H3m246NrXu7C1DGZTOJh60mBLSNTE
6kvioOBpe3QjD3O0q4Zjoe236QdW2tlUG/5dorEIbwlSH7QFMdsftIMExVL2Oad5t68fx13Gzatn
h1re+Yj6fcnED9gEwQkDy099+QMWF7GqlNqU1fwAIVTVn0WoY8xmN5y3ESdrWwxbBg8Ubiru38Uj
rAhbDTx2yZsoMJ7nrkYXK/A2PuPachz4zERpnXtw2Xny0zmxg4Sq4D/LaY79CRVUMMzqaYsubi20
MPMqclA6BvRnrg+JH4Z+Y1QiqPnmcxPNL4UmPwIT3TgEq8FTiIiJWSTu9+VT0hnVJNQykWNy6OHz
T4Af7MsfJZnteKxtzzwNp/yrHO+2Kqxr9SJ6oCKowU7HS13swEUYmJw8i3JRyU1TEu2C7AmAB7Sk
kjYmX+K2ab9xaUB+bVWW1zA36451/CtpA/+jClPqRod7pWBpX/2aRbnFKGS7UQDuuPmTwJVFD2J4
Nd6rZ3CUHrnBvpLdpvC0TxsutfKd2XWU0RnDZETSEWnlxS44hUmThicqrHXTXh29eHAjqC3gPn6q
3eZj6eyqd9ImHefKYRGkn1QkGaW5bbQFFmfSlhFe7o2/tLzyhsg+3l/YSnQV4HOojrmvbiXqmmBW
1GnoDbeMRulLI1nKT2kAyilps35WwnqLi2BlRdAY8Uri0HBq3r7vxT5WddR1TTPBKRpDL9OMtfmY
NZW5kbmtWgGvrTBHwDjD8rRMDGdYElNnbtg29adq1utT0oXD6f+Rdl47dhtNu74iAszhlFxxojTS
SCOfEEpmzplX/z8tY9uzOMTilj7bMAwYdq0O7K6uesP1uVspFgscEGVpQUrkVXa5J/I0lEYzHIEm
RGPhBQquBbHfa3dtU9mu6oT1CfIgHRDf2hKhXVs1MMACYE8l943r82zVg9+pEsdbN3wPlT47KDHk
IW0G/GRP0sZHt7L3xTObGj54ZYMC0uU4rbGJ9BTnVXp4sadTSJDs7JDaG1HWSv0XYcSivtoaGfak
tdQSZvze74B1HQTyu95L9xM+wP8fl97KJrmItzjYZNxmar8jXu/fRJ/Ks9DW9Q+BdYq/4pT7ywNv
q5G9krr9U6aGl0vJYlmBHJoU7Wg/MF2u2/YZL4EMFbup3sllnz6Evmk/ozCT7cag1U7y0Gwlpyvb
hv42RQqRStEyXSwkGkEOJnyUpm1rTF2ltF6wNSvduPG/hYayQdJY2zXAZ6j30X9+e2OpStZFPZ+m
W6Wj4lZD/GwU03NmJt+vf4Vrywi8gfoWlgzUXxY3ME1taS4BxbsZL8TnSvOLc+9LyeF6lNXRUDYQ
KhOC3Lj81vWytnqNlTOV3NhTd9HuO53+duxMykYWujYg7knB3cZZh3rP5XdgpUZbyk5uuEC53jlD
/4HK+/n6aNbSCUAy/8UQO+XVtyY7fRjYGTJs4V3/Xb9PYi8/C0li68H2D9MX5ageyhvpvGWKsLYB
BX+GtgJ1XMhWl2FLqCulVVScW5Abdl1dHU0j11xHbz4Foba7Psi1JRM2YRbtPJmC/2IeO9+xR10F
Odb4McKhVfzZzs1vkGc2NvrqoLigeUI7JuEWqYE9N0iDCAdxY7ilmXejmdRc5Mjzm3Bj2dZGRMoM
CgHO4dteSTiOcanjkMEXW6R7K8redRLz6GjNxtStDYmHOmUwwD1cMoupk1Q/qwofwuGkVH8Hlv6S
N5UPW1PfR+XWXlwbFB0tlf2uUDxdEkwGO+hTe0Tbru6RjdKMjtaz82yC8HV/fz+QO9p0EsArvinT
mkNcVnSxDVdtcmeXaTOiw8Vc3GZlsXVjriDLBVqE6RN/42xa7InUKcs89od/6JTarjjO4UEeXH+E
XjIdDCy+J1ziTE+F1d+62SbBeO2igZqKlTI9DDr7iwXMgq6Zhpj4g9fv9E8lk4p+AR55rlkcJE8Y
xhU7vfFQGcpsN0q86A8cLGmevP4NizMGz2EMlyJ+g/DoMT8JEoNxlG6ax23Z+rX9+jrUYrr9Kiwq
SQy3Tz7KUv1Og99u2Sn4xnIj51tpsjEqodklwFvozCzqnQnIu7kSK2s9SofB+8dxJXpWAjeFC6Xt
28rtNmKuju5VyMXd0+RxkdcmIdu50Fye6sUOXLZyhwxHcZaM4a/r38la2fNiiItqQJXmtdYaxIvP
xVPH41nUAop323XPlZuO9BWAGicaSITlp29P6pTESGG45SS1j2OWZ3da5vi/f5jhdkWh8xd+5A0O
da7jua1tkmUl0JqTn1fzztHDYl/5cnuqEwRgrs/fynIhNE7DjZoAsNclXNMY5MJoU+IVTj25NqaJ
bmVm9+j/3xUSGcT1aCvHJ1heRcGO2obytGw+lT3O8xEkdRcVPvMulvT+0DWtcVIzdB6uh1qh6wBX
BJVMEQ7AEPWAy+s7QR87BZggzP4gid8pJ9W8k3AAwoQqfCi/Ch2FCN1uL7w3vkR/K91G/LWhIirB
tsZrCjbbIntAyTezqOqwG+d3c2nuZXiaAOz/YEJfRxGb9lVqlOmT1gUzUfr6pRwbdy5j1x9+XJ/K
tZ3/OogY6qsgdTW0NcBMcoYK0YlyD2ZhY9dvTdbi9B1AZRVkrFAcaMgH6UPRfumMeSPIyjVD1k3L
FwEsUWpbbIgeqaYMgTbmCsK315uJ9OjXdfoV61n9vpz83tOrNL7LlFbeB3W/JUK+NkbkAqD7cceq
fHSXs2j1pTkUMuK7lZo9zlp2hIjj2dpWhrL2QQvXQEZo2AgPLRarTEYxHoXFouRj7Y3B8TAcOBhN
/Pn6rlgdD016ChcaSddyg+e2kgJqZTqlqvzQ1Ly2U6n04hyV8+uBlF8VkEXF1xFgcigAkDh4+F1O
XVs7eVt0BlWzcZhiTyo4G3dgLGRlF8Tt5DnRpJ4npQgeqlCVPjRtK3tBZnW3cT2GD3Zrybjuytw/
o1MAXUCDT1H3YGfHH3U72u9Ajqsv9uRLhRsaQ/kY2yoekkVjnuxSTl8ip6SCyZWGx7SpS+M+iSfl
SZ0VO3aLqsq+Vnqi0s/PUmuvdFV3UyZR8GDHkrIf21HaBwri72Y22Z99s7F+2vGo3VdKFlmeFGnp
O+QPI5KcIaGjFsbz+MlOzKRztWL038W1mp8yDItfUkOmDuWPtv9uKvt5LyEwmrpZGs4NOme5ru31
2IyewGUnB61I45uhLKL7Vg2lp3EsnbORxq2rpJ11LP0454WRpO2Pws7zj5ySUesO8oiqHjUi+53e
ys5XJ+2Uc6zqTe528RA8YzJi3SvNzCXEKO6qMYpup8Ao+LcVukeIcUc3Kp5nZ8nv7L/9ypzdqZuK
b34aTjdxN2DIaXHkl52meoXJ8hmVLO3yzslv9URubsM6h0RZ+kPmlY1DQgTbam8W9gdtGjBs6zBU
QbGzf5Ego3ySzQGxHpV2Y1cIqgFFiqzaKXm7yRVc2+TUNMm/wcxRoF/sPLuPxzKKeN5qc6ffxZY8
/+ycPvWCoB03Eqe1UEB4KHkIrM2bcsucm6kz9YTSy+Y218O71rL2aq9+uP41/ToAlh8TuSDMBDxw
34qzt9NUK3MKfCxI3WLal+dsHx/Gch9+ELkTWjq79NTvcUZA9MaNPMEsbY8qXfnn5FuxMea1w+r1
b1kkb2zkKJorfgtPxHuqx/s0/NwFP8pxS7lrNRCCmJwt/MUb+/IEoX6rRIV4t4UZLqBhYUm3wSwP
ZwSOERF0hr83Jlkc5m8m+VW8RRZMWm8iXkm8AWHjFuDxo31TPo6ueZaeS+QH3uMth2DYTjSR4xjC
sHpsbuLjlmntWulEVEH/HfdigpFe61VJ43cIlEXoabd8+uNn+1zv+330I6AFEeQ0mt0tsYC1lIHG
mXA7VVaYYYD+EIeqefxXjXRTC0EvTdrI/N+GoJBNuY7mPKUumh2XSxpHA8eZgnAmVukodhfuoH+7
voriIXa5iKDaNbpYgjik8eC/jGAmMdLOLRFU6XOXfOcyQDA6cnVk3n11C+qz0lcV0TCNEvhx7u7F
xR0qqJyq8sAlJ17BaGEP3a4aUTZSf/pny5MP4a0Er7Zz02RnfdlCWr89fYiOdB/DBZfMYC/HqiSh
b+UTY/VTFwojXaMffbglvLg+xldRFttR9i1rQJVG6OcBtNtjRDG7an4Y+nvhhqt45sG5Vw/io6iQ
fY62ivZvQQIOjzdOcro5vD6WT7hojJqiCElZeH5EsZepcvg5zuzgpq+0+alRB+scKGp4lKda/ZAh
Sa95vh9s1RVXXuVQJrCsgO0ksL32Yl/lCd5mem4JOn1w0nJX/Zl/SQ8OZ2760M+uKXnB42bX/G32
exnUvlzgqDSUOesJan3o75xvSugOT9N9eNAebOeT4yHjgvNTHHzIJM8a9tEmuH6lGcoPgPuEBRQg
Hmrflz8gT5OeVxo/IMQ7hkvH/xLhlCQ6ocrefpx2oomxhdnbDLoYta5WTTVWBBUbDtWED1m3S/WT
HsMMHz0hyR4oiRs8bn1Ob++by8Eu8oYKiMSYwc5xG6eojuFoQcmNKg3Wj1V9Dn25Tt3rZ9Xaacgj
ExURUXF9w3LM5KmV+pqAs+3DjDmp4RZ+dSuCGPKrV2AahjHyySZaIo2R04YKUN0Iv/xvo1jsESMd
h7SyiOHoAfWwxFVhNF4PsboyryZqsSOyKMNlTUxUmHf3jjGdy/KsmPhGKmny27UVNsGrUItNEClt
mpGEYb6pZ8+zI99Eym09NRabQv6jUCDOKXVAlFvCrPRQnbIQCItb+P29Zn7lI3TtyUFdfNxdn78V
iIUY1X+hxD55tQ+S1lQBgRNK1BPpHJSH/tR7xTn7oTxvU6XXdp2wIBH4MRmN2sW9VGpD3Zgtc8jL
4HEOwneTFRyuj2grxOJSqiZTm+2QEE2p7Kuovpmjav8HIVgVRoBtDVTTyznDUdbvx4EiZW5G88eS
BsXZTmNSz+thVtI9ulUqogoWLQOkahZrM9WB5gfzII47DYGcXvWmr7Smj8GNsHwfdtpzGZ22MWEr
6DsMLxVhxoPqPG+YxXerjGoxT05PaWU8iN6c8a04hjtrb6X77M46ts6ue6nO9OGPyo/wzviSbHEe
V0fOpU79Rqgfy8uyh2MnqVUIffPwbgSXlu2LZ97f0Y1oH4gbpmlRx8FX6cfGjK/lTQgw/r+VXT4s
/LQJBq1hZeWb/hyUnnxfHQWHJX2oH+Lb8V4+BY/VRh6zFhMtBOAcDFQDv7nYTbJvOnZOOcAynOC+
6zpEsvJE39OGajbahWvfBr0hYPzoWiBpsdi4elWYdZrTelWdxHLNRnq002ED/7LSf8KG8r8g+uJx
VsxSQVsPxtGYetIH896fvCnbD38jkIvDuL7LqveJdRKrWB6t3cYCboxwSW+pmxSwTMwIOc7GzzUq
WdClvfCrnXpljg9N60WHLZja2h1EpiM8MDnb3iB+UqSy4ryi2QsG5iUr4scZy0NNlog8zn9wpdri
DYizEkSCZc7rZyyfJPESU4LKPJaxE54BGKsb38HaluQBAVKST4ELerFP1CxSk6TgnTlWyXh22i7Z
FeXUneex2YKlrIaioQW+kDIqdOrL3Z8XVZrOEnWSWo+7UzqX/eemTPLbKLfzjVrJaihyGkgsAn6w
hKCM0RDOsSiVKHKA5NdofomzKtnXlrVFLFyNBFKD7hJgA+SaLgcF2i0z1SHgk6agd+gMCm2u05fJ
oR2r4g9yRUAGBr52iJ1QAVoslmOHTi7nPCbjoDXOWWhYeznbti1YGZMiA8QCacqLFprH5ZgaHyiZ
ZrJQQkQco52++Ugx2jhlx2onH+L6Z9Mj6YcwzUZRSROTtXi3U+RhKrkQ6EQub9t6CCOpmzNANkHS
30mRo97oKERrNrL4I+6ibliYVeRmkw7tsArlR6NspFOBmuc3NY/QHJTLoOQVDCVXd2IM062hecnm
CthkaFVeETT2Oy3ugsfOSMKP8lznJzXC6VBqKmU3R5lpC3Yc7TRpHgJvHBO594Jej85loU1ex1xv
2fmuHCivR7y8hfrMj0bFZqop8w7uhEnzTrWDr0o9vmtGa/Cun5lifyznl5o4zTNsoAUu8nJhCz2w
p3nis6gAfnytK1vdgcjKkUlMnewYJzLAVot2V2vm1o2h99ImYuBteQ0lF2FGRXtvhUpXGFmfBiM5
bn8ITtBUi5/1be81d8UhSLz6iEjk8fqQ1+4osGhgMTgFuOzfjNlqImWYO9Fmlh7nnRndVw8or7OZ
I0ozQbR38PmmlPYxOWyZfK09YgUOTieho5v4hotS2qBtDe1XMXHYo3u+G+/yQ8JXZBybc+2l77fT
7rUs/yLm4pkUlVYklRHjnW7Sj/8Q/c0PGPMBBhlOW/fhZrTFiaSokRwqAdHgIobvQq/ywkPr5gNE
f4P7d/PSXzua/pvRNzJ14+joNJGIB+9+156l7/q+ODpUBKyjcYMU02FboU4VM7b8asjWbGFzD5DA
WtxbqWYU2tiTtYnjMDpl752Hcp98VL4ZD3RDbuJvGcmOhDR0eZrRACDv2Knod/kegnIjmfMmSnwl
80Fw5r8ftFhiP/RnWoX8IOEMK0T6EnsP9qy+1Y5oyXrts6Pv5q2G9Qpwllot3yz+PUATqfhcHh55
qobFkJIw1+2kfSviObhPzCg4xnmSPDR1Qf1Rya2Q4gxmRi9VK9WPQ9mVP00aagfcPqZPNpCPjSeg
mPvF2uBITqOH7pFojCzWxup5pqcJcIfJNDtPzaRnqInipOcxKEfnvtWajafaWkTczYDncOtD81+c
obIUWKGUErGciuBeycvpveWnmVerbbFPyBG4Q3I9+XT9GFtZchChos7LScJzbRFV8824Dw001ROd
SXcLTUNL1Ja3fGbXFvkizuKFIg9RO8sycfpDNO+FQ4rQ3GqonReuoPZvH1grNyAfFr19kOaopWli
5K+qEk3h5OrYC7RwWhkHqS8OdpTeFmX9qccXZ3d9GleOD6TG0UhQEKhH4UL8mFfBYlJdKZpsA4kJ
66sl+ZXb1M3HuIvijV2ytl6oMaBbSMWFVHexLyWpyuIgbE23RtLH9a3xwU6N0+8PBoSKitGFQcdm
meTKUd/5BoJlrp4YX7MmepT08mtYbxHC16re1LoFlYKOH4IFi3QQPUkrsYfSBElo2g+DRIEUEp5s
P424Md3oMYQ8vIs6+lORaXtVPspeXZjFycydoHctdVJuxlnXjzNSJRsP6rWPkScoqGyQE5AkFtdP
kfgJ/XBEKGLswrzcoskzN9GL0Zj3cVjB88akb2NlV7YQcgqaMC2CG/kG0pCGuqSURoSNot+O52ZE
vB5JdXBYk1TWw58Eo1ggeJ7CIWrx2fetErZpQyk1tu5rWVi1/DUYW++ytUucAtB/URYf/aApgMlS
oghrXSGhaN/Nnu0aiNnk3uYVLv5viyP7IppIEV99g2qUpqZVEk0/tufhvvB6N/1kc7rUCO9LH69/
I2sH2kW0xfES+61tDznRxkPwVD01HlbBH4Wyk3lQfm6fZqu749VULr4VRBPHQhsIF7R3eV1+mTDQ
1qx8o2i8VrajC8YlzFUKV26JiMImLJyVmDC3YAGsRxUgDYbI8Q5pp7NgITLAvX4XYaOinuLj7x+i
AACpGoLpgt+xfMf7o5nHU0LwtHuZwh8+LpyZEW08VVYn8lWQRbZRCP/IXAQpG/MW0+O/zBBdkabd
er+vHNQXg1mcIJbidzw2idP7z6FKM41a6PUteH0ktL4v93uvt4pfy0QoMLXo8mbXxS+BPG1EWd/o
/04YJZ3LMCb8tqARRg+dFz3UtOkQ33/nH5BcP6f7ACnb/f82rMWh0Y5pjFkE8bKCC07hodxhLhD/
ft7D8kDLBgjxi+1+Oaq6zMMsMrBOoPl7cCbdcNPC2gK3rtwicOuIg6A/HKIlu7bKO6xf55og0wOQ
9pMyTOyDzA2lcAfG63B94lZXCn1VLiwE2QDvLw5AtJPresQECMZ79qSduELbnf9RQ8fcPPT3iCfV
G7fk2g4EQKnDExB+3cuyUaNnEpahDnCrWD/mpvM5DIpTr/4+rhB1LS4qWuTIJNImv1wr9N/rGlYO
Srx2c6P4xrtyaJ97X9+Aj6zNHzALKF9C0IvS9mL+2qCTssKqhAo8qOB3Y+imj9FxRH+k+qLfhu+3
vMc3Ay7uECWrxrx0CJiexzv7q/pTGJhZz9YR2ff6uN1xXzmTLga4mMhai5xQVtmPNRtfyQMEvbYa
TitbwhC0VWgj2HQCOb1cK1vCgyoN6Lrw3kg/h3blvBj+rMd4wszz8fqGXx0ODDOAoELtcFnV09Kp
nPOO6ZOlxtOykwEr8A8igH351aWDiL/ItlW1no3AEZPl07GyVD85GWlv/f5nZPDo/jfK4krKyy5W
GnG3Z2GsnjsqkWdM5jI3iORi4/Zbu+CJJerJGJRRiV1sAT1qO12vWJ/yRXp0HsN36RkYxBdhbWzv
6n2juuFD+in52Jz5p/3mjl95lF2EX7yT5i5AXAAWmJt8KjG7QpKW5MLELSMe8Txo9yI5TA7Rpqfy
imEFb5lX416sZAG+Yox0AteadttGw6MNn5r/4qnJlUOFBGg7he/iJpE8X5rcYgw2dtIK+eDyBywW
OZrtsdAdfoD8Xr3PahQld8EDNAScH8Id2kPjU/fdtM6oHe2Tg7PbpHSJw2uRHfOYo7ck3B94Fi8O
txhSRzTaHdCDYNfeYWnj+uc2cP0P6d/4XOynU5VtDHnt81SFTRvoVcBNy+NUmaykjpUWOf8p8lKe
rM3U769/nyt1Z1jd/4VYHKBt2DXKIBGiP/zjZjMcBIJnKyVZXbzXcRZfjZKnVhtoxInP2iECXg62
8KHyOKy9+KH/bFEnlHdS5bajC4c92PR4XZ1Kihi0Z8QeXk7lqCelnhpkkHqUzPtC1/tdqvXmxnm6
9iDn9flfmMV0+hmdGz37BRYYd/5NdaPVx/BgUQPVD9nOSI40zHfXV3DtvoBrhK8TQv5oyCzuC03t
bd+eED5FsbZBegCr83AMmlMf+L9PbBJED0Q6BeDCflPqaqcRqWAJgb95qJ07a3C+dLYcgUdVFDe3
o3hjZGtHnaZYKkhxlObfPKUCQ5F8IyMbm4bqZM+d52hI+k3smen99TlcjQSxCEkaoRqzvKW6prCj
KWVgZSY/KtKLZOL9lnQ7X900dhbLsTxFNKFiyReN0vyyLBrFpl/GQPbJWFgoqvIMZy94g9Gh2bgV
V3cjbU74rhRFGNriozNrsjFfA8zf7Ke98rE5Fp7zZAE/993uMfvgvNtERK6dkcClUPYRohRv5CYd
uyx19OD+UWtWvQbTOEQYHfa/usNcWb7dOljErbOczlcBl126wWnrVB8IqOnf5sR47uyfPTal1Mpv
TP3r9V2ymm3iLUELlMb/WwHGSS3o//okMwi4HnQ8jsSjvt4rtDfCm86NPl+P96uG9GZwr+ItThNL
n0PVykhrEFFoLDoKqpfsk8otbiiV3M3vJ4Wm7z/VGX/PmQnl5HZrSdeOl9djXuyhRFIi3Q/4Dal/
0853CBZ4mb/FVVurcwnXjn9ndpHVyF0gCCPM7D+Y+mjv75Sn5Kwf5JOzG99dn1cxbdemdZHJVL4l
j41YxjaLd7VZ7sZm4yG0NmkigwczClv/jfKAZc59YsfCxKhwwl1otTeNIZ3iflOleW37mwjp0H7g
MHlzrVl13EJWFA9WRf5k1OpnR8+frNT53iTR31WTHK/P3Oo6UdoCEwvqW1igMLWvKoROBo1riCEV
DjfW9+hU0Vzja5hcDU+XbUzP6geHfggmQyDvqKgtVgrO69B2cCF+9aSDEbjISZwm2TlHF/HGKoj5
J/v9dchFlpkAOmh0/kA1PDY9sD2NJ+fWX9UUb5zOa5kXGDDRWREov2WtTlLqGuVaECOSOg4vsWkW
t9QOtZssacJ9PY/KMfRRZZz0HIxfl27pe69deYD66LQgTgDGb/HFzQ7tJKUg/BDXh6KkMNl+cabS
m50tEtZaJLRGFJSKcP5+A20IpBDGl09OVHR251KPP5YWwLfRHw/VFG48z9a+PBsyKE9aAWVY6h6E
jTOQM0BHsDs185Qocs6Z0tcIs09/UD0EFMr3LQMNFArfl98CJWDfMQYLGG0S1ydV6+oDTmL5w+zU
m+fj2pHFRQ6ZnBenuM4vY6lCfkyTgPPJN82DVO6qX531YWfT4N7h4HlMj5sAgrW7nGKYyrmMLhik
o8uYWanCeZVB1Am+FXc5uUrmRUAkRHWlvP99IT3031k2QbEVPezFRSOZI6J9CU1sDfTnw+jH2fOU
x9TcJj/ZIgatfHuCm8/RbDKyN7RllJOzrJVB20SxU/IWScJdpiT7NNJ2cSZ/8OFMuomTfe1DZ+Or
X/kYwCpQHuPDA1a+nNSpHvKpKSKKpUrZulHm/ADTNQPLkMZdqfpbi6iuXBCIK9CGE5Cxtx1Cp5Tj
sRIaOCieZt4QvlRPlNIF2UAnlwgP36OzdYxPw12+779OH8NT0XvJl/Qp+zGcc7qFx60CxsoHyjOF
5AnqsUDLLY50ypN9r3a2MBW0XStQmWgJIXe5iLYKBqtTjfYJeCqbF4u6OOGSajDNtAOyNucAJovU
/8tR4m+l035ppmYLe7A6LDyShdsZ4MYlc5s3X13EOR+onwHVghOV7EulyA4NWcDh+iW8chYImwnR
FiS7oKy7+C4Tw5CarAIXyg5+Z2HseYqNIdowXlnbOKQVgtOF0BClrsso4EEkqUfIAngBr4ZURnsk
PBeDgZC0MnRus2XztzYq7kKoTJhcvuWjTzOaeVYhU+m3Wg+wmGuOn67P29p+oDNm0ZWjLf+GDKjM
zWzE4hro1OTQKOZEc9h/sdPmqcqt4x/EQt8Bmw+VOviyO5zkUpt3CeUOI5c+9Fb42VKHwrWkIELJ
UfM36kSrI6PJDvONM+1NKuGDb42FNwNeHfGNEWRf7HL6URs1QrJVunGArW10yoCCFYD+IEnu5b6o
eiOe5ZFYbRs8TL59Tq36g1E3z9cnUKRZixydpziARIGgoNa6OCbSZs4QMVEIU9Y/sjHjrMz7XYHh
4hgAqJqGrHRzufh8PeoaLBBQLXLYdLbolSxH1yHebJuJTz5duNHD9Ek80KW9/CE6DgfjBirLhz+x
yGHlXsUUX8arnLoMW3QeA4eCfzqg2K7JT6YRfnK0WNpfH93aNoEtSCUFxQdILYtPuu/tSs8aoQii
Bjezqu+ztHUlO90Nw7TRBl/7ml+HEj/l1ZjGSJWbSmTRoZr1btRLt2W+6f21HkSQTm2+MnspJld3
XUm9waCmOCmupP9lIOV/fcbWNjtQEvRudI09uESUFZJaBnMUgKE0+n4nBTq2WGUPkgVq4MY3vBpK
SL0Kp0PS8sV3xeIYTePzXWldfF/H6IR1xiPy9hvH+loYGnRoJYLBB5a3SOqKccDIi3/JsR4ewXdx
f2ifev/3TVTwKRLGYhSebDpmi9GYyaj0SpSiZ2+Mj1IS3jl1uAWOWdnOvxSXAXIhb8QtdbnHpFAb
crDktNEjPTuZclXKri7lTeRNiTGeaimZv13fDmsR4dmiyGtoAuO/yPjNUGq1ScbrxqmGc9ZMPwrf
OUNdt70mjzaKFCsLxX6D2iYWSYhlXI6uALeh9DHWwaY1h48yitYCbK+clWKQNy6r1VBA/MCIke6/
YZpFfTE1WsplhXIsOp1UkWL1Q6moh+uzt/K5kt4jOkp6T3VwaQs5N+kUFGVDKxC5FHfS7BvLrubf
/2LFU0yoxcPsf1N5CdQMffFf4JTgQcU+XrVvDOvT7w+EpqmQMMfZ4o0ckF1Lgd93DCTrpy/Z7Lw0
ubqVT65NFnBS4GwksG+xrJYc1GohMCNG0buGliKykW5M1WoIxBH4AwsgXuaXOyyO6iTTRY5i1v3P
xMifFKXeoLqtFXAs+1UM8Rte3QNSrqd6GIsY72fVtQ7zKfGU43QoH7qzYIH9QTMEdWmQnUL04S0Y
tx/jCnAS8RDaxfxtnu7lQXpPhrGxBUT6sUhP6IPAi+RP4Uq1OHvUMZ1VSRh7acr4wYibp7hkaE76
zZ6Hj40xbdH5VtaKNyOVMMQ/AMQsK/mSbFT/+JWjQWr9sNOpfqg1vbP3mTYpn6dI6PbM8WieTMAj
uxQlXNeMm2yG4isFZ3UKuhFaTp3+pVpmsL/+OawcH1QI+F3YnPF9LzE6TtObzRgxF4VjH6Fu3udB
MbtDlW9cXWt8VFsQceFKC9LIctJJPdu8nanbTqh58FRWP4W5191DF7kzjnrkSn8PP5TK3SY0rpz7
ZIMCVWeRDLxpD6G/Hk9qB7UBgSqYYxkVLZ4oKs6sXUnPMq3S0/UpXWuXktOYJPPQGSnsLvaXY/VR
m6REjLHeaHPXuZ2Hh2ifefMTXSkoMeGpeZzUfZu4uELkx83EZ2WDX/wA9fLDTQcfTnLOD0i66rFW
ouTUhLHkyYEw2MpLbd/I7Y/YSV4m/Ld4CyAwWmb1S9w7bMRQV2lGpN/TOD53AdCVxC8+12hiRLIa
u81ghvtODXM37dN6100hlh66naNP6ugPytR/ipx8l7baV7nrnuMp2HOAfU20+UFLgs8jcDTXKAmD
ZZqEuJ164/fxF57kX1tb3uVpcSs3xZPTpefcMrxOx0kqqNTvqpJ+0nNZOeZzGmHmoTtu0PEcaxPl
Wcv4ctRR/ySyBzdXwsdu3hIJfvOVYCcndElwKqOB+oZi2ZUZHgoWr/bG71/kaHzSi+FRi7Ob6zvn
zboRRpitm+DB6YtZi/J1pBaBWaHTS14fpTHy97F80oPCPs9GU2duqmUqOPBki4KyNjpOXSQ2AUOj
6rXYr62qo9goUK9z2Xj+lO4AIXqt/NucPEYnjgDsWYHWQty63JXG2PWh7fM8mxLVdYab0WlchaQF
DfCNdHztJUgVAlkbGyNFWBCLUEFZjGHp8wFM3nxIm134Q9/HOzTs4r127xz7B8f0hs+ZvBX3zQJy
hCK+CvoQzdK3qul+ZJSTKkqTgkEkiGnhYQ7cxmDVvATwt+8KKZ9J9trc07ec7d8s46/gEEtFe58m
7iIlKJzILAsw9K6MphV1DbcvQ1caX67v0dWDnC+Bncppzom62C1qG1Z6rUO+0x5D31V21im6Ce51
oILJedi1D+1fw6nabwl3rZ3ir6MujrTEiJXUSYlajcqjk8gIJX2IVVKrxtq4rlenUYD30G7XhJnc
5Tatq2Fso5RnYz5XZ0nPPnZqdY4NYyO7WksKSELoH1GvEDLPl2GmqY3TXDQFMNGwvyqROXkRRN2n
66u1Nhgq87x/FRJrvoTLKLWdO1ksI8aNDCQXUa3IZ12OkhtpSrPd9VCrA0LNU1RrKY8voXVhUHVp
HBDKMBq3RseqSYeNEGubAII7fBRhmwHT9nI07YSqYSJD3Xemhnspp5tSxD9DTXmfFOHzHwzHogIo
iL1wUhYz14VC9dFgOFX4Pu1++lTh/6cAS7eqJOWBOAid9FS/q5vRRQDTux5hZfGp8gGIBtXLtbLM
O80uMnR1Bn6gJ+4Uqo910J7URD1ej7JS7EOFBpQbZH3SXHuxKJPYXqkFV8g2/AP5EACxL9KU7Mo2
vY/i9Miu3KhPial/nb+rYOp46toaiskinRTjfvUuMXUUtTtMbV1Hep8V/XkukGLPn+dicuVBPYTx
z6bcwrK/QVCKoBi+gpjndQLNbXHsYSsrlSZCsr/Q0cGtaKeVJwH9Cff2xviWM7oMtTzrNK6uMiBU
58geqoGeoSU36QDxRKtuurp/moMtJOFyqyxDLhaR9EIuI4lXsWEGrkxmVfZPSrmVaLzJjJdhxBny
auXqqsrbqGBk00037BpsqNIDKgLTX8rJRCMGOFocuMm77KNKvggqYdsi/lcReLl5Xq/jYvPMctz3
Yc9PEFZQguQr7XsvP2T3+hf7R6Tv5DOePF/RViF8uE+9+iDfOjvA9+8txZWf/H36oj/wmNj0Ilvb
1a9/mDj8Xs3NVFq12ovXtpSOp1lTT9VkA88LgV1NxWNU+J4TjE9zPW0cqltxF7nSmFgKSmzEFa8V
wMGn4aDs9dOW8tzyelgu/SK31XGN9+eQMA1Zuukn7qah06+2wrWlXRzZodL47GER4qY/DHscxhSE
EITNF2BjzzzFTwGLmnvKb1b7xNCojKEei4vwW1+UOsSYsgjpAUhJD3hZ6sx9gtynGztBuL9+2L6p
yfyKxc0nmlMkJ8velFMJ/UTR4xi8cZc8IevkSV562+xQK9z5gfu7NRniUSP5xQoRIphLRlysV4nj
iGVDxvp7VgQvjZRVVGrj88bAlnf7r0B0AqBPGMgqLfMhZg573ZIGX3wXPcneMLsCGa7vwqcwgGt1
81yyclsv5bUDiRLgv1GXfhB0yapYT4gqNEalyE2+omUakLLDZ0zQgDTQyZ6BN5dfhdDDdLs1vStH
/UX8xa3SVHFvxznx5b8k/znP+6NVt15d3trNvMudduOuXp1kCoYo4glPwGX/vpdNcEPWyBfixF5U
QHsfv9j+c2THh43lFBfG4lukwIay8P9x9mXLdeNYtr9Ske+s5jzc6OoHjmeSdCTLkq0XhizbBEiQ
4ACCBL/+LiqrKmVK4VPdURGVkSlbIEFgY2PvNeDEB7R52wKEKvWMdhVeDAiURHfDBqJ4WEShWs1w
+6v/46dEwR0NhVVw6V1hF133Tu+MdQHti92EfKoJvUeCzp+TFdBN1EJx6Pb2TuptWKVaFXckDPaX
IBsf7c+18/nvp9hE8akE7pnqmGG2d1J7jI0hWpn+XkZ245kdpkdLXIjfr1CI7VS/HXITwHVj6mee
48W7BPUtN8szK/aOyy7P5J6BO5iSWMDepLwbvh84yCXwPGThnIxwPLyk8vnO0n3dxW+fZRPlAUtj
tTavC0wl3QPAKqQNnS8u6DV5jDpymIfzT82L6Mk9Bbd5qN+7R28KL2FEP0rWfnmMzUmQ563Zi2pZ
1wLdmT/+3MsAXNFQP15Ur/1oD795Z2vTWOJtJwCdxmBz6h6Gn8wM+fXw6i/Z7NSXGj54iRE5kR5e
ZrS9g3Ru5vtV+elN0uCORLQtw9hQ/oH1Kw68VSfGycwTdOov07AvTay1SU1xmQ2WlmA8O2PnJp53
baKnBlSroA9z4US4NK2blLQaPI+YawQRDdzlBw8CVC4Ud5T8GYjgVjIYQs/yojLAu9LRdka3KWrP
uNN5GNbOVNIUMT2uJs1zVD6THTLCgzGH/dVFNaV1Qf5mD2+lwXqpGfnrd6Q/SzMcIBFihsXxpsty
BA/ziwUqSmr8dH6aMf1PTvl3ZIPtW2/C1tgTd6Ac35X/JPc2WPwrnx9D+1a0sHBNmy4vpkvvvIlb
ogBl2Frjlp2tKoNVBv7d/8Gy+M9XA+Z51frDPzbryG2rpWcGXq0ZMMDSwer+Ur/vg9sTws1fQ2zW
DFdV1RXlCquZP41lkczFF7Lo0e+PVHONI7+sERwqONmgaItWkvuukdFJz7PbCRoyfWyk4JQhwYxn
EL9weXnV3PLTKq33bMHnqtLLB+y7BH4z/Ca016QvfS3A8J54JE0TSSkuJQ0fDQF+F1hWaGYDXr25
mwWDcBc2sfUN59iAeXe+D67lsYrghJGaR2OKLsEQ3m93vNXbITcLX1V2Lxb5OuQIhoYLPmb+tciW
CPrbsEPKodRx6ZB8nyNsxtws/LYapsHtMKZ7VT1DWuX1FhqJUO93Lr5hHl08Dy9N7ObbaQ7NDcfA
t5sil0TEDP3DiNACB/gpxpK51uMqvRTT1pnbLte3M7s5g7UOCrToI0HexipDr7LgbQInja6EX96l
r/jhUMARATG+ugNue4sOEPCKS6SzPKh2VQf3GK9wVEipTJ3iknTx+xwHnw9NBQ+qZdD4fce7rj1q
mL2GF2tOJJsipLdJH7uZGaHgf7PmWkUfW9ecIscyY20Pe57dJQ3T9/H612fYMqdsiKcx4r8u22bv
/rTilYqm2lcPuzZrni6b9H20hNCVh1FFYIL4sL06jFC+NQOGOYZRX2yzrw26l68B7r9e5v9X/ODn
P9fG8D//jX9/gdZpTyHUtPnX/7miLz0f+E/x3+tf+/cf+/Uv/c9N+6P5JPofP8TVc7v9k7/8Rfz+
f44fP4vnX/4lQalJqNvxR6/ufgwjE6+D4EnXP/mf/vBvP15/y71qf/zjjxc+NmL9bQXlzR///NH+
+z/+MNbq8X+9/f3//OH1c42/d/X8/bl4Hl6e+3d/6cfzIP7xh6P/3Q4AvYFQ3IoTRaX1j79NP9af
2NbfgbpdyQUrtmBVf/3jbw3vBfnHH5ph/B04QUiToyOFcgGwuX/8beDj689M5++w3oLOA9QqgbD2
nD/+9XS/fKe/vtvfmrE+c9qI4R9//HqQOzADWbcDngL/RNd7WxotuKPB+K/wo5UebMEockq1rM8u
BZQVuPxLTHkdCSq3YG1Ae3kl424OiMHsdJCKKi9icuZNaJd6uzjRhNK5W8e4GLISyYrROyOL23IK
FHjmgP1p11NuFn7mz4UjBhSe7MKMHGZZT33jes+2r4kfGpRDyhTGT7O2glWLJqtguN5Gqim8I4Md
G2wS+lrk6TgHE1Jr0VM9YiZazZ9lM5O5CSupclw7u6qVsxHaQvmgVsladZSEJQyzSrTMkTkjAWkB
56qhX0SqqUWltSl1fqYz/CAei6qn4liYg/AHSKaiEzWHzBkmHXpfYJPjP5YwRNLBtHbxI7yrU4ty
DIlfGlUVdt4iCeiTkFIGsEHaJhTIQ6LrA/qtuU1aeuiWGcVFJUXFq9AB1XmYQpJXAa1DauujDNK6
K2b3BwTffVFGFmk7BOylnjwnmdtesdQSLuwJaW80Ci1/UVXt1TxCBuUAdhknB2k2lr5fShOS1abZ
WsGL5oyCT6hj8rI/ENlwb+e1E6ueoP0KNmSAlrCIVcknoEIUPOdClNrsW8F5AMC662aOP6qHYJRo
KDDE+WQaTQfFQ6NHi0FUtpBJaZpLHebgTV9ZFZt2SxWoQ+uJ/pDDbAdt88Bsr3nnBUe9mMYpMslY
PqpJ6PdFL53ILXI/CwaU2adS6nk0zUbxDS5ING0FMU8alIHLEMgJfDjp9s0TBBsnEGomN4gGXtKv
Nle+Gdqd5eenxhTLFZxq9S8Qp6LX3tRDR6rp6uYgp9kUaUP9OQgHqB4/GZ3jR0AGTneanU9X0qry
eAK4MzUU/iA8US0zHIdBL0JNcwqV8WXJSaz3S10BHuCgZWjIuYi8iTj7Dpqy3wyXQ00BzqIPKBzO
16Ns7QdlsqkO68ZXRTg5dvXY83XDcDhe6bFpFf4cDtCsBaGEBf1X1nHpxdQdm8/DGr1DC+a6NGS9
kNdFP5pxZwxa6rhld9Bqy7xlcwVHitnIJY/NcVquF9+C7Zs+jJ/KrldnVQO1FI6qqw5cGlYsa984
oc6tAsCdVLC3ZFDjslwYTeIItzwvxDGvgESoI49PRYrt5rhwrKcyRCmrCE1zxHVMcLkbldM95Z5m
xJVyWj8JDKT2ddPM6qgbinRxS113VxeAdWGu8QzwZxgjtDYckCGW9kqUSnvym8VGXYRqwXXuE5pH
pioDFlEx0c+gES7wNJKt9bWi+nRwNR9eoJjvc1O3qF0robRjjugT7ACgq1BeRgntKwSpgjGqiDk9
OS4ZDn6PgiooUJ3MM612uzuirFlkgB92sM+DuvUV5KvINZ3n/KbwagbGzhBobkRgKWFFEA9ffqCE
7FqA0zDZhkD8TeiclKWeAxmpjc0Zoh1TxKfRO9rKE5BX7klRPQNAawYQDWyttOAd/Q5ukZRhy72c
RkiOnJ3ljd2x9pjLovVY6SK9FzmJcF5UcyjG3obo6kzK+wDwxU+ty3KEClpEBHJvp7Yi9MGcZ+fs
+oKvXzeHaw3pO56a+eimjehMceva1fziCTFh3DEvJ+ibVOoEpDzk47lRZaWrL+fAWgL4qPl2NBON
71ThlXeLNlvfq7zos1m43Aah0RkTOyc2OvDMvXZJq31b4IoRerkPQ1arQft3oiwJdBkk3DHItcMq
dfCswkkdv8VlL8dlGmRNb9f6M66yTAPTjzdBc83kMl6LRQN7klCTVmEJY4E5lF6/QC9vClCm0rmW
ZxDAMWLHEuK6MTTgx2hOskVYS6wDBJRpdAhQ/xiM+XswFcF+bNz6REQBWwfm2SlK3UNmUTX97AGq
vQr03tznrkePOWL1ZzYhMnUtfoRhF3kT+EUbchMdsbkVy7HAejn6rfFi1T4eqVjmg1cQE2L802in
HoPFH66ZfA/eAxJPlJHTmowwkSKLeet1CiuWVd7Bnc3+i4SlIhTFcnghqsWOJ6PhkUMDbWfx0vqk
E9t9gTyMoUIm6jaWZiFKiDzmw77Ven3vklLu9F6bznIoLQhSzhr9Ysq6SCFSFsSQv/bDecTiHE0z
h2cSRzw0zOrWBv/1s8dK/ezkDrnPJ2+OEDeLz1L1empDhxyX8raMFr0RyWSDy4otCeBTPtTGowMd
WA1nTwPF8KHiaTVa/TXsG8eD7TN5X5O6TljVgUoyKQ2ELWINiYmxsiUweyPElnbiMVfaT96pPIKA
LhaSVgQRdUY7lsx0vroumXEdUX1/h5n3j10RTCMAtbW8rZkDwr49d3UiIC4BaJwukrKdOhoFfu7E
YinGk2SNHcOMOIBJlu3HuXQ08KtaejM7rjzpzG9SEvTmJ+QCPB11j6buzOEbOCstMpEBZBWOkpPg
FbJqJpryvmtpFwN7ae5k4LDEd3MXO50MT0T51Tda+miYAtqcacWgJQO3RFTXCChiGcyrKeBm3KrW
AL3GRUlgHJo7n9v9Dr0pEYFMVxyLXMFpL3etFA54ekQQZ25q3eFHa+p4NGl6mUHUsYsa5bOsrvLn
qrPRJij1a9YKHpeOn6cGQEURaXvvTEpHfXEn374f9LZOqDQh+60mC+ixwsmgSYWcpSnHGPxMP3b5
wiKTtVA8GKDBrvQF8Eebou/Slv0d7nXl4zRN0AtgpfE0G43/zWqc+ixtMoTeMjlJj3m4ssUMDWLL
6l/g+WScvX6WcdGX0wOuhG7M3QXaPvbMzrjAOEcdB1Go5+VhLEZyI1xtusU5gR0+DhqNO9otew2S
VseOz+0dB7EjxQzStJuHfl91Hn9GFlomE7NpXICWHNt8DiJbuPLMa778CAQZ0lLTZTo7M3Ia5rO0
tWwREUuwmLmj8721YZkWTojBB2q6U9bpjXVqrNaHm1ygxMmUbR8TsC3OSDkWUB3HAAp5tmhligMO
i93VOcHm4P1hFKbzrZr08VYPOuNUigZdsd4u2r3dM/dFTZr5ydQbwN3oTL6Ymu0lOK6mRAusPq7K
qTvry4DgQpXeFyHsa7uILmMXd9zyX3wdzabOmKesVO541HVBn8VQoYNaBMOtL3OoY1TNmBgTHFkX
l9IdJJLRFW89A6TpwUQVoVjwdwPji99U3RUHNTGF4al2mhYLeDRVjfVT6QxOF01MDXeGVqsq9CtJ
xl3edWZ3th2wgDIwwuc8rgDjjQFkIzzq3KIsMtTDzD6EcxTRY0t0VpeUNs+fnJ6VV7bS8l2RW9Y3
Ui/L0wKhoGNrzD20Nupgfmi5Wx2pKkkMKLhzRsrVHBn2ZebZDU2EoffJ1LRm2uaOfxuoEYA55qC0
FixN0yRk6tvYzIkCfLawMjbIKZloPT0aSIFCB4sRwjluFXVFC+MnMTWZGHQ9s+wenNxa6plCc/Fz
pYoOy6PIY7ebqltRKXCq9NaJ5FADhdi5Qcw41P0sSzp3ylQu3gf9Vg8Q0LgltDrjwBkj18u7TKeB
EdZu6R1QrC2gfKHLo1Aj/d5hF7qWNsR13qIeITQYspYoGcMQBACm0gDacDCMhA1zfidqZewK3Rmy
uRNW4jpFc0Xcrr4ZaAHfC0f2CeGzF9tdDTvCevLdELB8crSDYjkFzIQbB3Ogxq3msd4hBvlJQ4mx
r+vagIeT0yAUFI3cc9bC0bM35p2chZCxP1GnQBYyrtLFHYuq0We7BREuY8CeXA2NPz4FQT+tdpLL
8NwvhvmigYeWDnQevxagXR8b2KEdc1cVO3jlLnctVKmSikE8rLeITBrHBR1ak/nPssytT9KSYgnB
gEe/Txpe/7me8zZuFqfeS26g5OXJNtNYPYVTMZdZ3c+o/GlVlaplMbNx5tCdJwN0ew0B80HGa4Da
gCCP2Ag4J2rNMp7AT44dF2zzQRP6Aajvcd805XKfewRx00Fe3CCp8ua07Jr2uSoqY5+Tsssc2LXE
nmbDRdaTXSy90UcWRysAUkv7sPi8eKynyU/8gC/1voaO3QEzirOm1ErG7gxOKxrmfUAeAcYGG1x1
RsGj1mpgKaL48lhVehNbi2Xt4B2tP6rF/Dp1xDjiKNWyugtqIKfGYTxDIABHQ6fLJbQd9Z0im7rx
MXlZOePEDXun1z4TvVluO+w6J4Q8JCaBrUWiCBz78skbBvvst0Q+dEAWh/MSLGmDYkPmlL735C25
ODZNAWsv8/WW6hjKTeq6YU+53dawc1nYLBMvMNobQUSdeEbA98Cv6rt86lQ0jwH9gUOhfbS8xbse
l8Kt0pla3mMgBKhvC5lx5UUH/2dOfXwYHCdm3MN7AyRkCe1+ydu0nQL2CFKUwyKnt/w2a6lN27hA
jA/Q2Gd+OuvBcugcsuwIwNdZRxGBPQrhnrAxW4WkBFL7IYOE2yHoFmhxc+Yv13lXFfFidUUdaYFd
5pFNJ3tPZ4++MFA6YtOl1Q3gOzkgl+gNABqnjWxH1jSpCRb6yBDcDlM3UdxuCbI9wcv2K3Hycufn
gXU2CHV3TTdr6cwcEmn+SI98wA1YFv3wE5paKNcSl8VS8/mLO0t6Ckifl1GB7quJSwCWhGEpdg8p
2eoIIhIEo5zCOQK+4kPxDqyhxJo8dbKUWaiwEp7fRq1ZBVdT1fa3rZi9c9cLU926RddqKXWBCte6
YboxhId93jpwDB+wdA6NxJ0QAEoUG8Y5B2qiAKfguuJCZYIOdpN6wNJpN+3gG+IgW4GLXMu64SgN
WDJqDrHjudXaBAbZc0Jcu9n3nBmJcIM8Bt17TJRCxM8XueaGdnGSeZ9/WUblQQUaJ0Xc80X/pAW6
tkNww72zY6jO+D5WzmAoeJLb6mi3rX/jIXffacJrRFgyqs5+sdQdFPm8IcMBMKcIw9wPdR9+42kN
rAvF+YjVdQha6pxBFXMekKJPX7SAe/e969V7Kh3/pWco8xYmdG0gnqyysoNg/DTimmgr6n0qJgcA
rsBj58JQ6FYGi2egvuCPoQVl9Wz2Cm+PpWzj6mkskTO0QVwMIwrYM2WRgVtJEVLchGPo08OPw2PT
WU1V7oTclaUZQcC/f7aXBX3tjoqD5g5Y2bZrXHtorEA13u1BkAC7s6hSu5HKik1HTreOhEoDtgXc
m1CZv3edutnB/cq/axxNZcyAngvsHoLlKvcnyE9T2ziJ3O9CLuVdTyHIifJvHw2d2s1q8VFt0gBq
B6MnHjiqHCgNX+mjfgp4XcRTMJZxI7R7lOFZaC9FmxqTCypMP8xl2rUOCQtZFifkyUWCZAYWu0bn
hsRm7FQNDsuGYW4ih8Nww3MG7Vk5Nk2MrpBNhiooaWPUmsZ9bZL+4Bii1WNUOziKdTZy9xgWmQqs
FheG72Ev/TlZmsXf4dRD0wpuhuVeF60P/qIWsF3VzuYtUMvlEuk6l3Y24YDSdgXqabh22zZcRkY7
P3i2rOBSgsrjGIlyMT6D3WM8B1BZ0EMZKO+kUAU6GdXglqHZCigpq8aUPUoGMo8dWYx9xOGKVMWV
CBz8Bxbc48qY3+atN3+m2jShulG6bWiKysQdx6P7wgZBJi49T31RNVU8YtQrqxikHKjuGNKbT2Mp
jLOpcvZFs2Z82UlnZMAuqHm3M+tmWW4K11OfA1744CLg/vOtL+l4r2odbFTbnMQDzlkbojCWy+5U
6cwP5ghF2TCAmRAPlb0gI6ZtZSxnY3W9w9ECnwysrZYdREnKm2CYh3thTTnWhNtJECxsJp8IgMhn
aGZPR0tz+xeLTFriaWa59426ySavQCZY9sVO1iW7Mjw8dIgAo417pyW2ijSFQoIahzwBmtx7QUZf
7bR+rk4GL8rHBeg+MMVKd/o+wiHuodRh2YKcltJ7fURInmu2wKfF5w2wP5yg9EGlewLA0Y80wfUT
bmOVFbmlCysF061RsRaLy7vEYqb6omE9iKt84AogW+kM/m7yJkfHaQAc5r7ocpNmbcEJQRFFiAGW
GgGaeKFuCS5wS/OJ/MLhUxI8eELDWvYDzUYPcYQxU6bjbg74jW3U86d5dJX9WBcMCUiodwqg5aot
SpxHitbSv6oI6a4naN/aOzZ3ct6PolDVoeprewwDvKv24rWjzoBRQ42i+Eot0hkeinS4ZqACNKN1
daPbtSlvc2serVtb6n5+W0O9iX5aukE3TrmOW3RMCqCGwpL4FCWr3BNdVGiOqM9gOugirv0Zt2Ru
YmketCo3rToC1HwA7rDJZ8Y/sw4o2mtfw53jnIvedxNutqTPhmWi+LV+OcC2JTQtiFvel3W1oGaQ
NzjVysBs/EMx+TnZL1WFKDHk1WQ8tlqFRHqprfyLZpOuvhdyEBizEHXxyCQuAImivbsbOhNhXMwu
avBYnIP9QCeBRWxWujcmEuBo1EClQ0i2JtF1XDMYhoQo5xk8NFBUEY+4Dc/00JR+b+Fp5wK/SK9q
1P6igHCn+lRYllnejHysyS3qJZp3MHtLb/ZYO8A0KagH31MdqjcxtzuoVI/Agg2Hxs0lu8obMBy/
dQ0qRl9lINZvVID1pNexvmhTt/fKfsijBu4iZjrhN5OTjyKBe2XOuCneWC14RbHZ9nrQh52PhkqS
mxNdULEAbxEHS+4shv4pEHnd3HWo6hQp1yzx5U3n6Z+9nbe9HPNX4N7aYgFREp0hdHJc4A229B6X
IUFxiMwj2L6l+UH/zKwYgJDy3JuAvs+xlxYHhFcJIUp+n7c3HsORFlrdf4I2+hVX8f5ZNmgj1QSM
VCWeZQKNy6B3r/35m5WEXDiJNsX8XCbtFd/9fgp+7XS+H3UDGEEHroUv+JgD+QJMF/an1C9N8trh
/6s3/n6I9RHewLYm3GXbZcIQK9DBhmNwG7M9Kg6ZlbbwBiLxeqmM6gwVtZjsIA497OuY3NY39k6L
L3XPN83k90+z6arZpclHj2Kah2R4wP3uT3ezMW7xiXOgScpEiy8BJT/+tCsbGqI36ENu0AEjtZVP
BGbAJjPS492yNAiZ97//khuu2r/e7N+jvGuTk9qg/vopX5UprdDZlTf0c7urv0ypinnsdADy59dg
410Y+H1LdN1Ffw28wfXWjfC7ccHAzif9gEriw5gtO+fb8kivpjTI+jvxYMY1hEeBfrwEar4wta+Y
wTeLiwaox5kdxrb0CrU8NDwDEBDl/wr0/n5qN7vE46ocvRyjFFUfevJ7MLz05JLd06Vp3OwTr5DQ
KdcwCKq9mdsFZ0JR4PTz9tjjuLA6cHBUmwrIdF74fr8iSt6/3WZLjDi9A3ONPHqWX6mfPcC8VUIT
7zonoUiQWKTQuboIJX2FT76PC6vKBoAWcLfaIoM0lVs+x/uKeHhYwSXiBFGhXbVTiZeCTRoXGbLk
O5jQxHVm7ucIteBDD8VtN7FeeNzteax22iXq/ooO+t1TrT9/s6DQP0YHq8JTrWAXuYe/eQwn4tsy
1iLcyhL9ZEOCro7bzL77/WdYP+/vBt4ECYCaC1tAWAd02TLyq4e2sy9t1HWZ/maIrQ4k7nSLoQSG
WFHjKA6XKYrVwKnX5+Z2zi7HvVc7v98NuIkMxKJObQNIgJC0pPzaSdHNLxIZDlADXnGWzmElPiHT
v4yf+HhR/3t1+ZvjdOVX1NLCdyz3YAQOSb+XNyzmAKhrALUm5No7vHJILgWkDeDtX7vpr4E3sYIi
dbaUj0kekhZZxP0QQbIxgjAsOuCxiSPtEsTOurBk/W3gQAFr1Q9EFvPkHvRMvJpoMvia+MBq9acc
W8sLi10DwxEaoQOo3WqRc1Vik/Mu9CKZQOckHs4rW8j5UaWrK2/3+PvF/fFK8ICksiGqA2jqZrPn
gqNkua4E+5bcGzJUKFfSyDuuShF5mn9Cr+S6hAgOCakV/gdwmvVzv1uJb8bfbOsKt7iWEIy/bmv3
YQXuQEUoHO5roAEvCYRuyFn/XANvRtvs5XaczdHGxS4yM0AQy7OZVIccpIzj+LU7NderKVowhf3T
/xa4+m7kLdEWWCJU3ia8p0SVXasOMr+kN2B+GKj+ejlns6ln6TQTemSYygM5464EGOlrkJy/r5Y2
K/FhuJeZuaOILRzXmkOTVPB8/D8lVdBqsAF1WpXVNo/BIPchjTVeai1K1leqv3Xow+9X7cf3g8Dx
4ZipQ2RgS0CDJKtu9UGHzCbsUSlDuT5Zdu5evwGg9KsIjaw7adkayCD+GkEQdrx3d5ctgD/Mcd48
xSaUKTRxUHfFUywc/oTqwazH2NJ+XHjXDwPmm1E2cWspCUSuFEaZIiPVesQt59E/NCCNQhT/2EG8
Zoire7jD3vWRq4fGlfFsfxMP/R3/dIkN8WEqC/YxxB2gjQV2/SZazMGyApXBAoWtNDDDswz9DiKw
BR4FnWkaFV+XGpBlAin5S9oLG9bHnzvo7dibSFE6qAMaDGOvVgRA2ILM495TCLzXqX7psHhdQNuw
9HawTaDQOx0QjRaDwcqaRqvNAqYb6h2oN3/yz+a+2pd3Zqw/unfTfZlctkF45ev85gHcDZ8nh36H
5Q94gJVTAxJpVN64exbTg3e/ki6b8xDRgxaJPsStLPWSPqlgCGjvmqzb6Qee8Bv3AiF8g1L/1wdw
Deg4mK7hb5n8s0Y0C3C69QPoEQyB9R9/HqDGwUytSGasCi/j1D8Kaj4cV6CCscqFbjWdwaG3ySLW
eRj8aPavar1Lf7/BPrx5vh1i3YBvMsuim90S2rvrVNPnKWm/G8iFUPDYI7NfY8hlK5mPbhRvR9xs
o5zB18PwGhy64x3Amyg+otbZ3jUdQd3wGNQoL/bzhSTzo2Tk7Zib7RNIgC5rC2OOzZLk9idXuzGM
z55xVYoH17ngXnDpq222T59TZZnr6rWoCcLugoaNceFC8FHwRcYCi0rwUDzIKf761QbpC0ZLvE/j
f+7Na2+50oYLx8xHkfftEJv8rStEx3uCIZSnhxZHuRYQ9xwGWVAx+f0a3NBqXvcWSKoruNpz1qLX
5qrHTbN2WyAvI/1Q7FhcfhKfkAciA/PbMEjqU3G2og43dRw03Tfv6yUPlI8CuwNIN0S+ISoBWaTN
oe2pGe2xYl73dnXt0bC/EXyvRe5pPkwo/lifmyc2R+jc8QtiwB+sFMix+RbkZF34F75m7W82HzOl
paChkke+e4TksNK//35mN+TE15kFzXhNRUADNt/hwmsVBFXJe+w11LUUHGkRNOWI+/OSiGzYAcly
6VuuK28Tul0baqJQs8NcvtN90jnapHaBtF/P7Mx5cQ/LqYmdb3oVclw5BPIwUCZUXOOW3Ef5i5u2
tyy7WE/7ILFeFbxWoWXMLPSYft0fRQsoVBAgWk926mewmsGL8xfFcK0wkVpfXEHvUfFI+f4ab0ti
514DK4MKaYpo6siqamgkfSNApOiRBRXavcWtk6H4/vdf94MggEGheQCxHx2SjZtA6mpDu8gWL0mt
W0V+BMsYVgBv/H6QD8KAZ0PIGQIEkNMCv+DXmWyUno9dTXL0GfW4kHcQNo/kCMBm9b/cC2BI4EtB
Ugb/hyNvS1eHi5oOVumwRMUAah2L2HBJ+2Q7X9sRNoeAPwsHmEHOIqhfw2d+jB0Dp1tuXjhr3oWT
dZxVRVMH7UP34Lz165ThTjmjPuajgJzYByvGJauMgzpsv8nIDa1IRKYIm6tBD4HA+P3Herff/xwa
UuXQBVu3/OZccB3VuMpbFlSvdPiuJHYy7wIs+kBBABUM4YuEkO123w64OSUmQLtH2uoLyujiJPfO
sboFfixSEDCpISodX8pNP/qGiJb/fsHN3HrV2AJ+FlTrKpEAd7TFrSAXoualMTYpkdMYigLptkQN
e0a1MzSL4+xduii+u41vZ26zsexmlprLMMra0kHZVqD88FzwpErqTMLwC8JqOpTzCliNXWYGvkv7
QLkEHXc98nBnxv82C2WGelNryR6+60m7n2k8zRHPqsjJ8jEa91W8+Mm0uxSW308sNLMhPAj9VehV
OduAtegWm4H8mKFw2Oxq2NqLDu5tbEl+vwvWmXt7BOHdsPFgMolNgIbdlm48VDgValnLyNAFGqu4
prWAW6kuGZeHojYubPd3t6XX4aCGBdsFONm8EzmvRhc8n4DJyH+id1/6E32eYy1kMdLohB9K+C2h
XK2OyKarOLhYcPgg2uBtcSWF/sFqWb6VjqS4IlduCcD8FAU39d2YadfuHpKH81GEq3MwEMpwsfbC
S1r/77K29b0hrI12JZhntu5utkle0ablskaFPPYz69482Am9/ab/zEFs5Vde0kFKyg3pd/NkHrX4
ojnf/yftvHYkR5Jm/UQEqMVtMmXJrmrdN0RLaq359OeLGmAnk0kk/56zC+wC2zvtGUEPDw93N7Pr
yAMNHcylMMsKRN68dle1UaabRch9wX4Hrp+3rn/nH4wXhZ1mRtItDsEaYeA8XwN1ClEvWjCmo5In
zuUNpKa2hq7L6enE4xdPKj4ErQFZjWrw9CMHN5znrM8fJEBvyMbseuOlUT92mrUZOyZ+fG0vA3/R
bGlTjK2r8N+l2hJk/lSFf5yk9zV8INJDLv/yAl7bVbjX5YciTHe9TPGj6o6FHwO4Ux8mWRB3gStr
A7dryDVqCKrU17RD24s6Zaq2d06orFzP8zzgbem8fE0Yjik9zcn4GN5N02JixI15Sebn1V0ejg+j
/D7I6pXju7jJ/1q6Khb6lWz2EbxrDGCDKjlVkbm9HSCuzwyM1Qo0ssxIi3A0T2qKKNQjOqIdt1b6
HabV8MkBaUWdg4bKrt762sPwSWjn/Z14D24zszvLQAbkYoH2oChvTulOQ1onloYdRPmH2+u7+laY
EbLyyO0KXOrcTZl3a/TCY3lB62waCRzJCFm4ScmqWRPxuqqLsCRLFX0F2AKEKtPsIrGMrOX/MnVu
8pA+OfXJeIASYeO4050KTTlDOPvqkD1axUqmMy8izM0KJzp7OUlQXaL0MXaUqAT9gqBM+7/o7l75
4mx14kY7M5MZ/gS4CDNNij/m7+BpW1nIdco2MzELozCLO4UWs4Hdvt1lnavv8oO5DZ7SD9z960+V
q+rxfOdmeUfWdmMjT+KDneJ6k+7ajxkFtQxJNP1T/dv8QFv+IaIZUB1A3v3Kt5q+EfDZFRdd+36z
k5A20hAHBr9CP3h3gpkqPqn75G6tZnt9Oc92d/YQDIFgD5o2wD/nei/VCbrsnX8cqJpvRZvRP41b
c++fJErm/YMg7Vh9GarzZOTyB8xLmb3S9kXPO+2tlEm217+Wj9Ku3ashQ9L/B67167xyZnBWzIgH
Rqiq6M2fVMGEJP30/tQENsp51MrLh+G7/rMJ+bxrn/RtlOMi75pZFltxdljGDGmNOLRzN83B3EBN
XhQgToOAEdlTa4Tgm4dDWeRbs5pWvGnlmF5JepUeaATh0xPc2htbh0GT4tnKrbEQVeFtU1DAQhbj
WtGrAshTNrlOnpdC0NnaewYoN2QhmzCRVkxdJcrsJIVmMliY+iF6nnlt0o/MATqsJy7+dFByZurX
YUrXEldx0uffC+QO7MemKmo2s+8lVQiaSOIMwtHxZbS3dJKce0Yd3PpLt6ue2m25zU/DUQgeS4fh
SbxCkgef8kl/rx7XvGfpE57/mNk94plxnzQlkTaxGxcEDNi4FWr3xVhwbkL8hDP/VMy+sdUREyB2
N/lGs4/xEznrLoDjUHqh8fpgbhQXtOIWdGC/Oa4Jhlw14UXoPf8Bs9uk6QB32SLURyfBG/nsnX4O
sNzUp+aw3nOdESu+JRsX1mYXS9mYwZS24u7aFg/gFqNHDTL2hN5J7lY/Ylf6FsA6g24hX3Yt0Vn7
mrNLhiHtyIL9jQOZfKvHO2f8fjvDuX6/zrZydn+0nQnOamBxokMUHiueOBQXpUdw2RvxzFrniVzM
dM6/3uxQNmqVQz3CmpqtdwjcGm4/WN7hlmNC0PupPlSPxtfyeHudC/tIIYk3Fup0KJ7PG0BJEBXR
5PS5G3evLRWjSlpTmlqIapTdTVMWVWIK4LPrQgeAWRZM9btl2b9IWfjBb52tWciHPlT6tVzn6s1G
3ETqRMgx8YK64sdPPI2H01DQw+OdrCIAbm+rnXYYdpqb0oxfm0FZ+mQX9mYnXqrSRNEgeefEdwx5
1sATNjWCsycwvtvxAUhw7dK4W7v0l/aUcRJB8gmzPI/yy0Bj6czQp6CH3Kx8HOSH3CDRHwxqVWvJ
45IhtHN1ofGnIMY6MwRbRGIbRTG4aQw1qgUpieeRVhQPUrWmd7xwJTlnpuYVbj8BPQBxQOcOjrfR
rLsK+tLWXHlgi1M7u5EcB2Z5cSmJe3YeNhAbcrS0RZXGe9BSprAoWhrWC/WruwmyQyna3T5e14vi
mYQCAEUiUUaYU+s6aen5oKQHt4yk/FCqRXFoCyt9saZCW/H9FVNzikoty0N5aOPOrY0Bbqx+o6OD
p4OSuL2ia48QgsP8C7kB9JXmBWCvFZm1VnCdwCPSDNPegyYB9K7LGN+KqYXTdWlrdrpyPx9RimZy
13wUUhvjY/ot2DLJ9jjAtpntKrd4DD7eXt5C3KfbgXoJbmJQi5kHxN7KZY18umdiK32Cn26bH/R3
8K4+lKd/KBLXBpgXvtuFQbHhZ0lD6/ej0IhqXD8ZTwpPMqjhOWL19vbClszQAHyjlOb7XbVAFWcC
auoTqcz3EhAnOclAosV/b0WjXUTDGBp97arqGxtFqY4xxQDVRIkl/K313/328+2VLHggNiivUOnV
1SsmOOBUADecrnG7wYoOZQORAZ2S+rlpjPCQJIr0t5MZCETAH8gJthTuSGV+iLs8aVVH6ska4Tlu
n7K9EAZwXOmRsf274C5x/7qM/WbQ0gXhJMPz8+pRboRmp/TcKmrtqLvBCykXxal+QulyrZR9NaH4
z+L+tTXLc3rkCr3MQi+rdzOovcAFbKc9N9kBwskXewuZx7aqN/6X+HmNF1vcHZexWGzrv5Znd0tg
GGNZ9YC5EqipJqs7Qfu3053XKf/jUe80zOShL9c0Hq4vAKEGB1u1xqMHeOT8AgC5pxQOW6t41DXN
Ei2szx2DbY60HbRo6+vTyqNgKaDQ3oTLj38jTDlv1oGZrII8aRo2mI7ZTjB6ArYtPiuySwPB1XYS
7ZGVwf2Fmg9l5DOjs6BiIlnucJ1CM76f9sZeTCiqv2KmuaqDtZ1WrIkwPPuQF8Zme+p7VJmBXTWu
7nxyIGFNpXx3+8hrayZmXjqNyZjIBWgxy6YLIY/mJm0llMLsp1Eu39v6uEv0DmoC/wCBwFaxgqfc
19xYfwwgI5dyeUNG4FaO7moNgNu2PY2h+U7pYp7ZzhZW3pC5nXu95ygzepdNB3jpXp345NnOPoSh
RokstwZCD/HGf7jjcEbq3QYNJaLLbGVaJvn2aNFbqHfeId0p96jOM5/MG3mruPkvmalkf6sG+9sb
uhBDL6zOzh4zulOv6D4PxVbrN5PCtGFUT1/bzoLKAzDfSiVg4WHKLClSBjD60YNX5wVjKAosYwLq
4Q4/O6iuEOVIqI7RhYROkMw83K+1cZcWeG5QONTZrZokQdtp0N3B+FXuxjg9tGa9TyVvJ+lrEykL
NyuvG5vOBV0qhhjEn5+Z0sDSDonOs631X+zsNUk+x+rH25/r2gT9fgcNA5JIKuDzhmMzRYzpGQzM
DRkOkbwW47fWWku3rs+YKSTKadq+DdfMC+1qMOROEgeghfPy1RoBDGfqy+11iEhwGSlMNFMdBNAp
b0GtOqvB0PfRYBOCgc3wI0hDMlmFrEDVgsco8ZzHuvKUe13x1u64692zNBI6RAp4ETpXZK5FnPLA
KaycbjCURnn+mvrAGbNh+suZOfiaz+3MkWix1cWtGlGe9MAtwjgAl4fn5lAb3N7ExeVA7wYNP+Hi
iqU1gFZIjgeWo6keiG0wddNHyk4rgenaG1gMlUGG1RSFua5ZUI+bMeIb9q0rTXvB2NLEf/9gubQw
i3xxwNR1KLOOMIIwK292df0IjGSlrbhw/16amYU6YNfQP6eYoWlqVhuUtLMtd8ArKC/twBTeHfwo
4WpZfmH74I56k1UxofLWxUc8CwryCO2NEsS5O7WfM/OuWcUjLBkgpsLVi7IcOens+2iel1h5SFml
C82fsZ18CrT3t/1sIWiTnJ2ZmH0gPzRjlLIiinmQkau7dBegNei2YBuznfy5vV9Le69m0DlACNlB
/grdDUWp+ZikFA9ln0DAy5hmeJR+CNSSGDCo30Uv7fH24ha2T8Q6nUc5ZXB17t4ZrDicLDqYbT5+
NXxYBM1Y/3DbxtvI9mW4ewuo/zMy20CzDOJKslVRHapU1EJkZm+gqfoKJyp1ovTR/ABrz37aMdz9
u/qdfk33cAZth3d2ugoYFaaufgovCSSXhRr7vAqn6QMNXanOwN+33Z3jpQW0cF24V2oFFb9KMzZS
an1ve6deCYpvf/OVZUPMrtDBlek1X56EqoU4uMyg+hAA7z7ZFCnVacgyN/UBvpThSOq1RRgYLQRk
c8HrFo/957V62UI/HtllFV1zlYejzuzc5Y/Iqy4tO586TGUlTvhcm0msfzOTwYABNZOGNNiFiOkG
WwWZu+Re92BPV8vDFBnfY+dXAp2m+aWJlN+pGTvTk8KfqyuFqYWg7vCgFd0fvhCjU5c/ENuSp9e8
S4o6fBcEvBLyYCMH3Y/bLrlsxoJ3H0VogzGpSzNGiYpyH6s8ZavOLa1yy0Rwsa4Bt+RtDGBRbRAH
4CpfGTsrHMZwaEhqw9dpD8D20DyfeE+e9PfOC9zcoobuP9uvt1d3fagBlQglK97MC9Ba05dMKLa9
FBYXUGB1cAdJ3krcuN5AgVth82TGy6icz6rZRTHVXitjAppht2mpsIWpm6prd+NCq/PSjnr5oZwu
zDy1gvVC6ZrwIYTxdJ9GFm5ZK+2Lbgx0eKWgPhrJaByZlP4ltY53ur2ba0udJWtd2bVxUrHUClE1
IqVGlz5VPv4HI2+eD/oEjOTMiAWtet0qauqOTbOlfWv6/XYK1uZxlpaiKYi9iuk5NLtnX82IulBq
IuEYMAGlDFEzLtJWa9LAa1Zm30zzcvioUtYyFI+tBu/X58hYu5OvM2jqarYh6/A3LujQGa1XlegP
Q0oWkM3s9T9QTrpa5Jq/lNfuqB3sL+Zze2KkwurdtYnSxfWd2RbH7yynKbsQTayMXSzh9qMG900T
+txSuVJvWzMj/vzMjBwUeEpPOSGoToo1vprKb9RoP972OxFPL28lHiKM2IEJYdzsWmNPT+zBkJMU
wCjodsneRFPvRr3uNmrwVMNenUC+GSjdym24FKHOzc5cZAgUJ3a8mDpGlcQ7egbBKcinv550J4+y
AIsR5DVu3vkzKy6H0AkTWgFB8DHPfejWk+3t7VuIT5iAOJrxXvzwisUglFTTS5SR0rzdw/MGq5Os
vPe7dDdO8TGM9C9x2/0osuQl1sIV/1jK6C9sz9IqGDzHsbVJfaefzUPzwfnc8uTaVkfp0eba3kDZ
OTabtYbztVdeLnh2QXeRZAegPuh7hA1ke9L0TsvKz4FnG5uVrb0+4heW5nQF+qglSKhiCbbYffpU
PyFP5SpHMT1N/WTXP0/fy+f1dv71iRBvYxnFAyF9e6WJHeSZo8PlSf8IOrfKed8rMhgMZaPJxTaM
o703Pg/9Sj1gaVPPbc4iipQXgzNOfu+O+W9J/plK40Zfa/ktPWMo3XPIHUUD+zWfdYGLWJeklC6S
fIfwo7Sx7oP3kqtvJtf503xbbwovLoqBReThBcXH/Oln6XniwSVHcVd9laXT2B28VdDM2/vkMn5Z
F/ni7PnXG6XqwXXO8w8a2Nc3GfrtBMbyKfrTtniJSLCC3/Zu+EmJ5baDXpfWLk3Pjl83Gb7dQejo
Qhi6d9q7OEQJJNLdTFJXqpTXLgl2jUo9U5+05K4G3wMp8Id2rJmbpdW0TWN1dNMsPnqex3CNN7h1
AU2+FNnpTkp0+3B7mQudkUvrs1gdowoz+dCUv1VmaTdpP9L+1NyX2/ohT/fTY3RXUEyP4RL9wPj/
KpnCtRtdmp9lRtJQlEhsYN62XPul/l7Tk5kQGPwdGy4QVsFzD8AtZFQ8WgnuC5fUxbbPTqWBXEAd
hhTb0+ynPSDe+PX2zq6tTPz52QVvRUYZxor4+73C5VG6tTTpEFvJ36fqLAO5ZY33gH3VtoNrUyvV
nA2stIdY+aKar6XxfHsl16FafCMOIuVF8HnzIkxQMrEjqazEkGL9TtIV/65QJGvfT5/75GuTj9r3
2waXP82/BmdnDxGYYVALCsFUTZ/iGB04J1rZtsU1gaBRKf7ICrKul18nycs6MPQWEyNiBacOWZFU
/93aj5CA316M+LGXMYzde2ut8kJ0GNi5tFQNMDrIAs+YWO1DMn5qa8Jz0B/s4OF9366FreXzLOBB
BGYxvT4LmfRSs14LWdh40F+kZ8rAu/oxo79677jVzjoggeHGAP2f++NaN2LR489Mzz5bq5lFash5
6k72Dwh6oCX+hm70SlxeGJdgP/F3moxcqlezXLqnNCGlFlFfaT9Jm+DL+BHpc9bG9VO8Ft/ke5/y
0u1veO0tTNNAV8FAAbKFzrywUhgW8kqMQbnZpLxHXXLjMHky+qPrFNnRhjzxtjlVBN1Ln7m0Jy6n
s9jBgIFXxCWHWhDaTFtlA3Y8j7eKt02Nd0NzL4SpBPh3giy72Ptb4xf800F8yNfHka/P4uVPmflT
Vw/+oE7wQ+NU7/tcgaGyndb299pzLo3MPCc2U+A8nUXHpO1Qr1bt4mFsoAdOHF9bCcuL6xGZEuqM
CwQUsKDYMG/S/4HzXB42VhTULwglSafbn3ChN82SzuzMPqEmKTxNDJ5entc0dwaPMxcNp8F8SKSq
E+zugtig9JgJDuTupR+z+kHIXT9GZWt9HJOyWOnQL2yxGG0D5owbX5cg9MLOZDvgcObJ57DR7+Ta
dEu1Wgl2y1aYKmJsT2WsaRZWpUZRE5SxcJLgUeXxPiRHvfu9srUiJ5idDkA5cEoTvy2Al7OcoZbg
64vat9Oh7N+Swuf4EQ2rLZzwDFXrqzH1OhckmJ4ZFD51dhxTJbWpInL8/5l/VDbJM8Vt3QDOghx1
D1nNeJyiTZmd1poF15eHCOPoFVHo436fw8Xi1jfTUqGVKE/KcyKPbkSxaqtkYbipE+eLD/Xtrqt7
byXILn1G3tXQpVAIuR5/s8GPh36PqpIcnOIMXowGzHq6ElQXytXIACqM51NpBPg4d5Y+yzXYsbFS
7/odZMQ7Rpy72o0PzU461O8rhIxeYIuAmGdtHnhpWzkHdAjEI/QKGNDHTp1brdjW5L5s9btQe1Qt
FO8QoYj1bdsqK9FgyYE4Dgo5voAKzx9LstZHfoPmkjtAjLzp+27v+CiH06+g8qmvnPQ1Y7PIQz8T
bRSosN0WJlJvOPVoKLRy+16rir+u8/ABz5Y1uxuQQZDDLFYTd1IU14H0PYbnZOWwL6+GSTsoAGhi
XR12M80r2XpzEod61Qd1Vx8AizgWjM8bayegBjZCHAikM3660lVduCtY37+2Z+felrQg9Bts+8Fj
nn9XhpW7aKG+xAYyHfYGhwVC6VwGFnVyJMNm7MdFBobwnx8bw0Mmz5ru0zi7h8rH3zRwRTf69OoX
lLhu7+3SKaczCAqHRPGa3aOGJj6JK2d0rVJ7Z+b1ixWavxv7r3kASEX5enBsQDjN83bmJXVjx3QB
wMgH0qMTGhuPydZqbWB3of5xaWWeQni25jtICLnDHoZs6Yv8yOhn6d+ha3XQvhNL+uJu9fUqvs/8
JtLJtRnHp9BKFfLy+/WZoWXpUIgIBhEjCfZX7T59HAHJHQEzbJgVOw7GtvgoH7M7f79WqV4oEbJm
AW+ik0z7Y97uNCWjZDAU8+aLss9QHWSE61lyp4O8j7+SCTf3zjZdORNLofPcpkhdz+7CJPcZn3Jg
/0j/JMo7P/FRjXjWi3yvgGBeo01dyqIuVjjb4AjGY1oEsJlQJfyi7IfTdPQPaE8IhtF47/z66wMB
uY9gaBHcf7x0L9cWk7B1QZciJggsdsNgygHGlrvUG/66IOic27mCZteQ2lsReyhD39/p3cbov3ry
andtIXRemJklYwi7MhuWsBxB9ibvku30w4t4OzR36Ka40Jc+Vr8b/24tal5xSNLXvbA7c5G2GMrI
qbKEiQpr038vJ/SkRQMH0c93wbPyWYi8I0IbMtwOIemDYIhNaU08riVPC+Gb34HwoxjIu34K50lu
57nH+s3AfOwa8zVVpC+3PWbpCF7YmIWdBmGNUY0TGJH2IzlMffBfLPDG7gDWL93z+rW+ri1rIWxf
mJx5qdDcNFo/xqSWIYL4ikrmZvSslYt3ZfPeaCvOzrkRNQi2tCysTZCSVJhSUdr97c1bXAihU5w3
0vh5+ApDFONSU4KhzCF0lWEbbfJ6OGpkttvblpbiiArvkui+0jh35tOLZV2gJhF5MLMw3I7mLdi9
FG6N/JQxmLzKb3F9K5BZMiIJu6WQpJ4FLUtvzNrIINfx1Du6bwxjVSs399LHObcg/vzs40xgOiyG
9WM37ZxDmIx3Rmn+ub1liya40WBMFMQo1szLaFjDZljDvlTDUpUOT85wum1A/AWzu5O+HRcXyt1M
d83TAn/KUQWtmxjoun/Ujs3ROOj7eL8GXV8KghpSLXR7bIB58yu6LA3Es3u+PPKKiP9Bem48AlDa
oHyyu72gxR07szT7KLCaDMxcY6kdP8reMYh/3f77F534fCniPJ199aFNOoSYBCsVhZKNfVeBfNUe
ER4edmgq7NaKMovrMU3VFrxlNJFnHpCFcaGVgWCnlyP0Wk7WOuvFsglmlmRZZmpqTgWrKqbU2Qkn
pYK0wYeOtYJQ+1lEz2EHdUK8SR6HlTH+xYhN1vs/m7OInVRU+CQJx3beW1+G9wLR7x31Z3sTvoPf
d+uc1h5/S2Hu3OBsHymcJw26ghNwNcTJswFRWHWv2yvBdGUr5wQJhS0lCnURIlwfnORU/lOLvvVt
D1w8sv9u3XwsKGujQYorPHy0IeOLi73hlCc5p6CtmeXnNkX1OARF4yXxSkF0cQstevzMTaJ2Oh/o
gmbLpp+CK+aDrBwNBKUeDMlQUInttZV9vOZjInvRzmyJgHJ2ykx9THxEE2LX/AalGKB2botoq6ON
+DF/9A9NIbBCT8xECaCc91pJq3X0hQlR8RNIoxge59U0H4SH2a/0k2b8JzRKNcIU7xz4dERG0dXf
1igDFirqDpU6wd1ugt2hKnq54rws5LYwgEOIPLH6EB9Fgas5Cgr1+J22s39QYN7e9qQlb6USAryN
K4AX6OxNmAd1I42yzgdNGZErkfAF5nvbxFLgPzcxO+cBepJT3E7QB0LoaDpfdIRKpwz+8nL4D7ex
ThHLoMCKc87v+zZGtNYMFagAQmSAhydrDZu36JPnFsR2nvmkFjZx0ZgxoxF7wdpdHtpXCNGe3oiW
3GajjRA45/vioKYbf1s9rnnI0vEzADqqfKoFHg2OWl9pDQ6i1fF9jn4s+sre9PcIE1JBcDMWYxm0
WebomWgaxobpKzJOKztmxYQEYvwwVs7KA3ZxMymogmNh7O56Srak4lZ3SSXcvd8Z+2w73Atpkvrx
Fe0Kxr5zGKucr8nuWKxyuyy5/bnpWWyZWl/rJrXmO+YO+sMvSt3ubnv9Uh2EaXZgnCo3qmPPb23J
1AKQf6xOMDpJimvAj/mx2MEsCbwxL7b9j7U8YdmkABJrIOixLNznzDsReKsb2eRaqLaUVMOjcpTc
Evxy/EGUQNZRT6o4uvPU8W1x1AZMhxfepUGa6nVSKfjjwKNrhMEeEqAP/jEgRn+Lts19c0p3HT+i
3o4QcxQH1BhqkqTpU15sshQKOX7U2uSUiFg3fpMjqG3PNkFVyqZC3YxNALxk18FGb/ZdrPD2/J6u
Uj0vbrlFU1ll8I0K5Txk11pgVGPLDgjeDqnaatu3SheKoTvBjxiiGrgSsZdiwLnF2aN+DHI7Unws
dpMDlefvJtXp1hUrQXvhgPBuYjJc4eLTQa5e7qIcqH0hVypnM3PeI0L4rkuMlROysBBDpuIKqQT8
p1ddB82GYAlZUR42zJ4XOhUKtUJM9Nftc3i1EEYKgJUQX2QmcQlplwsZTEnLmLzHirhyEC6dgnBl
r95eSBcuhw1RuxXTBfT65/cOdPNK0folaQK0iJw95xRk+/zFv2vQ4Ok+pfwHsP76JLQUnK20kihd
3a9Yh78f3j9KZkw2zD5V1pv6JA8knGUkPxjdXYJDeFW+KVDpvb2XV0eLNygIca4E2DmgVpklC1nr
GGnIZeBGI6dXTWV7p4TDduqsz1MvP9RJujZ7KX77bGcvLM5yB0QZIZbKJV7wo+p6tby18uQhMbUN
8qQPSVvt+64np+DxBauUoX+ShJa4s0aJeuWprJsHOFkZFQvlin07G3WvKbOMvCKRjkqX7UfrFyNi
K7u78B3hGGfIH9pTiA7n8yl+Wg6JKpEn1SXpCyQAwSY27S9AZ+VNa67iL5fMUZJTZNRdKMfMm35R
adthE6DnFmv53hrzl66jfSOP7zK1X1nZ0v5R/KPFSBPTduYeGuqjRSrBSQ9LaJUlpEUpZfhGsbvt
ngtHXQW1ShNAFxKA8/Eox+u93LMwE0AXi5r0plnl8rxO0YVwBa8f6hfc7FfU/hMKoXCEYEOwzm+1
fYeCSxgfLJnsz/w57ZSBK01Gl2FlC5e+FmA1CmdkfzSEZ4c8QTFVcTyudiSaf2pm9iUqLdja/OY9
acDp9j4u2qLeQOYnQAxzR8x75i2nlGIAs5dHZeTSNs1T16b0w5z/siz4buH15AFyRfluy43ilTlO
WERINTW++hIgnWGO1feplNb40pfX9a+xWTCxK6OVSpVAGXpZYG+YJ/dbPN8zvLsyr0PbDVIjlQ+3
N3PRKZmPkukK8S6ZHzPVCfua4V2qHHFxHCekZ2R1ZRMXj9eZCfXyiitrP6tTGROFo93l6EUnlrwd
EKK8vZJFM3wiQyB0abXNXBAUkqolAS4o1fCRVf3WaF+1NR3T69qa4MoQHVjazGKsbGalcDzf00Yi
vnzXPPzz5LeeELi8K5/97RqD3YJHaLAzCWAm/GtXejQZJP1SDw2TG8uesg+l4L2dpNNGrfV8oyPV
vP3rHQSYCHLfgJ6QfHH2vme2JFdj30/c0mx3ihQ9DYn2ocq0lfO7cE0LAVQBxmDOkTrNpT/45jgO
tROhGaYPz7pV79DcOpXkH1McndRpjdzxekjOJLWCc40BIEW7RogbVqHD0smElX6I4NJCiQZevn5X
vjr7bF91e8vVn1F2/mIzkLjr6HiZn9fxBNfNrtmvmJ1urbejppfAutQ7+zBts63Ggwuu129+Tjco
+lXswx7tAPR3d/k2lbYm5ZyffXaS3sXvV/vRC3nLxZbMPoEWMFdmh2xJtRVzg6LNITH5KXrg2S58
/9eNjsu1zzEcQRSFgSm+gBK2m4Fybee/v+26C2HsfEFzSBvSwsMgOeyuIwdu1Y+b1jnetnCN3J0t
YhbGmLLPo9DGRO+Wn5xju9P26bH+6H8jG2Io4zB9aqG0zbfgRO7Sz9HdGmp3IRjwijUEyQF8Y1fa
MoGCeNOoaIxHONUvxZKSjaEh30lSc7K7cq2Eu2SNREFQePAquUokWt7qtVQy/igVdbkpMufTJCkv
bQmyIU8gl729uUshQWVuB90TwFNX2si6l/i8Eb3ELdRPnRztmm7YlsNnKzb3SrRS11lyFRq9VNoJ
qsYVVqvXtdjyImyZafe9D2mINnrVuP9lQXwmvgGfbD7INXRN3VeZMJK/Azq6ScFgjfFPsrP7KlzT
DF64+Whd/2tMfMuzkkJU1lbRjZRUIvvkoQzcjY/hf3in6jwgqf+qJENXt2vbhYORDUzejsqL79zz
8FlxgcVFnBkQn+1sEZ4fGw3zk3Sr025P6cvYdQ4Mi2YOGc/tb7NmSfz5maXe0UZfAfnumtmE6Li+
CZJj/tdtFqLF+X7NvknhSJWlpXwTdSzcJvhQV/8h4p0bmD12S69T5XFkFZHgoJygFg/HlXxgMQac
fZLZlTUwD9k0Ytpaag9qlO7UNt/Iyehyr68clzVLs/soK+080eAaIHR/HuqXpADHo75Y6VopZCnO
aAa8QbS94R+bpx5VKKVR2RsMf/F6LZt4MwT5NgNxlwynEAjV3zsapYh/+uLAYeafqIPt2a4YCzRS
Hg9Jvp2EL6zWwpb8+dzM7DNpRqXJVYuZRKCczXee1GxUeWWEc83I7AshS2WDgMeIZ8toaKDQq7yL
oxUA0VJoPlvJPE8I47rrMxUjkjc8yI13jwTG/vY3Eb9zVrGBgOR/32SeKACwKRRVwgOgIIs3niZ9
Ca3oq5P5P72kfvDTzNs7CgQ4ypr48ZKLnxuepQ+OmShZIFzPoe7beS9Nmx9Vm2nmeA2ytGxJFBRF
ynuFuKzyxO+ngl2spe7gh8OuSrUHeLimZI0ja82S+POzSOpneZn3NWtqRv2hsTrEcd8niYa2x1p9
Ydn9/l3T7Cipk2lXhfhslr7T9NCV8netnP+n84ouNTPm4r2lXS4nRW5UyXKikO8EuSubaQgcttfU
wIUKs7b/Q3SlCkcHi+4m42ez15auFRZcD3ymIJHTDY6385KfMCiPm1gtV2xdk5NzHZ0bm3mfKoV9
m3fC2IP+ov2EwMhN0QJHDlSNmI4WXaY/+t48Ji/9Zw0Bk93tU7d4sM/WOttZ05BCoGbsrKX9GZvH
MPgv0ens7xf2zxzR8VNnkDL+fhTnwFd0xZ8yT323DdWVV8DaQoSfnhlS64i2uJgyn/poW/rZ1s5O
t7dq8YqCkQYSB4aFr5AcflHZvZ9gIUNLsYmy39wh9qb1kr3SZD/9qv52297iyfrX3nzGNE0hUGt1
7DGNuSmRyAMnChfOipXlffvfquZy4U4RMI8k9k3LAMSpmqt7xcrGXcNE3nz8XxszH3cGZQy49YlG
EHRND9OpeG8obrBnfnSjuMrOu2c6kcGuta732tpmzg3qOqUajl0CMkWnejNma06xaEK8++D4pes9
75yWshbbZSACrVy980JGEwt9f9sPlk3wXOHvp9w0n3+TJk81vFiYkEJXKX91/hqH3uJtAd04gDqK
31fDOepg1JlR8yYahs99eBdHyaarnqL8++2FiHRnfsNz85Hkwet8zeGv9UFQowCMQ/fGuI9SiYEL
J5ik734hjc+1qpcfoyIMKqBSnhesXCGLgRaMHvcH3J5Qzs7yJCno4tTIgbr0rv/UPZSfzLvoq/1J
OXpfHcbVQsHqZXYb+YN+v15kum73cgSo/IsuG+xiVyCYXgsyx4tYu2DX9Q7hMb9j9I8xf81F7GyV
8H8pdiB6S81VE+wO8ysM4CmXcDkyiWF20bQZyzJqXCmtHRqlWalYKw+3hdAIapjqLrxgTLnIwoXP
gq+VSfpktj5PRKU9lFX2vnd6f9NN8Lal+sOI6s+KwaVqL0ItghsHh6UVPAv3XcQ1YmutwG0M2/iY
7srfNFNc51CiFOmuBZLF7TyzNkunrMBrLLPAmsod3fyposci/nH7cCx7yJmNWSLFVIlc5wY2ur13
EBNC3lZ7DZGcEWTI5Y+/BtAJhzwzN3ubdCn4tXzoOIxSfGoBZtVSf7LKp8gst6b20ZfXwIJrezg7
f2aTMX+uY7AibbPt+84EOVGupBuLVw0TvKBqRGuSNsClJ+ZG1BtG8OYXyQd9cvNmnyib+IUiKhLW
NLiBmnXJrny/rlG/7JNwIQFrR2yDMtalbTnt8sgaap57D+0nBITA64/7/IO2K9x1a0vbCYO96Koz
T+nM61h9OfUSekscgL5+Krxon7b9B78MtrfdculqODcz8/w6jisrVbkaNKf6oMbeMYvUb0ZVPLXQ
1t02tbQimM9oKNNCFBMkl9vnTwCqs5YQGYKT6xN9O0wIRqZf/v+szBeUKp3dV1ipGmPr9z9aR9+1
7RqR9GJrw3ZQ4xRsvtfIlXKKwlEJALOZVMDh1My7sj9UiSmIJaXR+yIbEBfbcsWwhyyorXWjb6pN
biqZxgh1a343PK3gH0vjL3IaVOm2zP2iP+gT8XdDO7LLj2WrwHVb5Y5/qm1KNPsplYodyAVnTWNw
4cvQXKNerdC6FiMjl19GC5K8DyWQJJP2KZYpo48/psba3f4wC9mBoPqWmXwT86TzgajEyZXAGjBi
ZMVRDuhJpGMrbVRe4YCkkU+TTnIYHm4bXcitmObjoSekf5Urvu+2MTJJ9mgaWuVLm/60hjUI1/Ws
osB+n12Ns8dkXMVToiriatxXp7TbakzUeRsfNeOD4MErP/Tbfh8+tFtA2ib/+zbNNqgK3F7m0gc8
/xGzBBwcf47Xs0wn0neR8tGQUxc6gRUr11PPs7XOgi8o+yG1a9YqNzHOnNfPOaQ8pZV/jit9x6lv
3dyGE9BswndWqf9EgPE/uCojjGByKRbQNZ/XEdXM6LWqBlCJIO5L6A8f46p/lpVsf3tDrzEIXJ9n
duYc2n4fa51XYcd6Nu90N91F+2DLc/1BiCmF8OOuUbMsdrnOLc4cSRmmplT6N6TqaLtNvqlKRgRF
+pO/Wsf0zn8p7s2H/osTwEqB8m/lrv+Ixev1/EfMHMlqW8tOA36EUOGIHrqtikxnhsJzeDDfW4f/
R9p5LUeOJFn7Vcb6HrPQ4redvQBSURWLxZJ9A6suAa01nv7/okY0E4lNDGfvuo1FOkJ5eLgfP2e4
r2gA2qqvrU02j0cQR0BYBG/MIjQaW94sTRFzhhwKxFnjNl4Fk943s4MczfopGkn/g4gPGKMC5oiH
CiDAhcvrrRGR4QRoBM0mt5MBF5sd32qxv7GPxG2zeBIZgt4Z2jC6qy8azcopKrOsF0+iWgu6/TSG
sO5oSiv/YVoN1akpQcF745iu+TwYDGTN4GGgXcDF5LTO+kjj7ZXUDQS7Zfp7WZQb+WIR6izGRS+Q
JZrnoBfgHXJ+Y6ihlrRDP4EEMpXQm3XqOaaW5Cdjao9j1tzYQ+IaU/FGj+sttqaVKaV+IA4nyWQS
NYtzQj+aYQQ8yz3a39BQ/D7TTN7kDRJa/0F178zS4jAocdLFk4C6+l3kIWrdROjSjbZ73dWIqVpO
JSweGsgxoPsXLc1OLelpnjOeOew+1+V8lHxeCJX5PJvFKTKy99fNrVwVtM5AJ0DuE1bbZV9HWZP/
miXAOknj70zo4IdQd6d5q6i4sgnPzCyeH0U+13kTciPljvW1T6e3hQLi+vpQLskZTBmJUqiqhUCA
fJGxmwq5ShLR/xZl8x+hmp3GufweQ9IQhNJR68pD2Ot3mWR+n0Zl42CvTSOwYUpLOoCkC2wtvYlq
7VusWhaOqGR9tZMO0Z4PGwNcm0XqvoK9kcT4BfFgHzQ6HLBYgZPBcIX+c2Xvpa/jrXpA7d52mdLg
sNUNt3LAaLzAeQjXKKrO52c7Q61ubFGm8CatHtxgCBNPVfovchR+Vopm86Zd2f+od2qgJzXEV9iT
5+ba0uwBF3PKpNMMne9dCzAm9Jw/IPk3Mrc8GU/4Se1j8Zw+bN25q9OrwcUpgLWXIkwGHRMIfgCs
bY3hxD5xzcp8ur6Eq/sEcKsstCfhLFhMZh73gJR1cIyTUx8o27hN+6XOpOPrrXCJIe4EMBMwx8Id
k1iQgqE2aKHlbUAhcrInNyYG/b9ZWZxps5DMPpixYhWFS3XdTQmn5/Db662QQeP6gncFj7gIMs24
av2xAkgrB6EnT+8DJOlCBLKuW1nb5NTpuMB4YvMfi10XFhaAGrHrNISXmqBxU2SViq7Ewb/e4dI9
J7C5gIMv8Rtx0gdjM3KcmiSLBKPtGO/CRvc/a9asbyBsViIpBR4XaCYF5YhO6HF+mCY5nlRpjETn
lOwp96BrmmNxFPlPJA2+dI9qu5mEv9zhAvYpeKgAFdK0tZjJxGn9rrRD6EZCMnWOdAMA2dOmbnd9
wS7dBO83ekEAm2lQpC07ivqqqCo0qIk44BYKnE8UHVCVtL1KAlnYbYQ3l46BDC7CQCKEIp29PE9T
rmV+H9Ib0rXRrs1RXnj1psCAChwdNTZbeJ/zdapyig2JyTrNzrxri89N0+xCWFWvz9nKgw0z4LSF
RCYpq+XDPtH8QM8hOfUq500dVIHrDBEIzDE4xkG515TygAK3BOo+eZLT2BuKrdB+dSJffIA4hi8S
xyXyrE4u0QAzp8OOS4B6wFYkv9Jkcz7IhfNrYDJPwqgH5fx5mvb1jbaDyOSg30SQlr3NP9HwuQtP
8mnUd+q7jflV+fzz2A3TAjXHLUk2cpnSqrmelSbFdPu5RMSVpjbUpAJXHQ/WUd3JJ1Kg1y1eui0M
ipYlQjfWdOkcSd50sWKJpqXsR+/wlGh+FHrt9pvc5sJRLEdGGYUGKSgYxb1yvnCBPDaJWXHc9KMs
7WuaGcKduVNuJeMAO+luu4KyNjI6qelQpIyC11+s4pTbkw6ZBaGOM7kRetdjdiqnN5P5HxxtHWpx
0cMKDHHZ9jXPPeVW9Gk9OTtNgYoW11aD55pDJCgkRU2AKFz/+dS16pArJo9LoBK80gNjZyb3Rqdv
ne3VFRL4dKHad/mCJfgdjbQtiLAjN4J5mx74R+1d/FHxYIf+sM0dq66uEAEvwj20IoHoPh+XVMeO
GraMq931u/69fJxBMeyTW/Qr4sce1qfxNnqboaOnn5R9fSTpObmya9yqu+R569Cv+RVRbxZvT3ig
lv4z67VeKkO+xTLJFChwqo9bYMWVgiIZURjRAKoSt11AY610DsM253BXe+cZzzIT9HhR4AopXkgH
dsbD7OXJDSW3fy8Zs7aPXthfpqAsKRtrx+asjynd9zqycTo3n7WVwVw3wxRSTORgLLdrlMXhoEcx
r9w2dxvnURpPafb1utta9dFCdRSySnISFwCfIJLtSfJxJ5OnfTNrt3qXP+qSW34yn6fPzsO0U126
1ZPH8EO79YpfyWkhB4I+OeSO7JcLuE8XR9Sf6YYQ+zZyBQuUsktusw/WPj/NyHoln3Uaybe6cVeq
RcIszzZ6mMhXLKnKwrEvK8P0KYJ9rm9McP7WuxmdN0HrlXubctFrqyhEBcmtwxd4wdVDIdXXmoIJ
1iyyz5L9XMzFPkTgtSvf9RZ8Su0EV69zCut+V2U9gUCKHEe8q+fYc+qtnMbq1xA3EaYJ8NMSNWER
2882tQ0vUW8yBO7y+MHsv23sqTUHSG/5L6YtLsVl0wz1F10uECTylOnOz/vbaTI8I4Z5oS7uteBH
oLOnAkRpQgtc0ru5OzV+uRFvq1vfIAKEF/GNr2kZ0GwGOnjmUZrgfiDpsGtPzWfO05fkGNxb+/6u
hi1VeUAI4UMH7AsC/dP1qVid7hczsfDMJVjAJJeYCZXcaWj9kHQaajZr8ltWhE9+Mda5xBdmQpM1
pfOvamx8UQStWbL/vw1GfMYLM13Q1GbkiyprljwP9GR3nem1Zvx03czaUwmQyJ/bZxGa9kk6UZBk
0uSn6Cu3R/pF+eS8mZ/6n/XH8t14nE7Zpw2TIqpfBlWQ84BnIN13SaYEgUtCYOXHgBqcbzqxYgt5
qFvcFAjP9l+uG1vdmqTFKFYLzYEL0I9clr4ZVixXe+hqN6u84Sf8yNahe5C84Bjd6I/+fb2f9+ad
5sWQT7xpvfLfKClclv0UYq0/P2MxzfYoDXYZ8gRB6ehglYUb5KmrQYNSyabX6JM7OFuQ1dWb+6XN
RQRGw3YRWjlDj+/t0hs7T//Z3yB5eIB4ovTqu9FL3iq1Kx2jb/Ftd9pqs1uBejBmkEii5x+5kKV0
gZOVtlY7OONqn300aDu7TQ8ESDe5cpSO5ik/hsfri70WmpGz4yUiRG31ZTYDqbmCbIAYsI5a3/Rl
qJxDAd+1pmzlTVaflBBdc41D2AgobnE8h6z346ATLBrkzeq88hr7bRcdlRIixXJE9Igp/pCqPxBH
2oh41/zPS8uLnaTO8zROCgGv38AVa/QeDDQeFEXe9blcMUO2jkABpAdJyWU8lA5S31o5maHS0D43
lflm7IbfZ7vZ2qUrISwRCRAC0XcMgmuxSXu7NymAi973abgfleF5kreY9Vaa0gV9N80qBgEQHaaL
xUrtWZq1kuyj9piYrv407Kd940G7izbcO61243eIfW4G5/+LWfrEFYpeUIIt7qN0VtOgyjFL6HMf
f1eh5ZI8c6cd868o7J7Mu+zx9Y2OYqR/mlxcTvEgN0FoQkSuh8NtoWu3RnG4vi9WzpgKPsKCNhJG
zAtViy6nIVyz6Y+p7GknpU+5kx7n8HmO1N11Q5e1Nd418D0QsxHK8d4/vwCHWjUjirAc5puAum97
Gg7hST1tPaHW9jmJJ6CtIm13wdlhNI1upz6OWamU98BSn8M4bVwyb++vD2fLziJrHPtR1AxZBYN2
1dw4Y/M5gFzPLsetOH/tPNHyB7KElz1B4SKllmqV3KJ1DPBnhHJHgvGuljdWZs35qTqhJvqotiUQ
COdLE0dVFEgiyo5v+vvumB2/iaskdsvNkG4tPDkztfB2vTo0VZGyCwR/kGgUnkSncOQl7+liDPei
n+A/CCOFgAFKF8IvoV16ProZ2QsJlCeP6jn7mFvZXaEo32Iz3cDwCce2iILE3UjuEx4h2tAXkxjB
+5aZoiTShcP8LivT+Davteh3pEQKEpWy6bYzOf/X70IUd8jBwyIAhG9xqEI/To1UY2yR/bkIf7TT
12mrh2rt3L40ITboi8BVg8MkR8Ex9iwaKV2raiu3Sy0ox5PyU2gVD1WOgIGUjx84jBtnbM03kTwT
FCQ43QsAVwEdjDK3nOW61d91Y/YMnHzvF9NnXxlejeJT6OGlyoQuNvwcy8Sgohdt69jEsFPmu3Lw
s+YyVqePr18ti/ZnJMUFmHuJtDQGxU54PMeeYaSHwVEPaRmdqLAdrptZcxmW80vrmOIjsdP5igFl
B7RdCoIkAzhzLWUHv6Of87qRNf/3wsiyzUMPelvL0z72UMn8kGnTcwHKLavzjVO1Ykajpg/4HY4M
0WV9PhatMMOwF1RTdQGpWkWzBcAS1TY3RrOWTdEojJEqMghaLmLbmn6fwNFYGvXoPKo/6/fW3xUh
bwvN8x8NTz2lP7q7LSL9yw0u6EUIbikFsy2WZVQ7qA1fShkR0spgFXreFLPXdD0k0ebo3FhWGQYb
j+pVk0h1U30noL4o0fRy6Qy9UD6WJRl4bOWnp6lN3hAZSL/TkDnMGzO7ZU89X8DK0Ht9nhniVMJL
QWXaHftoPpD4Q7w6NbYQ9qvm8DSsIPoEF7CTQp31ToFT1EtKZ/w4tIHuql3qHxAWp4enCLceDuv2
IEii9xf+lmW4y4vMsctKg8pXC82fo2y0D5XhKeO0gwjA6Tbc/ao1yJ5wUqJcsjwNsh9ZXaoCRYSC
zPkYQYkEkNrKA3jYUz97KGpzi8Jl1aLQyhYbFbOL8ENq+4mAHtxlmpeunjknX9ISMJK2vBvUfosi
8/K002vC44v1g0b8gl9xGkwrnI049+66WPsIyfnHjVDn8tl+ZmBJlihJNV1JSJx4pQ+Mq0NecNeB
KftqpWO7i7UJXkcAFT8R3YirjbVbeT5T5EU8DiItzh44lPOT4CdOB+U0Uzl4IWj+nfzRuIsp6KWI
Vbnp7MqnrWTt5WiB2IDOw3ES4F48aqtpqEYE4zKvQ41Hh6tGCr9LyQfdKm77uLkxsi0Q20p2mKHR
yGABuKbKtizkFUputwra1Z4yv1X8J8d6bOLRtfNoL8s/cuQ0Zv9kDe9SfEGtbtXSL3cPxklNUEPE
v10QLKa54fh6xXCr8Xe1eLZ9ne7eLYa+y8v13MjCn8UJb6mowIj1XN/7P5PT8FAco4f+VgKJjbBE
/UCC4vpVu7Zzzga2uASnys7jTu2Blv/Uf+pe/Zx9mN+MXtdTouk/SLutJpvLUPZ8jGIOXoR8mdO1
pKCxF4E76zXPkXRvzspDnueorXzdGN1l+vDcmljWF9ZUY0yLZMCaCeasyXLP0aBxhROk058bGWY7
nJxljDRp+YfM/HHd+vpyOlT/2K8gjBbpimqAgbC2kBjVW+nWyRQvpcfvuon1Q0GC9J82lk/FyIw7
3cCG/TDsrUN1DI7acdiJ8lrubZ35TWsLN1PooTbGM9aQqfwqaOYlrwUrYNHBcbsNrV7Jx4rV+9fg
lhQLKDSWdjphznjsPo4HyPOOwSHGePgWB3dIf4GsEdjQd9ENycnhfrpJn7pXBzV8BKSq+FcLiNDy
7ZWVdA6qNR/RFJHrTJ/7QHYtZw9d8cb9sbpdXhgS1+WLvZr4dqmVNgqA05i5dvo2MrdedCtnj3wM
FUsQCuCrl9iWxiQd0yrcEsEcf5nBQkSR6pVKs+9N5waa2g1VgpUrQhQPyXyC5eZOWuz/ujGDUB9H
4qXIeGqyWyoh+2Cc9oOR7RrS2n0xHa8fhxUvTa8MqBKY6CyK3Iv9KWVSE+l5yYZJbVf1YVAe36X9
zXUjK+xohEm/KAogiyWqX7jMzKwHcyoRa5VO48E+qvDQQk1m7ehRPAR79YtyNG7zxlVdpMp34+0I
S9u/03mwsl/Axlk8+sgXKhcSZLUyJNCLU6AIlOkwSt1uVl6/9VUEGplN6sCXGQDH6HMtCLh62jq9
nRF5b/K9ofne2G8q4q0OBrQupx0c4wXqH8qJGNE2TKEB8lR8TU6A8DwwOyCEPRp0d9Fm98hKyYM3
2QuT4pNenDfu87nUS0w6J/W2v0/f5vf+EXjXY/+H8U6+SW76r9Xb8rZ43BbTWXkSntte3Es6btTv
a2zH9/kNFUhUJ+6KH9K+O6ifh3vz0P8uBKScjQfv2mUPOgktMCJFukeWRY8ub5RydtCg1p9gqhLX
hbM3EGEQHbX+3TZ/+NqqAkgVMjUC2r4MS6Gn5YVacB4DiSQMpe1EVQ6gr8xq4x68fEqQXwRSJnQ0
ACots4y0UHVzFPHoLIdkeFepoX6qGlm9K6rYdLvBfD1jFqE69AOiB0EHnrFwASCgHT8aYcxKptk6
Da06H9DCHDbC+hUHKl5/FD7B3DoX5DhDb5RTypvCK0rjrtdYpUA+lXHjavNxbnp33tJuvPSf4ER5
bpLcBuJLJef8SJjJEKCIwIsz8CW4oFPI7sf5CxnvrZ60y40B0BafgrwEPBEXzKROOjZWZ6K7LDeK
3HtzJQefJd8O3l131WvjIcXDm506B0NavDD9LB6GOeNNqzQlkPhksCA0KGz9RzsG7QawYX1If9pa
BO+9qgWpHjOkxvDNYofed/GdPJojbzjlVTuiH5g3LA/nJRov84OhmNqJWxUt5naXJTHKxFyr1f76
3F0eKZZIo/sUUfKVzVfqUz+08yxaE+d9Pkkjglm5czf5w3AzB2G4YW51WC/MLaIfiGOj2s4ZFpUe
5W2XS9K7yDeKrf6F1R3xwsxih+cjAWctY6bvTIl2ryG8zeMpOVR5tVUtWh0RsQipN1mAvRebT5no
SLYsXnNF3pbWru8leXYhjqs2wqx1Oxak9TSvkXRbDClI+tLJMhZqGpr5cxvYdehmsRyPu+sbQvyd
8yIEG4LE0D/tCG/14r5MR7kfgoapK7JbNYAiPimP2cyYmnygkq3ZG4+31XHhXVWdsJsSy8LHVkZc
G1HJ/A2s2AO9JuMh0Tap21dHBcsefVHEHheQKPLpUTro3MRDDxUd4hayW1LD3yuNdjStACVss4pf
XRBgJuGlhzbJRrJ96Wbrdqx7RTza5noK91pGsKqnUuAGVHc2LsaV/S4avYiobBoqLjDCRWcMcyG4
Zk1zOjlx+5AM1d0Q0ih7fXOs2CEMtemIZ6tf5tIRxszioh1gVwkG66hIVueGLQzdo9/9vG5pJXYS
Ee+fpsS+ebEP61hBQkASrBk75zFIIbeNTtWRINUFJgNTPXzT2VvVLY9byPxVy8QWNlwMIHovILSc
5TrWLYTq2iI/WtUYuqmWfdJGez/HaekWTvdcheNjHzzVU3VsIHSS7PxDovff87F4I9hZdpW/ce2s
7F+bhBhbkiD9EotqgfxyshTsV58/pmW6i6JvPLlcTe+9LtkAgq9UWA1b9O7RtwIbxQXQA3mrtECL
B2LFB7t2y7fZLYpNyJ4q1S+Nln+H1EO5DIKwydCgjqD6eREEhekUGWYdQRsxx0fbCHaO3PDkl9vH
1q5PdlZDVNDsHEne9X7uxupjGCmHRkfVfhz2gcFut6ybyixRnZaajfhiBeBt82W6ADlA7n8Rx0ww
2Jq0ddH8revuPEFokMquo44PwWjcVa12kGyC+2F8qKt677TRUxA1t7yC3jvONzl3TnbwvWxiQBFN
RJgaHqyqeu/rsM47lIaSYddlxY43tuT2YbnhhFZ2s+hSIGAhDhPx5eLeyAGCGmYPJCmNXO27EezJ
HNOx6wV7yZP0O+kDWO03INEfjY0La9Py4iaRIrW2nQjL/u/FxwBqv4wq7x7RB7d+Ix/a/bRLb6Pn
rezVwkUxUBAoAoQA0AGa41+Poxd+Q1MiqdZq6GAnbX6TkMtHojUeb+qYrXzdRS1uLmEJ2mEiaHYG
zfnLHhcoEbMBXTrVS3VnFw7VftTrjVzx4lRgglecI04iZ5438+JyHCdzrutsnLxGLe7QOPnUBdle
z8avhZp/9GcSLLWxRU6/iAh/2QQyRJ8VWXgijUV2RU3h6gzycvISZXiTNuPsljLPSIrMSFvqZrEx
i5frJeyIUpTARF8onbS9Hml2pY9e3FeuXTCLYej1kOC8brHAeXGCDIQSwCmBtV+Eaf4QZjmdbbUX
an3gQut/r2j9xmoth7K0oZ5fWfDI2f1YYQMCgDuVLuu4i94rvbN1Cy833i87LJFgb9FIDS2OdFRo
UqdPSu3VmXUXoF+OmPvGqiw3njCBLwbJqPL3L4rZPTQ0yEPPtVdF6UNtKTeGJR2lYmr2Wd4elZow
AwGcDaNr43ppdDF/sx1O9KViFLqld5ERn7R0fHd9GyyBSuhInA9scaIUxBuzasaGnSg31dR+tLTg
Se7lXZJDZUDneNocNOeumOYnNUqer1vfGqD4+Qvf1PtNUaiOmNXkpNuTV0dbfLGrFhwUYoUeElg5
sUVfWIjiOgSFNdXAP6M89sLCL46KXzdbHc/CCbx4JfyaRpEUhZgEtAsyNOd2IDet0nQsa68rUrcI
H/yqvS1b/aY16S3Qp11XNztl2GryWztg+FlRmKdphcjk3KoOn2qCZGvt9REU6fln7tN9Zm+VINfm
8KWVxb3lG0o3tQNWWlm+TSGzcnv4DP6Dvf7SyMLLTrox5UqIkbjpTmXaf7OSbCOOWznDggPRMenV
JZxd1gGqKFbrTDYqCC2Kt7od3IxdWx/DoZAPhao9qSOtixo1+et7fJlwFVtDJ29BwZ+8uYg9zhfJ
gppN64wU3hG64cz01pzc0ndV03WIOsbTN1j2vmXK23B2ky/dc3j7SrCesE+jJAhsXpQkEZbeMcy0
tI0Vu/b02aZpvd8V4Zsgq0/Xh7m8JYUVytSQZ3FJIh252IrTkGZSXdBGVPbGmyhvbzsreDPYGizk
Vvlw3dbKYQNSJKTU4NMg0ljcXWUhF5oKa4iHaonuVX7ttllwQKJvr/XWQ2JmbyRT+lC3/VaEs3Le
uCs10p8kNmCoXxhO2hzIWxUBsVSDzgV39rEf68gtsvTL9RGuzabopwWhzx19AbCs5ymY+sjBMerZ
bRQUH8t2ek9B7ljn+ufXm3JYNwAGoLEumlDBzZHd8NXaI5G3G5nUJpJOtvxsSTfXDYkdcO4iRUpI
EdtE8Msus+K6PipWWjadF0ydlzbhKVe/tqZ2E0jBXkm2egAuZ9CmZReMDflq3lFLHFhokIBvrLTz
5sLkTRgr1W01FC0qgFq4MyQtPV4f3eXWOLO37MGEPGme9DbpvDy7n+I3s3oMo+/XTSwfEJzkcxuL
7YfAmaTUITZ2xmP0rn6r7VIqbxYi1qHjxZSLgt0rew/+bhLoB3VFdsfFjldmJ69NtJc9uKnu0ng4
BXaw3xiWcICLjQGMmPc1OWtc5TLADqIhsIIi6qClJQGVKkfaNw55N570Mb/r1HEXBejk8RzAlcQP
slU+1Yn0MS6ajfm9vOeYXsGNgrMk9F0SHkmxJkmyFHdeDGuJM4cu7c2762Nd3SUvTCyu0jrwZx9a
j85TzP6Lmtl/SG11stR8i/Do0kOeD0X8/EXYM+rzQOaLKaXFJ550kInIZvWPjTnskuQLYJ4+2WL+
XZs98hWC4ADZDnLn5ybjgesvV6TWU5Lf0Wo4WU6zccQ2LGgLWV6zK6xIaQP2Ym2Fu8ywHvvZ7r3r
K3QZJNDp8OcwtMUZq8e0q6wGI9rY7m0/3IVw7Vtq+tDJvw/TTRbFG9t/bangRdG4NdHEu6C06+qo
86fMab2xUXjvzW6Vf2qjT+1ge1S6Yb1ECbI1N9Jny5TWr3P90upiIzaaZDRp6rcEJcoBsQYHsVc6
z3rPOtLq873o3G2t57XNT+6Xlik0l+wLmELlj3UumYzUaLLCnWLaE/p0vs3RjdiIudac/wtL1mKn
+GEyJr1kt14ya5/GxDilgXPLXXtXdMPN9f2yMaglKVXhhwalCAYV5apb1R8S03SNcQuDu75ef86d
pZ6fLqVMZhuBjRYwNbmH4A5qAXACxkN1b7vaHij1w5bn/19MCs4ZUi08rBcRXZgX2tRLjCxQjjqk
BjuEuD9BY/bZ7pBuO6pQNmyDn1bvOEQABQmiscK6MZnmaEyIGnn6787juBvfV0/xbjzZ9+jZfk3e
Bt74IXp8peD330/DC6NiP71wl5MxGa0lFrF1nI+KGnmh1b3xK9VH/Tu4TdX68PpNg6cUXLMAEi7Y
2mLfDq226VqvG4oPoP73ud1D42ll36/bWTsHjoKOGoRi9CgugyAjGbNwkNoWTjFDclsj2WVDk7tt
PHzuG3vjebXmnoUCKxwjUH5ctImNctXpNGPgyLrnNnyQ4o386dbfX7isDuL1bgJf7GX+G7t7TIKP
1ydr7STDyg/SVfSFXSDeOhNpI/ZA683KN3MAb0d6Nk63FGTXR/GnlcVWGxzoDvIGK2E57TMDn8E2
uD6QlUAbQqo/TSwOrioNrR7P/Nm+afPs0HVhLOOaJIQNylwLn0KlDb/YxqRtEbtvjW2xQqE86o46
MTanqT9Eqv0U1+2w4dqXYJ5fZ5X3JcgGQzSLL6M02w7jNh9Kzs7kKofxJvkdipXStSYPei88oRO7
8/frE7pk3L2wuRiYoqBFoajYbHf6rUxj7AQQ8lg8FZ7jRZ7/HLz13eF7+6M9+o+CzWkLPbysBv39
A3DBUIzB43MhcpCZc1uFJXu/P2Rv0m+t7iV7/6b9BUXNT4Kzzfha9R45d2e3FbOuOhHaqwSFDm1W
y3ugoLAU0ZWJ7QHlzOipdrR9UZeupG3FXqtXDjWlf5lazLMq962Zk67wgq/jDjzO9ABB1y540F3p
qZ3d4Ju0e215RLypXppchK1oflUlyQs0MYzWo7pWy7/nhF3XN9D6+v05MH0RkMxm70s+4l6e+dDv
mo++7WXlMe72cuVmDy3cxY7tzWi6aEfJ9sajejLfXf+CjUVcpvuDfqBPI+EDFD37o6uTylPquHUz
08nBZ+fG4bq5JeGq2LB0bYrmDNug12WZa4uGdB7Khhu1UQrDBYpOz9CQ45HK71lfR14zV8FOm+by
UPqhGbp6XG5V+lb8uUq+j3yNADCTBTi/1NEwtrI8AE0cV09zO7o5WVn1j+vjXPF42IDUFZFzjYh2
4Wrpy1CGmg4leDF4keQffH0rL7o2CsoOZO7IW17WaSZdguWXVhrPakXVwTQf29yB9brvlN3rx+Ig
jUXdmQFdsFiNU9wHSd635Gbs4KimZX5bJeUWuG9txsC1AFjElZnkQ89XpS7HWQpBcMHJoLijIrmS
v+GtV7a6+tKCem5BzlO7zYUFJ4rfBz7VJlVR31LoaN1Q29JmX12eF8NZJHdDdQpqXeOuzWtrJ086
YIzA5aTvr6/NsgXh13kiBwMPBAV3HJb4jhcRKgofSZtlXK39gfyxdZjRoa52EOBBef5vpH1WykK2
yPn8y56Y5Bf2knlqTL3H3pDC4ZeCmS9QRoKSfCx7d5QhjZ1/90GClGntIti4EcGsbpIX1hfHqlIi
cIUG1jvzy6y9t5P316dzddXgW2EeRb5p6RrsUpnLKoDzdKTP66BGHzm+lP2ttN5YtxVDiLQTERvg
x2DXXGyPIi+kuVVyYtYhm6Bm0z4MSvWQKfXX6wNamTAADWggkenULvu0smJMRzPDLwA1vs2q8tGa
t4q5K3kKwMZ01VIHFxXjxQ5MSnmSihkTTvsp7z+a9UeppXCcf6uDfkfm3038bGP2VkaFSSHHQagH
kHXhKwZ7SiIpxiTZkwd9so5msBVyrCyQroGKQIWMGtoFitBO2iTK9IC8cIEoYeV4ctghN7NVyV03
Q4spvCMCS7jYB4Zmp3LfSNR75C6776mHH6OqtB8hJYt2r94KhIiKqPUA/LhA9uV0XBkxlVVI3P4o
1fdjuXG1rw7lxd9fuNd0SlLTFPsAQliipjoJUUwrZCie08/XR7LiyOkyofOcq5U697KtpakHKx8K
qnKlrfo3dAndlGnaHnIz+ZlWzusDJJ1eXKGEwH4jiXnu8PTJCWYzFyXA/pjl9zllQsuSd76ycVLX
pu+FnWUSM7D90sjhefYCuHRP3aA/m/4IC4OSnK7P3uVDiZYSMgzI9QBaEWM7H5EM/Yg9+0MF8Mff
TanFu6iQJy8PmtlVM/VrkebdHty7xWtavneC+EkPy9MA2dHO9rsNKMjFUeZDKJgR2ZMgoA608Oh+
VU8k+RvkSKyqe9DK7o82rPXj9SFfbBhcBeG8YG6Eq/0COqP0Q5yDyi09M0LLPRzt0wRHSNhBMSpv
1nUv/OEvY+DEadKBUGu5YTJDq1uk7kqvS51jrY53qtXDqRdPP8fKeOuUZBDGSOfJGKSqe32cF3sI
jnAUkmHV4JSTa19MZqz1cmdqae5FUumOEFJI2ntrk0VL/JWzsowlev4tyELos6JtRnzFixBgNmfD
GRo6x6MMPZlufgNG9A/kC/dhUpYgDuPptbe+MKjjHFUySHTsLZxkYfq6nFU+3RE9PJMAvcC1KsXG
sViZO4wAAuB9AhxkSUIeywVdJQ1G5sFOXCUfH/LW+Nz09afra3S54cmA0ehAogIagwvZh9wHtmGP
Fq1Oinps4/gPLdaeX2+CMg9Vd5niGfzB5wuU2UbZhAEI+LLJKLOXznNeSunGdXJ5poTOlwVwG+ge
LDwLI02Wzlod8haXslnZd1l3q/b1h9RJ36WdsoHNXFkbWHqJ3amCAM9YHinbDLOgLSM2QNbcVRL9
g0kcumqbv9qOWBj62gX3nkoi6XzibAn3V0hI2XWp/hzm8n62vug2fa6vXR8NxKXwD2QUmb3FlTJk
lt0GhgafhJK78ujsER7ZuIwvdxnZIPj7f3UrCtzl+UiKrkknNYfpLizlD9YI64HVbz1xLgEsgEfF
Ix4WZaoBF2/5hIbBRrIhcqlH+cswZDdG2PzQDTyfkn2c+vgugU81npVP+jTX+zQP3lpKfJis4OAY
o2to1f2cVY9xnkZPapx/BYi1sUcvZgERAzqVxXrCn3OBPVGVKemzqY29jCxg3t5PwZb44YUvxALV
XgGiIfXITJzPczdbRiuHcGzlWpQdNYlGp67dybFyOypaBJHi+OrAlFtSzDWVF9GesTwLUhyb5lBW
MSWJ4BQ1Puy0g7cpTrMk4AMKBVyN0yCao43LPpCstLpkDqLYsz+U9/X9hKBKuuvvyjtIA6Kb8JQ9
ph+s79fPxcUxF+dBgdcLCA+VwCUgqU/KZladOPJGx3ejXnfNrtrJnJNfZv7r2/j/gh/F279fVc3/
/Df//60opzoKwnbxv//zEH2Dxaj42f63+LV//bPzX/qfx/JH/tzWP360D1/L5b88+0X+/j/s7762
X8/+Z5+3UTs9dT/q6d2PpkvbX0b4UvEv/90f/uXHr7/yfip//O23b0WXt+Kvob+a//aPH918/9tv
ioEr+a+Xf/8fP3zzNeP3IKUpvn0rLn7jx9em/dtvkvJXOmPATpFV4jUiUum//WX48fcfWX/lPiG/
QEsQRx5ald/+khd1G/7tN834K1SXhOGCy5MuPp1D2BSd+JEq/1U8pYm3uFQFI4P22z+/7WyV/ly1
v+Rd9rYABdYwGPGA+DPu4EITclPYF6BG6OOXb+ZBHmM50OQ/mr1yMD3lBOG4+RZQyL49Bup+K/+7
yDn/wxyhKQ8MC+jaMiFVxYMQFZ7/oLB6MA6C+1Xf+V9al5zzMTsEtrvVT8MFsBwhrbO0dkF3jbvi
+lncqbMhSe04BV8hFnamuwQCnfAh9bXCCd0EfZ7go9PHRrkzYjn0fe2mNLMxnT7rVh93Nzba1eYx
1eJS+tblgd2+jwdN4jez0kkk56Y1smAK3EzLrY6TVTVO9SlQkyLV9F3VcY7+P3vf0Vw9jmT7X2aP
DhrQbemulffaMGRpQAIEPfnr51BV80ri1fvYHbOd6OiujnJ5AcIkMo/pD5kgMG2w/Q72A4JcM72i
An7yAGejj9KVTaUWodnySYLXwXhSXbQVT+vbCpoQ96U9DOkTLLqy5kY4IOAEY8G76Fk60lD31Ehw
AgPI2WmbgZksd2PoGqVuw0wd4sVOSQxPqjICAhK55RAKXa2PqQk3B3/sKMggEIqGtprVEX3nNCwz
XPzW+EzSJB/OFK3s8TVMu8Wx1M+TVSl8pFuY13HmSsUpHhQzqRW3r8boubKn6oXbZvySFX0L8Vlt
yM+oArCzr1Q5vCh7cJ08nLD6HjoloNLA+RyO0TmtYtegnIMUl0Fdzq3tCYj/BiSbfd7IKWB5km6Z
Kni0BwMxs0KHjoxskUWU3G3RTThnY2dDt61rdNttWgdMSzwTQBWAW/u00cyRx0E1NtG+asz0blRV
fq0XvbKFkh56tAYdauHC8bVxfDLGapdslMoR8UUKYkUWz5axg5PhkhOFpuHHTIl5Y415XlOXAYsI
Dg0gMkrykKV5VbnaNCQBT2ZqM+jcMeyPLW7qMUrhEJQNEhjKlb5e2+gBwBNPB40IZeFrGsspvY8y
KKUHZQxvG1frajj1QTeuuJKJZsEdvmaS+TZt6/cJDjg3NOX2B7SU8R3z3CzhXtq2Y+oOjZ29tupE
bjsyJm8F+MpvHFDNKBgsa2p8qGCpqZeVWMZupygk8vteJft2wKS4VtkjwUyjrATeHrk6iExQLnfo
Td6hElq6hZbWxG/0otKOkUCXqnHHgahGwI08QWpfSBm9a1bFistWtWLnsuinQUtDTXQkwlUKilK3
lY0aaRuSFKzYguE1Ur+WahUdG0swvnPigmZBXKUqf2+jUn2iCVPlDWp5vQpLPKcmCVqqNoCvXilT
o3bjuis0X9WTyAwUa9LEBfycYuNiUBtHD0cOAOknjHZ0zU9ZxPmxqodId9HTtqA8n+ppE9RZ3Tiu
nlaxuYFlR5z1LtP1Wh51gONqLCU5WpcZSYzksaqnxAColyv2ZVOYBRZPwTMjdXuJjt1NKqRtPICh
0BBQtNo28icBNbBrLHND21VqpGKO+oRDVqaGNdIFVYfG2HLgC/l5TU1ZXAx6kxm3ilDhtMntCnsm
VaZjbdN0vHQMpk2bQZjO02g17EUr8vyRwEms24JmzOlBGpCxcRuomL+1LXo022wsKwBH2mJ66qlu
c5dWWlo8JVOmaa7o2rzeOqQ0lKNVolDgjpA/V8G4LptQs9j0DvaokxrQA+ed8VCNrBcuU1qa+oXO
Os1ldh3Vs3h5U+6gHmIGUwnj6Mx1yqaBy245FQ57EIpe5qWnRsQ08EsG0y0agq6qC+BfnwSkcGBM
1VdFVId4cMka9ruZCc3RBrdGmNqwqtwKkbVtSIrU6fFC6fAajohTG2CccCI8I60cAyjFuDqLrREt
CEamEvTAkthFA43P3M47dAemlsC5VODFnvM8HKuIF6Or6V3ZPk5gK2RwkoryDuxiZ6ADHCWbWCPv
MM6FKZw5DsLwI1TmyeQSuFxd5OMYnasFpYVv2mADII5jAWHg1rlJ8oM+mD2EE0Bc1ie73fKUoz9h
JabbYTm6dWzuSVueT+ZwF0X8vI2tm7JJ+4BE6lWpFzyIS0U/rwcz9bRJvQaO+JhoqPYZGrnl3RBt
lFGzj31s137Zq9lm0OgWJe+j3ZbJjaEmm6guXlEO+pwq2rmNEOJedQjuOUi4+iYf2bApTUWEdW2h
69s5Rweb9ZpU8s5S+0CpjS0reTiNxYblxn4YjAvLaO9KAsRkS+HnmKlwusUWcGWXALQ5X6R2eZ7q
OqRwiwroX6cJRQsbcRQWvKSgILFOYgN7Nfzzlv4yjM1TrdLHrkXmmxCfp7gUGqY4FyOJxTU1UWCJ
egXbLIo/7IhftuCakkG8YhedlSkW5KDVsDWFkPsuT6NxR2l9XfVd4iZOyfa4FASUhopNnavjvgWF
9FWFad05xNenG9Yz1bfN/r41sksicUc5Daz/CHwq3cGRmdvrjREUqIkc+klqrpMxGcTCvM9aJACt
Ewi1PS9bE2bYBcxvHVxc7ZibHoms6sOZYSWAyaobxZJ9oIGUSXxbH9lj3Sv5vrP4UxTVsdwkRgYR
K5vZnhCV7Vet3BdO1b1DFJ4cGyq1Q6oyE0cbq+lOM610ZzstnKnBs0j2KH9BVmlMnfwWtbeocK1I
TU282BVyKawRV4DUWOy4tsOG3XzLYYcIClkKiOv3o1NobpaMjjvZOdjLjejHZz4M4JnQ2dKxssog
MiK42URJfyA8no5j3kkfJqh3tQIPV/iVoQGFd6VbJfHgor+sukmRWS76mNQH61H4UJIUblZx+9HQ
h3af8PLaMRKieBImRW7VRfFdJmKsI2kQg4bwsWrIjjsNr4NMZ1GOj4CComvOOgMKas46G14bNa/y
Q5eOZm+4vJPVOe+BR9Vblu21xLb24IolD60ON/ZMcaSNf7qPugAA6xomRIKdG2WcB5pZdNdGnN1p
fWS5A1iLQ2tfNVCl4oOJcVtnVZRuE+VWmn0omb7v8rpwpxp/MyrV163l4FqDOVVfssgda0s8aVMf
P1cWu50qACodI96ZKKBvJ5r3XlmqPSRABIYC+ZHz3iw2OcH+T/q8D03bmHwTR5RvN4kdQJNo27Hs
KR9wKnEbdkLMJNGZZndR0KE9WbmqkUsQr2ukcekI2WID1jDoqR1b4I0COHkreCa3pmtZXXVOGuUK
QqzyQGGj7PgDThmAH9Ku3FVahT5iWqTtLlXtLUC98rNXuO7ZY+4MrsltSGTa8ah4VJhIaSdq7dWk
3rWZuM6dtHo3xSQB7y+TM7vTH6cYTUsX+G7rMcMqhl2XAnwDse8FShRBbqSwps5Ivat78qYgU3YH
pAYfuckLumn7HET2rq82GRFnvIyOZs19yD+dpWi44UCor9uiD9DpOqKzjGZoYzyktjlA/iHW/aZP
aZiV1NhlcBBC8YPwt4ECYG10eQVRgF7z4rql26ludxm0HCDQ7RRBkaJzAlmy+GBElthIpKM7Myrf
u7HNn/GjtrjqXseZajjFDRSUkwbf0UYd3YtSeUgTHcT/Gnu+6rRPg5jc5XFfuFStzf1U4NOwTs5j
9QyrCfNC3+gVEpS+A2lbUZnhxgrUcZ2ojTw6aPbGsaGvg/ctoFvNAw5OhqdDyX3U0VvfomUWABk5
eH1dD646KnWQSAETQFydlOGZAQ23txLsMHw0nh6LOWspUZfaISuJfQESz17DOeA3k7JVs9TcQOu0
mIXe2D18JyxgfLBDXCfNX7hZMF8QW/gtgCObsgdX2ZWsibd6pMVhkpblAzjh3eUktAK6t8DnadD6
rK27QtrdBU6L8lIynp2LOLLOsR77IzCJce2LSDXPVYM7myyrK09J+zY0VaHcEZAMNmlTkU1ZlNqE
nDXvQkLMKqQV8FbWBHCKU4HpDxpV56UDTcLCAnRhHGp4m/Hx3q577LZegcFuRR4TFai3ESJFrLcd
jxKLBZWlweinHG4ckR941d8mYEUFFPf/NolUJ3+sbTUXrtpCiCONwfinJWxG9yVUdTSo3XR6ez5o
UfWSRnBGrJOkNr3YGKSrKJHmCZoNcHEz8ir5QG2VNZdWKtmV02kx9UujGd/4VBbvhjBQr9NaUVE/
MyfOgqau0iAZEhPSQKloxgDqvul7ljRZs+9rIuNjWWp4EpAYwhNYog6CcVuNkQhUJdFmUxR0NpI7
klQJlO5g4BzAWTar8fKIm9TD04XbDwrKacXRAEa6v6traI7gzi8H7cvbxSy0Xa6AFD+FrKB6zyFk
gKxz36uTkRzxoQWEQNFtzI5t1CrGATppo7aPFQYynU9kWTe1S4dkAKxDyJoMRyL1NB/cMRFjwr0I
byeaw/fY0WLXrACjgd+JbBy2TXRiG9sJweDmZbS8OJQAz0LIIKNKCctCW2YoPqQNUnbXrhhNCpfR
3OreO7WTqLAig8rqLckzwa81YkDjOTIj5rdxk1lvsdVRns/oGYNGXlUpXfyBvFohn3glGBVgUEox
DWfIFVDiLox6VJhLSr1/bfA6OZ9gmtq7IqVQ5y5yLY5c1HEA0o8GVOeFl/UkojeVjPFEQHWnSHbI
jAVUFpBlWzealpDoFTlOmuKVXEIgMh84g5QpGYl6JpW6NwJidfAY9rJqQmu4HptObgWnCbmC+XyR
HfsxA58eWXBd3ydaSwpoPvZDvcGt2tIamWshRhDfHTH4xESGv1PBI8k/h65ldjwfqE7/qmgJl4/S
MuL3DowQGnwrZf1dLvpzeQjFE2cuHOJ/UVo5KcW2MbGmiL/gMNwgRS/DYZt6XTDcd9dJsFar+dnk
m5srqCcr4GyioTh7RSzqvrD6rTIjoS+zwYa6ZZs+pCEuic3KmObO1o+S1xwGgjjQS0V39MRzgEZW
pGWp9aJfpOfdsYYFXLO1nsdwCvKArwu6/BIOKGfUE/C/6E8shRpStVXwSk9f/8cwgjEomgI96sON
8YqfrdV7Tyt6FB/MAubLQusN/bDFLEZjng7crFDRmx31sjDHteF3gRoo8CoxVqrLC6zl1zf7EW2u
L37rWw4N0yDvW722e+ArAx7OIN1auuQ8uq0C1YuhKMyf8ztcB7uVz/izsI2C5YzTAwEcdr3oLYJB
9jOyPlZ9mafqh7ZRQy3IQk53or/SdmOIzhmeBIbfyw20MdboBCcTvAw8N/G+DVlJFE7bUv3Ids2u
N3zUA7bWmbWn27H2kJWvqYn9Hg8YIHAC567LsjUc2S3KEJr6Ue+TXQWveXs3XM8gZLBgwrUC7a+T
+i3WYmwgyBG10dUPaj5abekqDOBHsaYgcVIF/prBb1EWJVmjweVdW+qHejFafjHBujPeo0d8rrWu
c2V99jd8o66ign8dGli+gCwAAXRSetaZ3ViJo35YN3A3w2UV5a4JQ+L4zrojz+xSzh7jLiSX/D+v
01/CIhZU9OAC9gXQ/blaDKfRBllrH8p0NtW3vHq1xqs/R1gA5uedAFWgL4kWsL2w+Rc7AQ4TkzEU
8Sfd5E0waS78/8S+ugRo3be89NbZd9clsINwtJO39Ei3ymGN9b5AMH79BJzauB8gmw6f86VWpRbF
uTmZ+icFKF6Nk4tEibcMpYzM8Hpah9nw7oh+w6DxqLAV4NIv+wOtC7DgQetDoR+X9s8ZliVMTLEj
3+YWhurLDeQ/4U44H6+b5IOpfzW6fvS5vl+J6Lz8uD3QvbMtqgOqAZwclAYWk531U59BCfHNhOgn
y56Tce1cWwuw2IKDkbSK0o1vyqarfHufeIDx7OHT57aVLy41UAXXluhJRFy6uA5n2xhTRVVhvsG+
HWgGsSQdy/izVB3XLG+jaM1D4/QTLSIsJq2oGyQR1fhBtniQh+rW9LWbMVR8OLt4q/SNkx0H1Wkw
m+cuNUAyJ9LJOmwKhtiW76Xv3GjFge+sMAsJ/Jh3QNQm57PTK/Sm1j7bb1EhGQfCJVYi4NaLSWRM
jhmYuJ/Gha/tZ7E44r1FNy1U0gt/u+7LvRZu/qbfvpndospc4Jt12bNo7ltnn9trMMqfbXjsaczj
9xEtPlqMkgiAKuSDDhJkn758AEfPb3Oxt02G4s4aHkVbtiKX8RYLH8/xMUlE/InE5RMM2RQvf5xj
6qHYtCjb+p752O/Kl8gVYRwaPj2LgjU7m9OTdDHkxcWUtKNJMsyqsmepp4eQ2t6nV68UnjYbEnSe
2DmfMsREl/vqroIa/apENVq+P0+XxQ+Y//q3z1rhzSR7Fn/O+fYIqbLL8Rm9q4v6jm2kP32WtSt1
vztL9rnn3P75Gln73HN2/i100yei1OL4c+p7F4+NHP6fU7pTpk88PVawOgu05MnSWjJ0RoFX4/yp
82N2+9deQUIcZtibWZD6/9vPugTuDJmUI0qan6gdxBAV8+vr8gJqIhe5P9+QSgg6V+TWIFldDfeZ
iybUqrLDPHnf3xyLtU0XabKiQD5twoDnnLHYM/gnOPtqs2os+fs3hJAJoMjzC2qxZaE5kxojMoE6
EC9ZB2srX+z1A4thUVcFWqgleMT59ODsqv/8nfPXEP+Jvdi+Vg7TdDWfYzfHXIcQIshkMEmHTbpr
vJiTH4er33XZ2l+GXGxXlYOcqGO3dGF2OZejdbcIBOTGLa84yp0dNnf6vbJttzIsvfVvepr0fG3W
f0a82Kxd0eBR7yhvvad4sPJ2a3iXq/sMruXmCqD399P+n0iLvTkOSsHg7/rZjDdl+pQiwSuzlRAL
Etn/7Mn/F2OpqQJRK+kInH3jvtqBfL6dNv0RIBB/jWP1/zlk/wm0yNcipUsbid2YHSlCGSBzwtOg
29LLeBdfOnvQSh/O1b3iz34G9UGsiTGs7JGvXOXbOTdmzWj02Irs3vBhBLCBppGX+dpleuUEuWu7
7a358G84AfySZOE2/WfUi/xARQW7nJP0r5MdwK/2bDjMWZ3qaUd+Fa9aD8zb7eTEgYasinRVA/Jl
sTeGqIPhNbYjLSDCz647NKAjSPTq/PXP18YvSxO6ycj8bcDfwe1YHDnFUFeQcaGfGsctadygw+ul
xsufY/wyFmdWPgU0CA8cgJV/Xk29LOKqLuhnaW2H4b6l6Cdnlr/yjDodCPg2yHiAaAS350RmlVmt
RJVU+1QpeCP9TamjyTok2z+P5JdM+GeURd5WaXmrjdT6mB8rUOrdVA/sOBdnWJh7q8WZeSf9XANz
MOjxzfC/GVz+c96c2EicxNA+G2ihOZqrb7ttG1p7yNSy1UfEAtw4nx8zzVD9wrop9ol7FS+0vus6
7RnH8Vt5TK+pB3pHmG5QINUN19rQkIVrtbxfzpLZONQAO8ACtBGQ1MUIS1oPQO8/V4/xuR7SILup
Ih928QeIr0MuuDm3gOLwDE9xUyRr9MwWwX/8QX/+gsUlQAs5TB1+AXi3AZqtbubbPhANIepemzU4
/ek+gB7/TH+AVTrQhMu3J2BchQUt/heeXPfJR6S9k3zynSlaQWz/crEhzqxOhjLpLwBcFhHJ0cl5
yXdKMN4lkF+WDqoHmk92EMj58wSebLtZMA8mDTYw4lBfthbzp0SlkjIuX0TUBlnVuSLL9wW3Nn+O
crpQ5jAWtBtxjOD/LOkOtMrQxWxaFLJ7VEVzv1SuI0gNvc6J0RBkylxP22x713kvW183vNVr59dx
fvsBi42fwZfErKv2RRVn+Q6+UmHzoF87L+JRNcBIN/4t954FmBx7ctYJpAZOemSEUCVZHJyWyKYy
ndoXuom3aCZ2B/ruXHfoZXLX8fLP1Ct2ig8sDoVImwugyej4f57301Nh/gXYITBhgcwM4NU/NyjE
/JnJu/6FnuXQFqjd6Wh6+UXk8wNaZOaFDli7m+3X/LQWwjZ/D/xb2MWqKrKyqDWEhY66bfoURZRz
sQfJDKLl1+w4yrP0cn5rkFX9hl8HbKJSC446lGtP/Mhn+8dk6CgWGpxbRuS+4fx27EsXVtvkbApE
qDyYwBas6LX8Ghc9BhDkYdAL9PzirI9ZU/IktxB3TkYTj1/EqP9RHLxqAKF6Lz9ba9eclnFxCuGe
RJIx45dP6Jx5OgHDN1kvXYhiX8AvoK5zMK77UPUqV9xkwhMPf15NJzmUaVMQlSGlDDrxqfdrxSyn
g0XjW9tfE76vCV95l57uUTTywPcGBmNmOCxfaWme5YXU6rc6q1zAav1Gji5ha0Tb0xwAVLLvYRaf
SiOaQAu8fjMuRlwZyD5homle2C6uqa2+ti7mDfYjB1gEW5w7sI3lwDFUb+w+OdJNd3TCWeWjfFCv
9Y3coXd/OVPa10x+TseIlsy8AUAsgtS8pSxeg3jg07KnHEXZaNNcZGHkl0H3aSIHsHbK2tNlnrAf
Y4Q2ORYFupS2BqrDElXeqmIsIbz/1jxCFmyAA3zkw5H9aBmu3Ak/DVeLffNzfRmQzrJLaB9imSzP
1RjgAGiRjx/FZ+fPvcqvl27lAs2GN8vaDXmy6tHIAx17tljGHyAw9fMIddDiT0aef+b1bsyZq6yq
Xpxu5EWExRqxBQRWQeD6AHbW17zxI/Ph7+rJY3k95035Zq2ltcxjQJ7Hh4LzD3zlQKFfyv61il3k
Uss+BSd7s3gf2nfZqkdB1p568yn//TN9xdHA1Ye7EPjDSzFg2BrrTqnWH43fB6aXBjZxZ7u3Dn4r
2APG+RiOfuED0gHwgOH9+aw6SaK+gqMlYqNjgIaTsrj5lDwXgPpWH6w+2pu5BG0DInKYu5MsXO2/
/DajFD362Z0dhwtdrJFBrSu7k9BEepT3/X2xTaEep5RuHfZhfNmc8/1s9datykMt98E8xu9hFwtH
StGBLFF/8GO3wzlmu/CA8ZXHuW1fvzrvKzO63Ahf0bC9DcMCmwkT+3MjjIOZANTdfIgqrJ3zElUK
IBdhteor9p3+LHY8SPbJ5s9Bf40JYVuQMh14EC8fGK1ewhYkbT8Ghm564XgANv3vAiwylUZi6RCt
+Sjq7NXhgNp3mrV645yOAscGHNdwOOK/6rIY0OvAoNAy/wQ4bUcuNB44YXYRHckZz7fx7A1/9p9v
cXTnNQUqD/D9wPQtMs+UD63ZYt7y+MVSjhRIbJiUperK62t5YeO9jijzKQKABbhU81//VstJCknS
tO4+bBQ5UuWWSS3o2qc/f6CTzGoZZHGVqbIq2DS0X/1+o7iyTdygwqO71odioREMm9x8AARq5fxY
G9ri+CB6o1UO7z6AGgutmPhJxLexOq1E+X1waPxB8gMcqROZdlJXSZmlA47IqLmOy/MI9eJoZwXW
WZ7vGbuLvsrha6vjpAHwNaffwi7mdHSIPaTJgDIIQO0T0KZeu5mr4uJ2rP2R/xt6qKsjXUyoCjmV
wTL6jzlbheH8XPuHpArbULcL6p0+QNG53cbJygT/+hm/DXSxvTNQAgu962AGeEO1Q2ffNP3a+pzP
9p+3HDbBtxCLrZZDBzivzP7DPLNuok375WmqP5uuEmp++R/jGRZfbimpwTXOAMXuP4qqcSt7H8fU
pdHKkH6bNNzaYFtDHcQ8sVTksFFTEgsxOGQ0olsHoGtrWCly/BYDGQgSVLQlTp/Gtg2WCkcKlzkg
41y0/aGMb/98cJzeyUg65ibMFzLi5EWWjJawDACUIuvGMLajfAac043G6z9H+W0c36PMR/+3IxCg
Rljz6spH1yGjcXZUO6fNWqPlJJsH6x1aLcCvWbOAE3yAfwZJEkUU2Wi9g8nli2t9C1b2Rgl1by5c
r0nhnkzbItacc3wbkALEKZ7u1vugHUG29PoGxlsF8fpyTUBzdVTzxvoWyVQjmtJhHlUfyGsesk3j
GqhTypv1UZ2eeIthLb6TojZtmunWe7Zj56qvH9IPh16UhyYAmj1Ioye5lvye5GaLgPPC+TY6DS+U
rsboZtxhdzuPDhASv97Ji/Vmw8kLYrlAFud53Va0bLFADFfxBKbyejZt5+4T2XRn/0a4ZWH7r3AQ
S4bYLsq/y+xCqtFkQXHwXdlrnnRV/Ge+PAikHNcqSSeZE6jDMEJF1omGKhy3Fiu/GWwRcxslgQIG
Pdq53q0cdWv//sVqV0dnUsBSemNdfWCDDCdwYf98QJw8ghYjWKzyKe/zRKbNW1ZdCB0NLvty4CE8
Yz2ilNBbf/xztLXxLJY5fNHLRmUNdMrkBiocobmmJjdf0z9uOwxHnx21Z5k36PIsbrs4qeq+ltNb
DvzeQJW94nTbfDCOcTsNLsrLa9votwHBg0SBggnEnaBw+XMbOcVgGI1Q3iA96Fa0OopOwLhmdKNs
DBzABvBkB296dCvUVK2mD6MJGA0O28h8LZXQlu1u6FPgIfnPT1lsssZJZS8r9JsJoCh67Cv9PoYy
kCub52x8nsBwyYAZEVriTsaNYPBpBJmUF7d1HsL5c1cOt3Wru7Bzh8zF/Z8/+y/H28/ftsyu6JCa
pFXe2sTToJMIWvcDOiEgDj9Gqg9C4h2/s9dgJL98mllJDvoKJtgWJ66Nmlk6Gbj9b0505liT10dr
goK/bB14p+DZBBgZhQjDYq3ZHfgqDenfMlaaPvj/YEI0T5Ux2z9Oe2KIfcvGm5WJPL3+oMb+T0xj
XgTfjm210pls5IDCGWSPvTxMeBXUTXqEbK6fAhJf75Qt6JKB7KNt5PQhWfFvP8knIIKCyx5vNvwB
aeXiwMsUExQbrr5ZneqmeBk+zBjOlTHO87bYwz9iLA49qk0lBxn8LX6xN3MzBjS/G/vDechC0x+8
5t7J3fGmRTXhpj+s9dBOEOsAOFJ0k6F7jFwGklSLlQqqHomT1gK+0rqodlrA/QmCAnM/BH2Y2MvP
yb4I0zDfrJUSTvONReTFW8BIE0OAwvE2l6NmTWmxabbUdTbC53drmM7TDTkHA9lrNnEEYHUpe2Fn
VqYyxcQ6+qv2VRobC2ic+Y4kIK8//d3g+j8BmP/CVfNtfc8CMz8FYF7gGtK88PTlhwbM/A/9rQFD
/wU4KCSR0f36C4+BPfWPBgxkA2ctIJTpIV2GJfG3BIxm/QvnDsSBKcReULoxsU7/loBR6b8gDIM/
jdIH2A/4w38iAQO5yp/bEf8mFQQVAGUBXgWKY7lUuAlCviKTczOjmuGSijpV0OgjLjAdPLLuk4Bk
ZGxGygwB+Vnwh10xQW0Ipzz4GSBuRmPit9LoE82140Rmtx1rrTpkVs3t+zrt7aemaVEB4jQzE39w
hqrYALNtOWEk1bZ5F1Vvg8NYCiF7lCFEa12D4qcWe10tRlDfINZBfBhnaOm5KnVRe/qooqFWcZE2
VwpTiQxkV/fybazKwryMVdyPcIGDtCjO6OnYC/BvrvA+gmMZeK7DvrCdqen9WbkgelErW4lfW9OM
rvnUKtlWE63SwfdjjNQk3hHHjmBm1Wh6otxQO4OosQ8maBujA+VURubaeqFByAO/ssJ8XODPakYP
LpsFqrT2XLYamtpHg0wEst80tYXxCOaoo0+Xkwq93PJxNO2i1K/UIYFEw5EnIOw1fqFIg3XnSgw3
5Cb2DEYqByobFfjjlg0HXdDlaecWI3Q97Fudy1gmEA9OdWVSwuov3Rmi/iVDY0DKAHixSu1bJkCS
rZwBl7OIu+QTHsdOXAdUKrx5a3GONLe0He2IuKDH2bn5pohEVcW9YyhJlylB0hSQMJEWmCHwI0Ev
kriOrAcGFzoOhr4A+bE8toDqQMNEsa8gd9FmftMbYCC2+lButZGLd8nokxRO76m8fjIrmT0SaQ1o
xedjflAnMGAd6CtUbtvVFMozdetrjqgOht3FxyRzqCdk5sy+8OYWfO/R12uVBFrJ5JvMGDt0cWLu
sJ+AWDYsDboMcHd9IJC40Vza2uaDGYPDX2ZgMLhRCXULr+ETC6Y4jx7qxCyeYNtB0AdvZHxVkrSL
XRHl7XlaxlBpgCRVCAqjeBJRKT7smrV3ERi2FBZJ+NfOQAzgcxuDw75eSYfScPE3d8YmRs0k2cbK
qA6byAZ3EvMEfmcGbc6w0CfzMbUYEvMWYih9AFawxLANiKaMfISoTaL0Dr/M4KW1tXgH5zhpw1HR
BTU9RcOJZkqoMpIb0N9OtWslGqwwaZsI2hl2x/BDI3ZoK41tIYHSAGML2R/VJdzGIo41SI9UTbub
AXmXegOirduzwTgHkTVDg7zMtTNk83RPoNpSQYo6QfOpZjYuZ5sZmq9nufAsMH+Bq2l0DqYXUZoD
UypFeinkBUyXUtlsGVyrbyx4k8M7rbJbcoBeKRyQnJLet8VQhVObwVqCswSCHiUdj/oAVjP8US36
MEw8y31w9+meF+3U7UeTRn43lNYHg+rQIWKkvYK5kryt2IROVa3UfoPU6hWkVFr78dQpO4enzNlB
eUMxAwi/QFRupDlooE5vcJ8AIhBvGAEyDw7YUsX1GEFPIIw0CcJOqWnhBHHzI+qw2Q7mw7kF3RBR
SA96cUw/5rFhyxfbbKgOWIyqRHiP1Mb0NuTqBF0GSMkp+l6blF49mywQn18kVOWc1DXjXMBCAgzj
YKgk8uVSOGEi5FQAhyJNhonL4FrcuSnrRFwfqhZ1S8Wr+4GYn1Fa9uQC/qCchaoeddlRSxX9duyT
1AnAThZQGMg71dlC7kcnTyU8b+IH0IpZGhAGJc7dMOiGcUwj09EeeoSGo+JgMcisYFkNn42tFGIr
CRs+IebDBl8lELneTVVbQmXGybQoHE09qu8h+po+JrFWCG+C37WJa2OCekxqw47Jg9mOA0BsNnXZ
Vpi1iQMHB/mDlTFFAlReVPau61jUuaAKJXCLrVv7HTRowJUbpVVzlxF0JIM0VYZXDMmBGRL0tq2t
pQrnGad5r/n4u2vpxuS/2fuSZrdtrdv/8uZMkWA/fOwknb7zsewJ69jHhwT7HiR+/begOLFE8Ypx
7uh79SqDpMoVbwEENnaz9lo9ezcpbrs7gjhHQ0KmMLC6qNaTlWKunTuxpQ804Bo8jmeqkvJs8Ji8
DwkvnsGBVIG5o4wtF0E3gCI9UcNX9C1N6mo9eI8domcV8TKq9dkXc4xa2YEaR4ozZrVWjj9uQ257
VZYYryOI5lrcaD2kN3U+cnD45NB9YQ4Jcz5grNsYtbuwmUzF1aEXY3uyIeEBxRBnouAdknrV5T0i
4iDVbOCPUvC/qxs8AuAy57WsvIFqBhSBYKuJG6/HMLZxaxetOYJ+akDGp8RgKNqizao40aBKGh5m
VRkc0FTo/WOpcMVwuG01ENGMBolUIBVq0wlUnyWGHa4qkrAMnIdprK9UWOchKCZhwGCKrrwmur3I
oWaRNkZFipEZ5GUIrA0D5n6nekBn4yB/NjdWIG/XAux5PogoCfpLUMNDcoFYaz4oSThufTi1+yjv
vGkEacaqMIColRwnLsIC8kzwsQNwKFj7TpOzJoqHWiqmvYwJn/ZW070YGQsHdkwr4Bpde/fbjZK5
xVnOX8Y5XFI17Q8tbFjivop8xXQBGcu9KgoIhnqPoteHP1dzPOA2T84OFnVEbmiYY3pqXvHKGtDK
pSrfq1q1oWZjZl/ykrTE03laqq4KRp23aci69jqRpta+t9sxWsVXzBNv8RvEGLMgAgVHyhw1pk2l
HnatukcABPKLF9uON4rCfYkpHbQQvlmk3xTgZ+u61EGWs5V6+yZCDBHZ3iRZXlptyPCDkbVOIFk6
YMc/a5bA1WDITQFB2aupGaRZ+A2t+DtS5xvOmnvWpXdG+Vmre0zx07uMDjn8Cvcrnm6HfHRVUDoz
2bE72UN9C0XLSHV0Su5KFRwEZu9IWrlrxzUl9aVfjDFFzKSJiVf0r08PLAfRLsSUtP0o9S7FK14b
v1uEEZ/q2MIsl9cJQ9WLa3umokHevfeIuS6fx3lBZG5gVr8seYNKtqrtwQwXdLGM4OPZ0PjWoGsk
sIt7BRICULgbQhJvVu0JeSdnbaHvOYqAmR+OWfPEmyLk3u+uB+yvB7kAAr59oHlPP0kUtqkJ5qZ9
l+aDU5vgCWwqICdCHWtDbramznh+ldCzkfGTIReNTvkcPaTbVO4Qr+0ns7/W0sgnIXV6vXF5NFyP
9BO31wyebyMMwvEL0Asu8eFVOCpg4cUbNdJJ+4moHAEqgn+LpytPCzLcuSM+NSJ+xJERa8ozsKOE
e4G6xgDZG3LS5Dt3Qu+74dCHQvKl28nL/PTZcjFj5kqrjnltlbOXQDYGg/VmuE9wZS3ldVofkp9l
5WBmBeREaONikAuU0HPE8iSzegi5vO9yYoO+z56oM+TwwBZIp2pem46qFIVvROEXgmL7TlXb4S6V
rbXC7tJC0fYQtQg85meT3blNJX2i6p4ZyYaC/wRMd3XtqLjtQwXyf+ALUbWrk8hVbfY+aiCsMnmU
BFWRqg6Iw6wrpJhScPkKLf4mC2TvB3Qh4P+nX19mmQlmGnM/KdDYmgr9JRrJSh323Ovg/QOOSiA1
wbkwH52gYA+prcLYx4MCYlebPSJt3rJOgpRqjjzo8nrmNVd86hNjs9NMoV/Qk8zY2xJqGFZ2Mw36
C6jb/MtWFnbtxMrsyAp8XG3AipD0c3jU7PFhV0ysLUTs6tG1lHJwLtbU2JsxL0DKVHhoBX1h4Bu7
vJIzLIfYMIVgSAdBnqqdUWKoVlJlRWLtD2h+5aEKwgf5U7gTUP7xq2kIWM56YHRWv51bna3Oamg8
GamwCmgwOqrDtsO8WHVXXf2DfvHC9T9Z4uyMK3VUFNhOGFMCJI1sE+4GMO+Ah6nbrMEHxd91Gtae
bucsrikIGMEg5LVHJQ80l9/BloxL/MWuqKNLT5c/3dIhPP5ys0c2RkNvSGEqUgwvtTgE6T4uG1g6
ggSU1sAloj2MDOT0CBYx6hRxm3yBuMFDbss+uCF2nHTBZStLy8DRQ2UWyp/mmXtQE0zXVUTaE7kK
4njwS3jnyxYWzzgCYASDoteJWv7pQuS+RQGrqL4MGeAJ0RbkaSHGeHPbIS+oqmBuI/cKEoBR7LLd
8/0DVFWHUoOOjjf+axZu6aziIR1ANEuV5nOd8ey+S3rwTVkRxOndy7bO5lMwNShDZROTP5ghQAlG
/Jgjf2EpUmoSECmGuozK8vRU5TXms8ug6w1XHnMUR+OHKDPB3PcZOAA/auMM1HAPedWiXKGC8BUh
FEgDv9cmaEullZN0Bmo4/DoQiuhieAWzNLOjxA1qFElJv9ag+ijj+grB3FNomw8hkcG1zTDcZrBt
2cDnGPgQfecwytALpm5pZGseb977xW8BRwfgm4AhHKYfTncKr/BUlST5muzotrjPIUc9BUbQ3K5l
fwvHThiyZYxa4J8zKYQpnsqmKdOv2oZlDmgYYpfdggUBrqfgTvMGyjbv98GOWB3qKggWBa89Fjg7
ByWPDJSWuq8g+HSa/pommqOT3+3kQ+8dcBFNQwwjoGWioXJ82FiRg0d2yN/MZyXos526Ha9BxHUl
B3K3ExMyNmDgK+f77DLBpHBCqBWgnnY2U4regd7UcoX5K3s/PJduDgFbE0iVwVdBC1KBwuJnaPT/
23D/B0BfdKXhb0VRADEZOG+PvsZZW+7/fpt+0OOO3OL//2eHTuCH/mzIoesGdQKcf8AcCWiFZDyF
PxtyivwHgEAGtBdQAALxmY6P/bMhZ/8BoWALw32GwGGihfZbDbnZ8BqmO1EsE7jBA30NClozv4N6
Ssikqvs6FWNl+NqQGXXjgn1URkI1InlUBEdrUYFKPAydBkRoV2qtaBlGXvKqsZ7aVEc7w1GbIaua
rxDsaErM2NMUmpnEtocp8gpQH5rfD7v7Wwfvf5u0B9Q1Lh2hJ/ZWvL8dn6HD//DnmVHlPyCcJBgE
Rf8UQ5Z4KH+eIesPFBAwRI7EBPptx7oeQg4EXxWQFQBbUasEreLfh0giOHpw8ULS3ThItvzWKYKK
F/zZr6gOiDUT+l6gHAD3ErgU7UM16+hxLYc4BD2F+ZwUJX/v+tj0FBanV0n5whsFVMik0/wWksx3
sU6zJ6XWqlum6OM3dAN1d0hC1TNB1e9FvdrepaGM8cUml29kGgGkjevzopmcPZgsV3OHaf2utl/a
4l1SIv5JYcBRj3EbPaJ5xq+1Ttb9eJJGdC6hyxBMVG9uUcyfANiiIkMkKq2dMDdjDElq7c5sQTu+
y+MK/OO8kQNo5uSfwRQKwdckjivTo4Wpf9V5y9yonpjsgzC0QwcxicvPpCmt66TWG3RRWit+tQqt
e9QgBQAZB4KZBNQLkxEtMLOwUC+Uar4JJVlPHQ0dBW+KJLqtisxGJ8wooSSXKygk0txM1ACdif51
iiz9ureTfMdtCSIJTaJK7yzqwtsmKdVN34QYRoG66c4YkTY7NFQnwwMxsak5chLvQ50AtTU0gV0P
VDRjTSFNKE/ybWjydAc9Cwh+J5HWuGVPuR9amEWsm9Lc9aiybayMS99AuA5xEmKnCMiI+aMBBz14
V81+QkWxbuwc1kx5w0PMyGhpqVUg0W0MNwfMMN9qLehQt6zW5e4uJeYQXrE84Rnq5JnRv0OYOq38
NkdnoJyslvhGXsc3VRlDASOMGxPFnL4twUkEASvsT0TN65Eb1j2RxnBr0aaqhdRmH2HfY+WmHSKo
MoAM/orHmfFFjUtTcUx5ir8YcYOqDW/C21rNyidLKulWYirAVCVT3CLr+0diFQo6n6nZvSYZvjC4
l3sQMiWlCcB5AfCTXKLZOZQ8ppsWMaBvou0OOQs0jfKYWrtiGsmLIo/9w5iV8Zfe0LOnPCL8McMT
fTtVRflUdS29RmMzaZyqMZmfWmNzSzuj650yTazErUrGpa1pK63i6Aq64c4oN29RBntOngkJB1BK
N85Uj5AixpvyGEEq5lqGSoFrKb36qqZVfV0UoX4XK0z6GjVq8XXKjeRa6kJoDqSZXIZ+GrY4t0M/
Psh5rD23uQLCY4p6T2MaOX2pCFVDn4leaIzyzIPctSPxciPCX6ABPyDk2nRpB+gAf4YiTZU81Uaf
gfE7AVGZWxvyCExiyjsVCLKi6oEZiyIokJNR4ZtuHFO+G3S0f3ZonCSQ5w1l8hk1pU4wBRegngWn
d+52WcYwlZ/ZZuMyXMSNolNoshhF9imMOzvQ1EwGxfPQSBD4kzBD5VSQRtk2vV66Vlc3fkNbtO+h
lbdD9lwFVseSoJTTMGBZk95WfUE3JYh2iB9GYRhkfTx9UiwJUi+TNaCMVKFrVVIWCAro20TW+EPH
auVNlyLzJRuiwh9sE2yHeqJ8lSiLd0Yd2juII8RblpTxVUps6S6bmBSAlV13zcqCMk8xSp/0kDCw
c0PFrQb9tVlvCqQnDkSEqkcM5xY3FommryYdrM99bfInnffoTmqx6rU0jANoIijPOQU/ONWrfNcq
E/8X7+n/m4JamB+49Oo+l/lbdgqmOvwffz67uvKHhndTABTxUiIdQoD257OryX8ISJRgGQBwEfU5
vO1/hW4K/shEzAbpYqGsaP8K3fAioxovOiSYUkZuBazc74CpZukTFOHx9+Plx0uOkTQQ8M5iNzIo
jTF0SuwM+wHM0B9T65jb9g4Mp34bRLnbA/AfO92ntRIOtvDksT/YRSFMCIkL8uRZo8fA4xaHGuzK
3Shzb8AgYUSSLQPtfuvlveQefZKFJuGMT+PnOlEYBbkD0t4zOcxSY9hMfljn9FGCSrVx9MaD9JG6
lfwwgNhE6HRPoMrrqZNSJ3nSgn/CV3tahzn/GbPKlRrlTU5H/Ay0OVwD7Ofg0r+8UvE3HEdRh41F
TopAD/StyA1Os0YjsYZmmgThPFxinEhOBpoxQAvcSopchOqOOSnbyyZnENWfq/plcz5jpVKKkE2B
TdH1HeNNyh0D6eLggMnjVYzvi6bzaO4Bes4wwbw+TkwuL3o+oJ3VFuRrIvF1v9v31pWYzUuZk9/E
W3IdecZKTXD50hytV/yco0g1wjmD8hfWCz0OaLjeGI+QIABZEYhjX1UIvvjd4zrb+AyecL7LIn4+
smrSPG2LP61mL9VD5pWu8d56ips+lMG0Vb5c/qqLR/VokeLPj8x1ilyYqCdCCqfWaiWQMgVqVElC
gCH87wzNiilxBDWIThWnp9tH5uesMP6VAThfDTw6KNjOCimkLJQuKnE6WhNHsnwi8VpTedGbIZH+
y8LsWveApSGrwRJ0+smsrhJIDk3WA9BRazdNnKzz2/3L0Ox2g4Z/kKMWS+k8HihgqgITNbgPrtSr
dB+vyh8u+ZIDkZmNsqcJb3J6BNQiD+McA71OpkCtKv9s2lGQtnvSAckz1l6o3l8+CYuOBAq/ICDA
64fHcvYq6HLLkxTAXKe46W4oQvNP5je99fpH5VrQ63dvDXfqL1bqEog7Xa0RxKhLu4uIzwZYBrM6
aD6drrcqdK4bEdb7FymNdE2uJt/atFdA6PjEbz9Gj3vQx/gmGJuLu+lhRKHRCOxH40Z9JEF1BZmT
1RKn2Ob5Rz/+WbPPMHVmwVuCXRmDcFPUAPE01+x7e6O6gEhh0hpppnv5Q8yQIwdfI9R8kd6DDAkF
opnJkKGEo1NG4OHyu17eyleqk34W/FrGD+hlNS9ChgC6gY7SOEYWmMWGv9LKMbbSKjEgOe32nP+W
mSMyE9J2ozgUumNspH3yYN83N/F7Km8H5KRB8yzY0zSn+xhe24fsbvhQMeHuAE+Fgvu+WicOXXCM
gjkO7UcUZ0V0dnpK0pwqXQ15PYdsBk/7aO/QNtyGO3EiSNAP7j/gKl3wL8cmzdmQDc1KSbMpMt1R
AVvz6NWYaZX8xHRQ5TAfBdNZtQldQHDNFdd5QHfMzt6J5dmNTPIJJwF1GKervTEgLi5ljoI+kkox
MWluwJZaEifedpv0fu3gr2w0qpQnLxAfmGLUYtVWVfQ+VYBKonq3u3zUT0veh9N1ssDZSVd7LUY3
BwvUICtZGbdM+8jTFb+2uJADIgF8/oJe4nQhTagoUz5gIQrNvK5AhJk+XV7FmoXZA1RoBRTFOlEK
IcO1PMjXprbC+zHrJv/cqKNFzI59FaOHiZlZnISggB8ogsTDtXuBcqsXf11zxUvBDujQhPKJoAYG
YOt0yzLZDCVgz8WlZ371MMpeBugiC+h7+549SqhCeJd3cFbF/mt9vyzOPtI42A30drC+ZGeWjho6
QwrVO1cMWU+B6o/Q6vsKCHC3WX9nV1c7+3xWhsKa1MK2tA0fwyvByii58n2G9pVgdzb8lbWKQ312
q492d/YtGUYtIFEEe8KF5ZZngjgcilCvtgVGKNEwW/ueCz78+HPOyXppKSUWF+dTZvy2z14l+7os
BkcPASxP1gLKZaeFLA/tYA2VmDP+bBZXbQPKbrzjEbQsdb/OvdqAfAb1bb/ey9877kJHEWpxA8hk
1ta6fFOOzM/8VljKcW0wmDceyzsBfxV60epHA8aOdWL9GW/Tz3N7ZG3mwCYOlk0irAlwSbfrN5gv
diBe+vAPECWLzvLIlnBDRzkBcNO92onPOPLkSdYgHoN0pwY6FPJsnpV+RKzxKk32AA9zZJLcoYXu
yqBnqYGt0mv335xiDb1/ZCmgv5Nnp5iMDAVogl8zBPUbvYb2JtrM3DUg6ujITuT91Iz/j1Ia6uIz
/Mvg2SmmhZ0YCgxqG8OCuCDaAY70Pd+i8k4yB7PdfnaT7dKnfGs+QxBwVzxUL1DTC69EtJSC4bXJ
QWjA0CXw1Qrkjn6cbVPysA6QWQqkgcX7e2sOh+boQ8U2pi9k/fBLoUJsEgSJLpQyGgdFZKAOUeR/
jNMdBG2hLkFF8PCvPAxYr4RqOtLEOU2qNrC2tQ+n8koD6YFQBbEedBBWN2+yE/urKfmiRzuyNzsL
0RhGvM7EWdjDeyNBqm8xeuNikoC72k0DOsm1Zvnik/vLojWPyRqW5tIIi3aPyQ72Dcq3a5sofvSZ
mz4yMQu+JmiYjokw0Xn2fXpnPdpb61F+FZspEBUc5fx7fYPxIxlksL/HJPGXX/n7C1ozLwZNmQnD
QDCu9wkguF3iD6xfCYz+wzn9ZWTmvIqSkaIVK2x9Hgw7+lTmHiYvjY8WvppuwAcA2U6CkR/DUf1/
uUbB2qNr6ICeTeTHIeN9Lx4KPUwdNX2GxPBlH7XoMI8MzMIY3e7liR2uAau8kNxyffKkfAVdvFSP
ssEq8vcyZqELjTE8XYr4MrkpbqT77AEkruCIl5AVpZh8BIuPs/4YLJ7/I6OzmAWijxBkFEsLefpJ
0o0bUqxNAyzHZEc2Zre66Iqyo4X4PpGHvqH1EXI3xEjWVsJo+FQ6xR2Oh1747UOzev4XL98v23Ni
g0pG93gS6xNkxAI8KbgM/oG83ylS6uc9O7Izu+Rqprdj3sAOimCOmD3VwYwkMfByKs8qHX0MDwRa
kkPh+eHy2Vy+fEeWZzc8jzOaFOLYaJv4Xb+P34v35L2ABJ+2+w4F9QLQTbRPn7rNetSycnjmlSWD
chBAi9Zto/1IjZtaXrl3i38/wFmAwYFTAODA00AFYi1DU6WikoO54wmTg9qKgcWQXQFfoH2YwACf
x6mFFuhzhdpi827rDyFzl0A9xPykbvQrwYu7lp4sLQiCYaIMBKXEM5gomSa1NIW5LuLQR7831jQL
VgzMSwyFQXKrFcm2RpIr9NcddIXW3rNFGwdmUwuIE5Bzne4ZxhCr2haLyG7KO+If0hy/D9qb0Cn8
BpIna0Rgort29oKimCfgT+iInA0laEK6j3Wo1QhJAa12NRfc2tYHvUu34LyhT3TbwGuCML4PbMge
a243QgnbIWCeglT2KxAVwXpFa+lROP5RYpuOgjMSl5h1Fz+qb1Ing1x6r0EgBSN5l+/3Us8LCEXQ
hhCoi523gojFawmSLyKH5oG5V5qtdjXexC4CZR93rnTGD/4xEecucivXzfDP5R+w5EEBMEOz0sBc
yBnomA5gvDYOV2SDvOS2gwc1Am1VzG8pKsetQJMVCgBAu80cqMQVpbFFYQJwt21kYrEKBHXk2s3S
zeUFLZ1fMPABQq0DQgFKi9MPB8n3AvRNsJQr4X6wo5c0LXaXTSwt5sjEPMXoBjUcVZFiyIDr0ASz
AobsAicKsXN55fPM0Mx/vjzHtmYbF7GiD5MK55C56RvB3RiL23IDiIo3+ro73nav6lt2p7vVRmdO
+u3yQhffdgiEYm4TOs9CvOF0M+O6GojGD1eT+SWIqXElBT1u54TPmsOQmbDnde3ApbungglbQ5MB
JCcHt3509yJGKUZIRVcr/KxFL+okOfWwUipbPCZHNmb3u50kFUh+YaMvvzDZusm1dOXbLV2t42XM
3rcOVQ+1wGw44DJdzRzLjjtfplz+nFUZYuY4wdyh3fV+2bVxoIftuPL8YXZl7lnRDgISASgEQBRA
6TJLf8K04yCwgm52x7SUb0Zjijj0GaqEmMxRI47AjPNWulJ1a4Jo0jC0n0E8qXCvzRlYz3nfNEI8
XbLlt5SRdJebkG4PIrOpJleyowGltygaRwQhmtHb9x2VgeuSS4lnwWQzgnmJuKebpqyU1N7oWZyp
qitprRRhkB9hfQLijbhHt90jlEYFZEeilKijZ5txC1KQBBzGsuqBiNt2JmXY6THwU7KfcMucbgnu
HHTHAF/HiGVgN6xQ6iBmKWfUMxs+ApdTt52VjACvYeJBcnOEbgZzVYmozHQ1bk/4V6doCbJurnCz
gWgSfCQkvyKZFP0P0oK3ZM8GBLe2k3QalF4dUD2YerutZHmy9rzmowy8X26EiPyAGpE6YOySRmm5
AwaLEjwfEQgUAGIIrckGIUVPwhiJPkg9S3wFQObGMHdHlQKs51ikIDXCdEh6ABwPaNE1HoUp3UYD
kYsnpQV5ARgLiM7JtVGplXVvIp/ovzVpQw1/TDHPjxk5KzeqOyvhk/ktTDHjv6vHPOuf8ommeu9m
ESjnAkNwlAY9E7liL5UWjKJtkfRYAYmz7msdJUze9aVGgHoYTSVtwPdQJwRIjKq+z0rwtG7rjIKc
wZpCs3etBoQFDhgsctvHgaqbz2o8GNVTYho0eadToiuOWmHmwasp/Is3tF1W+lOU1x92xhvykWt5
oX2pIPODqS5mcNXPJksHR4Hc2yBWby2ZfZJjgxlbdTRK/bHvx1oD3UDdTrdtOQJrN1UGn1KHNXnR
EbdL08x4R31/jHdRMYZgSWVyBQbzyTSHDCPSct6BzaCMw+6agqzsrYyY+dHZktQ43djL+Q0ogPh0
l6iaNN5FqZ5rgRVJdv0AfoZxuupY2GoGeBOqFBjKprEwwjBBK31UncHS6ixQFZ4bdyb4YcLHSVcn
Vri5lDTTVVqURYb5h9SS6bXUxpjfc0HNQFpUB4zSHgJJTbj+TU00IBeB82SW6hsqBJBetCoHNjbu
zKl8ROjZlRtQ9qibCnjv1MU2GQqKfTwM/XDIRqML0IVJyV1dESvaqbqABpJcs6q9kuJE3pZ1TF/U
frIfQJFkuRY3inQT9gyZhiPVeC7vSjBTjFcNa/i2bg1Mv09jpU69b7exZumeatRtAToKGyexd7oM
ClcA6NkJcA6anYPoLMeUi9vylgNVnvSmte0mRYvui1qdMGqUmHIUaBi37UBQo9tjH11r+VRzdBGy
uNSDSqmM5otRMBolTgp1ohyhgo3j+Zg0miL9kKW6THon7rP0a6kneXet1HBM3zt7TMKvkxJGUbKT
CGWVfaOCA1NuN0BLwrc89iCuZNMjCyEsyG60XJOa6nmyO5Xad/AZFoSIeMOo3GOXpQ6Qp0onMVCr
Oe8gZ/vSAboNFcsOGP/mpa9KTZqe63LUwK9OVfgtoyZSrN2j6KRp3YZn0ZRUVyGAoxOK21wr39Mc
ZJI9qq5lnIIiTtNAF+IBfmi0L71mdsptmNng9XHIZOGOb8LClptui4Juoz3ztpKkzNeidDCB+RoM
CsWP+5pixiW8jQswhIQRNtCM+5VnbLFycfyOzTKCTNfjejhUuL6HsdvsWgiMAY2FhqZ8j9odFO7D
p7XC3VoIMAs8ZOuv5znXLcSMfox/qWqwEt6o8/cRryJ4tExwyYMRGqzNs/AGyC4DA6vIcIEcAARL
NGwHV70KidO4EKlwK++yxcWo48jgrB6j6h1JUQRFcgVstVn8sMPXywYW+xrHS5qFv3llDUUOELPD
rjDMAULAcVv5gDxjQeucuWfLQXwBBks4U+TwoGSZBVExSOzyNLURCCfMNertBH3d312PMAG0iYa5
BtFjnAVR/YTyTmSY4hMBSWBC57m6pjvLmW7gG9YF5xZXdGRudtbB4A1qdWFOUBzy3EUtK/XzzeDq
sdtZnhjpKn6sNqPOMuDZImfnMDPblqQtrBY37JUWAOm7qpc+5o/dt86BxHTt+h11W/iZFIteg3me
l0mEeQhRIANHrG/NgSRyVUgVayyxx8VN9DTghlteuJX33K/BWrlWJlm1Nzs2IC1D2bqGPRa7EdJ7
divqoKGAshZPyHNXZ5HPvMlhgZCpwKDVQq8REmI5ojXsb2pDRZBVYOqyPIuvxNuLZwfINQQNaGme
tbqkrmKYr8ZtqPTRIVGOt+tx5TYsHpRfJuaZZz6VCBHEhas/po9MupW5L+fesFNQbIUIr+oOpqcX
mwYcYbjw/6IkeNjIv5c4b1k1parXCYX9HtxWYXPF4pWMc2kPIfGEeoiiQT/i0DU+Sv0Y50pbUWQs
TAd3ZNVchcNaIZ7MnT7WcGxi5oMxq6Z24PhFXvNc7TSfb8MbIJF8kDRCIWK1uLW2oJk/VqbMSvsI
1gRGglvb6G58MDbdi70HYVycQDICHHbQlRrd0AlBTPSUcLeGsAn6RddrWJ3zx+F06fN8EGW23CSx
+DH38QPfRVfZtXjAFTzhNFh7woWrPGmMzYzNKheY25CVKoexgdJdE35Lk3e1vbHHbuXanSMJZobE
Bz86M0OkZxbGPESJvH+NRq/iQfP+J6J5CnTTSyyveGIvb/+gLyAc89kahaolCmjaOUKetWGXMxtr
bP3+1digtxxUwN2wjfWlDxh1Js98rR4F7uuyI1g8VUd2Z0sGH2insBB2idIjEXso+q+XDawtTERO
R3tqVFFVRUVEnWh8U9svlYQWjqS6dQW+urUh6kOh/9IuitUeGSv7KjGKCMa0jfR9eMBIX/kkDQ6o
0BqA2Uxn3BoQQGUBiFwdVQz1ITZj2+ET4QHY7atPa/fkrHAjDhSKPxhxxKT1WczR1iKpE7sbt8Zn
ub4pGyvI+A0GIj0zQnGEypvu9wHQB6MIp0CsBA24OWLRlnOJ6D2M1kazs3r5DoXM36NRQjERQ86A
7QqNOQzik3nHRetCU2apDgSaEd+N8rRt6P7yuVl4209NzAKoyIR2Ui5MZDeYVakGhE+Rb3jKFdP9
6B8Jkp7fhVOLs+Cp5zg9ZogBmKgjGBppI9l8zEaQ1q6sbNGOAbgSFI2wdXPuJK0zEARnKoK0KUja
HWgMWnjv3LXd5FUyECsBYumvYTSWIhcQj4jHEOKHZyQGNSYKu7iHb5OqyikbTGiohTeFK6/uwlcT
lCC/zMy+GpWSaog7mMFApZWDJb6/6zf5bRgktRvlQRn8A/HypXcYlNOYZ5a1hc4DaHiGAbhO8TL2
fvyOuuIVqHW94ZXf/gNr518PKzyyNvMxiTyQ0pRhrfWhJdCATxQSmTY61HhvAfd5QbS0WZ0EWPKi
x0ZnyUud2iOoSmG085obaEvY30bE1uZ1eWt54xXoXRoZ2MHsR3P7r2L6Y9OzL2ojMQOu4bDePnOI
XyOkH68QW+waJ4c459qLtOQzTVSgMUenLDR41D6MaGbDHipkENEbkHWmD+ugqXPQO9zksZ35y9f3
ZllbsIOEc2PubfCz9i5eDIwzhWCWBQkVHovBr0Au8hTuebExodD7qu3Lh+IfMCqdf2AhRIr5OJGf
glttFuNg+ryJiQbfI0f7QgbMflR9CLs9FmRXhdvLDuj8BMOWJYRjMNFvnXH36HbWybjB8HMoVG2T
Ks2d2AjXCAsXXMGpmVl4rGFwKip1mAE3eP4m++m1cm37GGVAP8DPPXRaN//dumYRspaMgrBe7GGW
byiwioa1xnskDvtpgHG8Jl2e9UEGJgkIhdg6FLULyInQNnKT61GJVuKy84YZXthfHwln4jSUsaIm
VkthCUTMuop+dnpHt/QR44uGXyreFNQ70citNmu7OBNy+fNtP7Y8uxiKJPMBJAi4gGASY5DUMpwY
xHJXzCevrdNCEwLIB8PJBKo2CB0FhOqf137E4vIxkiOqCYYQ651tNMrwKUq9eCP1+25nfucI6Xx6
Jbnf7VvFNWI8kaIMtabutXQLUXMV7zJogfFfp5ueaBQ13wpWGwJF1OlLjEr18GmoXWYmK1HA+XuM
YOPI1Mytkjyp1RG8/Q4orNFEMlwlCtTi0+UbsWZErPcoHs7ahJmVCiNJ8qkwb2n8BO2dyyaWnAlw
MQgEBREhKqCnJpSiYqB0gQmzV/KvRRK3AZVzsgYdFH/N/OKBakxGqgc5HbCanJoJezvO0UgRlaVq
h/4AuxMDCSb4ihocRcword6Dxb37ZXFeIWmY2oStsJghi7akHzl4s2m9sntL/gQEbYJFFhobZ4PR
VZHbGTBh+EBp/EXRc1fKGDoduWtFa8nteQtXRLeIkNDXkdHGne0gLaxBN1phCkjldgOqBEiSVVfr
gJfzMv8hOVAtyK6DAfFs+rpvJokUJnYOVB9B8TA8Q80ycew707XuZVQ+ee9F92tDbIvPDXAvf1ud
PTfKkNMaz6s4IeVbanntI8aWwESC5Flx+3cLim+bVbmexUNyZHS2qYlS97gVMMpc8BdbH+QTCpD+
d+3ZfmzepufUA7v/Wtlp8cb9smnMXCPJ61ag4JBU7hCQmdQBMz/km3sve4veVXhGyVsrtC6aPMpY
xJ8f+ZFct0GuIeOSY6Tdofl3SR/dy25k8SIcWRAbfWQhA2J3rIUbwSV5G/WdKckPhhG7U7ZW+TzP
FnAPjizNHG87tGhqclgS4+sKxjsjf3DMW3uT+Wyr7v67Zc0cMBrodQx2LqR6CEdoBY2X5rNBmY+5
/ZUNXH4xj9Y1O/9NVBooqsBUo/kl5K4f2O24HdCfdpB6UZQF+YegdSs2dI0De/ESGJpiq4Aqyrj8
p9+OJ5UZkgwHkioYPeivO3ljDGv1z+Uj+MvILCqRaRbahMJIxiaXIc+DBMXlbzVjVPxZ1Dhah3iD
js6gMbG6rNLDZW5uRmDuMURU+OY131KkdyZUS+zt+juzePIBZYOkmQ2mLnV2t8ASjAjgcLe0EKxC
bxJ7N7rJJdnKE7r0lYCNtTDGqkJYbB7bAKTSG5kF+T1ZzkwfLX1Xjkjo9AJwfXkjlz6VDdZzGY08
xNtz3kwQbJNBpbAE4iEvBB8kuhiXLRDxKebhwLGJ2SXurAEsAqhAO9bt/5B2Xc1xM8f2r9z63uGL
HKpsPyBuILnLKEovKEqikHPGr79nVrqfsLPwjiSXy2WrKLExqaen+/Q55bbZSAcldclZDm3DCnrT
P0Cyxt+mj5wTDBaRTiNslMPnrLCvfwhrqNT57gew5NYVviNKh9zkBtXtgZNijHZ95X7OJ3Wyh6DQ
IBoCI6D4x8NwA2okS49+H36PkwtKdE1C5Q7MNTTGmZ+7bBKAGjLb19mF8IsjbEgXU+/UTrHdkX62
wFYY87fqtZZGyQQvzlzG6V3uA5FhohQ0Qb9XuKk7M3UzT8bb24CU+RMxzE7jrC/cz8FS9w1ETYYi
D2E3BMJ6ALGnXzLu6bW3xHJk1BbtOKmDbBd6k+JZ0jyxAbGwp0jDkwriGxC0C/siBuuoe30/XvYH
UotIbUhBKqdSijEuKMSQopS/NWYTRedd7uQeS42RuXrUzuwqtNMAg4cxRrhOtVcutcIj6RauP3Av
gBxPol3fxWZkK0fGOMU1BwCXDS4jsG5esFCWfdD3WYjZle9HWwbIef4ceQBlWdlHnnmLrx5AUACA
91AGVcWFdEsaN0kW4Gr1NWEv8EENQj7hJod8BeOkrwaxqCz/bYnaNMAKhVDmgSX9lrdmW0HzfYhO
g9oJNxA0cliX6n+wR+DimERAO6mrOxKaRo1rLGCDlmdTbm+mF9JLFHnKvahtVNH+g04iskMJc/QP
k2RlFyde7wFynIhJVKBjMw/b+zTrGW5lNYexNEJd5Ry4AKFgBiP8juu8MLOatxrTd9vb5ROgAo5v
y6bPuTO/jaZ9gCZodh6TObeUaxPCtm8yMtBw27wUD4CDOoYFDMYb+vcsdoF4NXxZjplyaeEM3cH6
+1qip0jEnYeBEq6M9K2Y3T8vmaD3RQe+DJCIC8khDSikMc6wXzkZKXfhTtWfrh/0VT+9MEAdiLLR
x0EkGRlcWrkZTJOtV4HOOHYsI5TThChfHhoJjID7onAkBeyXtVC8Xx/JmmsWSSkQJKpgWQE493zj
y3OiTDWxkoAR8WtfxUd97m0gYov9OOjzLWT7WrMfVK+f+m2o8snnKekah/EVK77s7CvoXdmkRtKR
r5C9CUnY1BK/4WVyOhCQKCsyNybIJIv5PF+3KwPfBfEakNlRnkYoRDwhS5yGbgfA5xvYjKa7Aa20
jnZX2fJrDX7g1/yd9XD9D5MOn40AG1yzdNYjDWJEnynMyl71Zuz9bYtgEA04BH/FTFquRKUo3YKl
D0pfSF3SKECDK+cOILfvT8u23XQzQhkOrNq82xcewvtfIIth2aSu4F6RmkImYQbBmQUAG/KQZSbg
w8EWT2x+/IZVSlxL8JyNk8p6QN4PyCXuZNM4ABePLI89bipEbONLrdvE1fyCP13dQT9nl857VMmk
5DWxWtv+fXWnJ1BINCEceBqrwh96b9pAao/xbPoPgz3Raqs4vnS11m9SMZcy7KDkWwmequou2yS7
cWNY6qNY28M2djibKTG2PtafRqlT2ipiIYnEaLyVvhhfZEjpoMqoQTho/IZOBG5HBss6LCtuEMzI
YLkXEFTpeCOeO6iMCyo1I0YzlfMMA2oeASM8ZVmg7v6hgcSLDxFLE+o1GyU/QpbSvu7fyH1APQzP
xkA52TiGsrxCHjEcGgX68K7jRmcyNrnA4utfXaHFZFErpEwCZI6IYyFEHMlD/LHaQVLeroAuEdCh
D6G1X2COWZ0/gC5w5UIrC1Si5ysU+1MMvBmOgPGI1B+4uu5QUrOgm6V4Eg6d3MBzS4xQm2WTuoFV
KYb/jGBTyoA+DxWr4Z6ur9kK7gokp1CYhp4fdOxF2klzmTxJPWlNi7f8C6FRkRGDBjvw7zrozDwG
H3UXVfVbZvS7tllwoCFkRZrSLhJXQTf4aTwP5OUpSHh8BvvBa96j58gK76qn6iDe9F7iskC6axMq
gppQQsYHRul3tpCJdfQ9DqiAmGsEdM8wNueaBaBLBFBdEdqfU2S6CLGLtGkCo0TDlTr7N2kpb0Ro
5jDWbO3eAYU7j6YwNJ3yNJWsZLRq1EVAwmYvEV5gTuMR4s/wjhdP/p9dVlgd1E+DdEUQL1u0vRGD
vf8Zgr6mEP/JrBFdeh2qBgCSUFGgHhZj0OUwEKeZNcuQExZHhv9bexOI2sIGfVtzak/U0Qi4Ae1c
GS4RKwR4pHX8zhMc6HQz4RRrfgr9P+hOgDwFkWo7dxkGmgTAsguLgC5b/Pik9M+6+sbYDCwjlI/g
oF2cJ2TqIBU5hg6uK1k1u/t5j6YiW5tMSCqFe4BFXGb+aHVXLIZHLRpCWRnKKbDcfBNc5Gzx2HN7
s3QKApks7+bb8J51Ta5GBMsppRaxm8SB02ti00EXHoTXoH2em9IHfSt5+VswmPLnGpyZ7P52cj3S
l9vSMBV3NUKRq+D7J0mP6q25A7g+NrvYDJEUz8HzE6HnyARyeza7Q+hAELgAgcx41I6sYJ6x3AZV
gQJ9OY9yG74jHR/V6sYfj9OfJJHBHSBLqI2inVygX0tcqVdty8GHcRXEu5HK6pjuf33v/DRBfr5w
kxAl0dMyINPpcakblub3/LH+mDZufidBn9G3xN/tFganw3JY1HEEVUVRTSFstoX4dWqHbZ/X3vXT
uL46P4dFHcbQF7kh0DBzrVpvwrqBoMbwKRYz57qZtXzD2VCoo1fqMdfNZPqm3ZSCx8RUwCLijhuN
XNq9VxwBY9yxDh+lrXkq0pxZpQ4fhwJNBhQ1AMv3qLhC6m47PuHZU/qmjObXyhJuBJPcRNMr5G0r
wwPjgaTb8zM7hcycAOo4QngdnDg+PkV67PESED1CDQoFaTd908oTzcIvGCXju/ABEGchgpfg+6af
I5Akk7NxQhlf/QSMKp7R/ZPyCq5aj1S7Lel+HsARLb2gsfWATn5GOXN1ay2MUycmycJZSNFQYUKa
cttJgWWMiaNkrPLOmhko5OG1rug8gGpUEJ/yeqdnPHYWeP0sVb7nxa+RyjJCLR/BXAhAMIObBDU3
JCToYFo05jJFM6qC92S5re7mLRhKwLUro4WDf9L37AiGuv0vLVIns6z9uC4DlUeuXL8PGjPazCix
gP4gtEGUDkQcC0t5yqr83C3EogjvqSOfTOQaoZh27uL6sp7DagBNMVQhwQCCAxraLbD4OsmZu/j/
pgoouuU/RdvJjY54vANLU3qsU7sy8vPvoB5+RdMZaQRBKzN40/xDCULh2DaceTeD/QHU+wBX2te9
0/kWIgMnQQH4ekTguERgKs8Hzjd1GxezpoPrSzJnLrJqbjBniQUYoxphTnYEiN9hH0H085Jhog7U
eiz4Dno+nuRCFgb79aPiDDaqVh26gKDVc31cJ9jR+YoidS6AxwmoIVRYTzQfi0srbAq/5eW8hMF2
K+1DuzezrerGO2Y2a2UK4WUIoEYCpdLFDTxnna6GfAN+vS8Q28uQy7KxaFacedmNcU+a3IE/DJ95
3mEM8TzMOc3pmWHKy0yxXALClBZoxDf7cd+iKa3dSPcSf3uSlfzNHpjv9nBlQH0DqFei23G+V5K5
zIcQWjxmN4iWFt+2GO4fDAndrcBdAdZ8+VpqtIKPpcQvf4BOMidyEi/wCJ0u/5m1clT14zQgEmWI
aMDEpoS98wFBvq1FqZ8vUf2IvwaBCaw4KCmNu1QzU3i38EX4BqYN0pis2TO41iBbbzEGfP48xCcA
Z4ZFhNaTjI2q0k96LakSgA87Dpj8HiTqpMFh3EReR6QhvHDHwtlcOnOoLcMiXjkajztDIpt5cSzq
HOQAUgNHp9/q3v8zUHZueocAHduUTTZFNuHZOYRBHAoD8pvQ3wT75rnBua3SesT1b8p9awpEhSq5
ZcwhWaZzExJSIsDsYRUJMoS6BlH315MZbd6gOJptvhAhWqyA9qDlDTuUcDayKqvMkOMtvx29eJQZ
m/by8lChVCOL4O4SoRN3Ae1spbQfjQl62o2DDpzZzu1kxIO1spJn/jlytAf1cbYCSFyb0aPv9COo
SyyWH6dvDjRagFEUH6LjosbrVaHivYCXo16FYKYJ0okvNRoCMg9PHu2Zu+W8FEB8npXZoFjESKvD
uUUqrIM2Z82reZTizvTv6xCk73xtGl+SB8C9e1sI7WgGsaqyryzOSj/w22SLbpoo9MBB3yab+qF/
QwKcCUel+JvIZ2EJoF2PaUABSaKzsyE4b8S4idEs5Iw2VsTucYuioW0r28m7bAPmWONIJwfjqGYm
854jgcJiL5JbFCcaXHTAYhNqNWq7T4QORG5zbMEX4MABxQ48/pXkHNlBC5nfpSl4SKBQQGOGg6VJ
At1blsUN6piVLOKGCzYNxF0GV3bZE0q8+jUzlNdXsqzilF7C86DUfadQUArjdBkgTkPe1mmbMm41
+jSJ9LCo59KYxxxUwbGt0shs9q07OUj/wC97+WPQ4cEim9VNGCF0TzdA6d1WH7gtcxUpr3zxDdRh
UpIy4bQGU9s4SD9pbuUZwBZMcJOkZvMLGQt625wGDXEPFODAzohoAouwcMuQmcs7+Gyg9W0Nfd6A
L+0yAC5TwUqhLXibb4Kn+Q7wlMnERbjxIUclmVVrsmSSqJQNqo1kTy2+gwopciVuAQjAdzSO4MKF
eT4Ot53vFW+yK1eyWs+wExY4jGpHvbRKHZoyqUcIKohA5G66b+22fzRe5Z3yBfwuqLhqD/2H1myd
4OOIB7P8WG3jDUDKwSugAYy9R9+OP4aPe0qTIfoFXPb5MowB4mEI7YngzkZLR7qRcBkn1qiYYFXV
X/v7xPbvos/Xr6/10UOYShUkFcqFtDZVBAE9YPlPc657Mto3jbvOne15C7DOiXtjsEnsn7g5Irpm
1zm8XVvsjMH5g/m0COieQYoaOX7IjtIyL3JWTEol6qLZdgLy7XlUHIqC82StP0pSEe+6dAJTu9x+
uT58sraUe4FZ8M7Bc0so9lNTPoO3C/JNOGpKaUQ3fdHLe73oK1f2pf7xuin6EUKW98wWdWOFclP3
SEYQjxl+lUHUgmcdIQL+Na6W9Qn9e2QnrrjFmW4VA3xdCW7ksdk0YwqaiN6RtU8zUq6VrJux0TAS
WhcxADU+mXrFNgH6ZXtEKhhfrILmI3Wh0+AkzTbyTd4m8EBmbpB6g5ymlGjuoQ8IgaOkkp8vBim3
UQP2FgwSD2fQYoBKCWKT5giVme4wbULGCFfuIrTj/bRGucmp62U/7DHAvNAt6LIimot3A3SlUp3R
BrK2LZeWKEcIviuxSjqMS8y5PZB7r5qKfLE4qKyyObnO6P2/NET5Pk4Hq21fw5AALnNIGdshERAB
+GKGtyudHj3cROyCNZMXYRLZK0u71LXeQ0SmhK4p8fSxfyBcziTLMQh2kLq978yWAGevbcE60tXm
vcimxqAeBhc7h7rnuxhFP/C6kCsvfBLQjIKOifvAKZFYgrjwjQ6EjcN68a16gOWoKW+jRU1TDdB4
wnYdbQ1EtgB+TocZ23Uef6EfRGRtWMrjREkEHq8AHifSrYRz6teys4QGvH3m/JTcGamlg8Iid0lN
osOo7dqwFNQm5ltxcsO3Ee2fv1AdZ2w5mtTYT5Sx8CtMQmuTSz5yhgH4onYjg98XxbWNtpXM3Apv
mY9Pcjyv7HWN8k+JnKA3bcbxHazZze6IB27c6mZ0SIaETZbFWm1aKkmfA66MgBExW3F0ZgXY23Jb
R14ufFC0F0mCWK4seWrKOVzzXIfT5vp1szrN6MCD2gOw4hc4cV+KweQXwzo/H0T/XakUM4Gy9BAr
VpYKjEfo2mmSUWdGz44IBS46gelPzVip3CyaMfcpj0CVnrNyM2seEe8NSN6huACFVGor4/P7TA4Q
poD/+z6P+8NQNB/mKH65PmsrrxqQjsE3SaB0go+iTmgkQyV7khGCRcm3Wfw65uC6bNBDPHxLfOFT
UfsvmGuWE147pkgfAIYOzRSSxTu/xbpGiBTQo5KNGd0FuV13O/7lexoPNEGSpXFO9gQKUTYubW3d
FKQM9BOqGOC7c8syZMdnA/ynplZX4IxM7LZXGfkRlgny88UV3XdZqmQJoms1Sd84QXxI0M5yfdFW
b5PlMKgJRDtSMmvaaQL9DE+HKN5meOMjDRG6QIkYjyDVBv5MmRzyFib5NMYHrLmW5QdQ15neRnLa
CvgA2ZtRWAfJFNjLbbEw/dfAIngBVuZu7XQvDVLXVyqE0SQ2WDhAIXRkzIW7RuFu5WbegiLUg2C5
91+OkDoYfS0NZVTDYP+KPEvyQkSNiL6eXm8Eq0BRhDWnq5eXIkC+SEB3OeknPt84XScOYPjExiHQ
ra5CAyX/aWydtDrUDbg0b0RAqpBmku1sKyC35gj9ZxyUqN30yPM0EMIEKRuaUv5w7hcfRh0akKJC
7xzsy2Y9N14RAeQyKqnD69Vtr4nPysii6F9d64U96gQZcwbuYAGuD5Ty3thACSBLfVSE4NFzAUqH
afP1+mKTtaQvSngi8GOiBw3hCOVrhypJ46rAWrdJ+RioxU0YIqXUxuJmUDQvHUFkYhSdc93omoP/
rjyNapACos7z5e79pJP7AnXgMOwjd+rA1aAH09GX689/Ygic9Hjz8iLyw+eGwiCPgfcfEMV30n0g
FFtD670x77fXzaw6df2nGcolRM0MCtsZ45nE+2zC03mozRBUyGP2cN3Q2sQRyKuCxCupblFlhFgp
Y25SYCgLoPkl3wpgPS5nZkWL7DJ6UyzNUNGTmrRcX40wQ46jYCO9/ClMLB16TgRIWbgdmziSZZLy
ANoQJ0I0kZE1uS3z/nM78MxenrV1Wo6LOs1liyp9D35K8hJ5kq36MOPFDCknAgeXnDiwwPCCvhOW
A19L9pD+TmR6UCG87OOr57yOwF5O7Ppee5TfUxWgKNDY4I4aeJsX8exiGl0d7MIo5UrQu12BjPFk
VHDBypwFbi3egUU7cshKimC+xrNgG0/Q6Ga+ftb82HLE1MGb0IYKLnYYJy3d5XG649N9+oXI/yle
dhTeRqTtn4tHEXUuxu21ekQWw6bOIue3QyODx8MsinQjhLFdNI0Hsn5GL+Hqfl2YIROwCHXUGHnj
NsdWChSwTsmcq8isQJu5bah7uPX7ihsrTOJgFW9tZ5Hce3Zb7gVPNWOQSUILk8UtxZo9yjM3KkpZ
9QSTYR3cis2MWweAvYKV/V3dmyICfPhk0gdCzR4I7wVt7GEmz7pPja6YypA/goDK7I3Juu4yVxdq
YYqaxEFNojRCx5IZD5zLARZliD+Ygf73TJiw+fc/8ecvRTnVURC21B//fRt9qYum+Nb+k/yzv//a
+T/696F8zx/b+v29vX0r6b959g/x+3/Yt9/at7M/OHkbtdN9915PD+9Nl7YnI8F7Qf7mr/7wf95P
v+VpKt//9deXostb8tuCqMj/+vGj7dd//QVc+2K2ye//8cO7twz/7rH7+nb599/fmvZff0n6P3Q0
moM1XQNeAalAePThnfxEFP6hCzpYrhRUCVHbJ1VUSCi0IX4k/gPhH0qbSBLjMavqWK2m6MiPjH/g
EkeooKKCLUDqHU/s/x/38fvd9X1JMA8//vw/eZcdEZO1zb/+uig/4PeDswZIaSSEV3pIgjltVJD2
qz+uuNSOdqBDcUbccLVZPaZewVRzF+nSC22T8siSms2+3MAmcYoQuK284BZ3K/wjKToZlrBD9r0B
FVf0pLrTxpAQh5mL9VkbN33y6G+gHbM45SIUCVSE9RnuOiTjMk+6RUTtRNvAm630rnAD12DkOC/y
xd/NAtUP8ApYFegwsy50tU91mA236ZaA0+NDC+TD/I10ev52bxvStqfl/dseHSj5XC31SVmqYN32
d+0Nyf9Mx6NqCpZwm7nD5v7r9XklfnEZMdH2qIgJrP2hAYEDAjpqQQOYeJInu+KG5Z4v8kwnO8CN
IdhUATkyKMeZtkOYyRXsNA4g8aTq22aYx8FWrA7AXCZcbd0gEhWoGKFgAy6R83tuinMNSsUwGG+b
N0i7WPmh35BWtgzIGXZJnX6OnMYnq8Q5oHfVoEWJFCE32lL0AVXfSYccOyXZNJ+SHXoSHcCNalN8
NLzcmT7rdyw9JPqeOFlWoCsPFSvpUorSF5oE+poVdC5TAFbSaR+PA4N4l75cYYL4GjI8kIyC6/B8
LgNg40a/ynAIhFoBi3i8jdESAtmacnN9N7IMUXfePEdp2vkYC/hF7pqxeOAz40ltqt+Mgb6PBxgE
YEtBXEjzl4AMUZ1rNJCZvvHIxbMdQOb5+kBobB05x5iynyaoaC6QuAaFn5rs9+yuhK8iFR9tJ7NP
1opzBlMpZGoMCWnNCxSvClJkZRhgabB4q7sjHNP1JtuCvWkTMtJkK5scoDPAW9F5DFQk7QznstFA
FJyCmTwNDwaYgSLdC/Vj7j8KeuWkJcP5km1F+aalOdoXguYiz7gO5qYgsYvwFYGrm2R4AqUJZE3a
34LTnzwvrIEFgmA80UNGbfI4qUCU38NhTGlkJ+rDOLMgtBdxMdkUSxPU9va1qpOzDAOKt9Fmks3Q
5XNLbG0FuAlSfOxas6u8nmPcnWunammWdoV5raWIZnGJSIGZiqTRAxVIoC6v7/mVq2QxOsg2nHuJ
ph7FLGswukCQts3EA0dUWPX0RQWxrV+Nuzi4N3qGw1ifUrRBAcCq66JEH+W+DCHtVYFeabD0+wkk
5zG6pElek2gwEi1vFvBlbZTQ3ELvBcoIEPOj4pBcj9DCGOO4BYV/o2Xh57yVvuW15AaxfDtUkZ2P
6E1qWC547egBoysBeQI6JPjg88kdFJAu9TFxwUVsN2rpGuKNEchu04JmtuCdVmS0sAlrfmVpkQr6
mnhsk0hDJEKCvvGp8YgMI+K8+8hlPflXrjBA9H8OjppTo00h/eXDVBDPPHS7BjScwDpjf676ZImw
pwMlBDzFKcxdPH3Dopn0oARJuuwhI4nCP6khc7v6tx+j5JwvDYnni8WBOSPBSwIauA34PvuPEwAU
faKxxkPWnPaPSzPUnvAFIZMGHddYAQ1sBSo0/T66bU3+VXb5TbPnGQ6SYsr67iGBOxY1nnTYXvTW
ZrExam2OAy7ejy5IgfRPtSscojvNTe6L5xpIEQAIsy2obKBW1JnK7juoj7Vb1tzZ4jPoljE1F5S2
r7CMogZ6ru52LBszYeWzqUbiH4MlOr0IHglqlLoOZgT9Rk0CcaGLY0dNFRA7GVUubZNcrVEKz6BC
U03Rxog02VNidCYKUCDcZPoMxYdaRA0uFYPbtDUUS07H5gmC7NJ9mE3T++97XTQ7gwpDR+MAulzO
99oYBnUnkQCe35E0iw4MKSD8jra9bmZ1PpZ26EskxdUJ1Ob3MCNGnYrUOqzSVfb9qSqegL38CWJt
WWy2TOZwGoZ+CqdkQ9QBvsJ/BZV6puR1MRRZiVFm+E+5VV7zY26jWYgQLjpfdLPbIqGMxhc3/sRt
mZg3cl7pg7a0Tp1npRgSqdYw9gYs9IIdOfwABA/IP4A5i+x+sK7P9Zo7XJqjznVYKhr60sgG79VN
FxyFrHavW1g7QjKuMBkbGwVkOpDroY+l6CTW8dXBmdLYG4T+YcyEh+tm1geCnYniGEmBUGeIV6EU
KXVkb07VAdp5vmm0U8OYLYo57PtJVXjDMPA0AU0gT+0NPR9ErieDIRfVTGSKH/0tEW9qTc2THLAJ
xTv2S31tCpdWqT2hGeFYQPoQkpNzttN9fVO2rSlXFWt0a3tvaYfaDPGozHU8k6W6VXfT7bjvXP8w
2YR0xtiyXOvaggFWAN4ERQRSn9b7mIOsm3k4OHP0U9mUde5zVQiMqH4tpQJwgoB0GR7KIC6g1quZ
xnBKSoQy08735i3BvveA1YzQg0vsgd0/sjaD0O0lbMUq7NKbfaryTlRSDEq9b7dGi74q4FVJIuBr
7WlHVnx4Uec/Xf4/zdGvFjkXy6zocXGInr4DLKOFY4TOgeD5LoZs6274QO7F7JE7prcVK2pbezOR
3jFcCKjG4nifXwdJJCdRTNw0OQxNY0LRET2spaNvNWu2JtCFtV72aBxZlfC1nSNJskaSprgm6AaT
3BcGbYLIqZmrzSMHFra2jlgbZzUGJpccoCDglKEP+jxPinZ6D4peBwBF+1R+JZS7IPMi+TEApLzM
ro5Ego+JLFgNhhemqdPORZmgR9A0xcuNpMn6/TzZZA8V9rSZQoZ3Xh0n+gxVtKyCoZxOt3Clxgn5
hLlMufp9ysqvcxC+9qFyRHO7YFacONl5XrIAPmsPGxBN/W2VCiSkMuf5IcexbO3pWxmZ6u14mCzf
O2mg8CZpLi0CT9uRduTEZVW/1o/NwjwVXwxojOJSEtXVtu51d8m+T6zovj2QcqNxP74Yoy2iJcuS
vZdpw8LorjlzWeAJwwlyWRf48iSruZKLMeOhBvWzEfFk96oNH//gNvxphHYM/Swk8VTDMSRJ9KgH
PbpjR342/8CIiEXEGYT8F30O+7FVkkHHNA65bxatZCtiY183IazO1sIG8QWLdxTKIBo0a8k7wMu3
kEv0PVBl2OirvDU+6YcRwm3hjpV6Wr3l8agykHxCx+pFDlKrQQTcR7gHSSk6RNtF3lhpa5YbxTuR
hB3ETW7NH/WGMaHro1VR9wGZFTB9NDtNIaUaJ4mYUX7n73JX+wzuxQzt3eRAQEDcGgsLzWqs87Dm
T5FvBbs4aSqHuzufYxSAjMLnSFCj6I7WBOALZSHS1q6KpQkqRTmWQZuDB0Q1+7I0I023+ukTX2FA
ClI3crZl7BrWiKhgUAsnIcwTmOMqIjyENUw+Jc+grTF5V9hBEYfdl7XmSJdvFip2kjh95jMZJoUA
wN0BVz4AUVK1N8bAyuSHnrVo63tl8RijTkYaJz7gnjAIXjmveUCz8V54iNGag8cCkMvW9Nm/65hp
xdXzuLBK7ZUebaOJ3OM8kgzwfKNWZg/mIResa84M2VYzR4rDsJmvorU7cTm71P4JVOAIGukUavR2
XJrzPv8A8jBnrgCNZg2SNUZq98SD2gUTCfIDpS/NYDC6Q1J1/gOIu0GHf32rkg+nn3uLKPgC/D1n
emqQy15sSqTRhyixijREBb5OgUXpDX56+e8MUhExZ0DGcZIxk/NU3aVtsg9AHmoZvfpJTsHtcN3Y
2jlcjo4KZYqqKn1QuOBBIcW7KR83Ycg46uSqvjZ/1LGb8z4PdR5rFW+DjYSG+8ENf4HtnpLd+vHw
+/la0ajTNoe1AoV52Om/lFuiTcy9EjIISJ+rNwZvBdvgSezRyAoFPGs+CFDYBdWJy/8Kmx4Z0rUh
U0cwEOuOj0kamtuU22RToZDKH8VHeDbchSCV/3p9DVffUMtFpM5eHwRVmULHzdQO8TFC/3BmhR+I
XKtoy5//6PQBuQfCanQNIydGZ5/VIh6bbsIGDbTCLPK3MrwHfyBjY66FgKDOA6YdPdjAWdEPw5HH
g7TyY8S9W/RFtzfdm/JF3dVHYa/aisdNoKwEKXdpiki7TBsWOeFawhtRE9KaYHMBtoen1lAp0BBQ
COTYc0FnIrj6zKVRYzVzkZt5xH2qm2bLl9pL7nevrRRvBTVi1CXXPwFhBuYY1DgXPDJSmEIvC1ME
GhfZ0ufiIxh69nkuWFyJfpN6MvteBOKUs4W+34Bnwr6+rdbSbHhz4OkI+gpklun3fxZm+LLAV8z5
MKG7FOQV9TbYa3uSWlYelPvho+I1vpl97G8JF2zBeL2uOF6ga0UFzxA871DSPA96Cr4ehh7EfEBV
lf4OG1z3UjmqN1Ewg4J60FgceivxwZk96snT6EI+tGOomWWklCanhzd54h/nEk5inJ9VEXdnENRv
1yd5xTtCDgys5YAuE1QQPUiJC7QmUcGfkXwa+RG1IhCyJ60pJpHXpL0rKvmhFXjvutUVr39mlXzV
ImYvJKkeZlSREezBPbRbHU3+f2CBSJCeyIEuAvSEF8MZWUXNTMRtnr4WGQtWuLI74H+g3AVMB7ol
aCcklJysTJWomcIAaWi8o6Qo21alYKpKzTgIZA0od35minIFWjFOPV9EulmHmqtyipWWicnrn0uh
tKf06frErYQ2ugYiN8LLoBAdt/OlyRujrFql1M2qKawmQ7sC3I8isHJ7q9MHQQAwUoDa/cK3+LEU
KLoBMxl2oF3ImlUptqwBydVyJWP+Vg4WBADA/QvZTXS90hmMFhwqoxIlaProDNeAbrjO1buqL2xZ
SqwYIU1bMfMXFMUJKREg34WubJhTkHCm1gxBcO3PWowjm8joRkq8KKl2RS6ZUc4/h0LhyH1gcQmI
RVuWDO/KcKEgA55uHs9DcoOcr2Bal/04xBJ25qw6LV7mZpryXq7OoLIDQzG4W3mzb3rGkV6DOJHc
Ou5MAYl8QBbOzaq6GOf4tXBfHWcPWfxohPW9X73z5bgVtcTsC/9Wksu3uRLcOv0ig1Hzd3euhqsa
UEiypQBcowK9AUQiozhXCPQaySqVEPJoVblVi4iBPxIuJxjtX8CfEwlsckFRR6TMfClrutNTo3iR
d1CSnO7E5+EW2pxAwOtgqHxqjuOtRBTjnd8fI9nHIJAjDLv0QzxI2kZIG3gbPSo8XbpLpKPBMdvS
L90zOFFAAYSmPkIETVMATUk2+AN5i3e7GdQ0BNxY5Fb+ITV7Z9jym0EzOff6wFYue0jq8YIOHT/S
lUHbTJog6mMCbURiQ7fwv5FhoT3dJqynsllWVv+Cig1abg+8qwDtqA1MSp6VYaNBDEgKHB74P3oD
lVVetgOJK3mkkkBxX4QDY4uubR2YANQLjkEE3Is6JMlQCHVWn7bO4MgoWILxpthPkI5HwTzwEFNN
4QPq82ijcIb9nDPekusj/Ns8/ZaceW6sZxVBpZajYNNAlYHZdcoyQb0eUd2TExV0rsgr1p6cfkxU
4b8chHjuaAi1FA+Gcjy0itLSyq9pnbGWaW0QAtKWSHVBnQoh+LkJUeU0zu8xT6RuIeI/ggnMxEby
yrfvKALheH37X966Ghr3wHyJWwq4XrobOJr9eJxJwUKdjK2mF1Y65Zs0ixju4/LWPTdDTZ1cRZ3M
oSfOTI3pPmrEb3432KVe7H2eZ03iZdQCW4CBosoFohQwfZ3PYdhooGpLySM0CveKEluSYHiDdBM2
nBmEoX19AsnBOY+Rzq1RwfOk9l0Qk7dKOhR2pspAlxlWmapOGqJHpn+IysqM+Y5hdW0+oYKJYfIq
kL30VctlQRjzAFWYaMQzk9RRVRCWBkc0XjP2/Jp7BGsUWgBE+A24EGpH1g1pfao1ENvsOLAzH/0y
MLvR7kE/swl2BGKm8dsaWAvhwOkW0HTf8Wa/H7YRVrifn0EOziJwV2OhqPUe/r9BPyUAKRZvzJZo
oCUL3FzXV3RtbhUR8YuOV4mE++jclF6E6lyUAtKl5cxZeieo2xQJqPs0EMVdPDXVw3V7K/sVwtQA
kho6jjzy6+f2prjPk7jDDGfxhxQMQpqemUn+0KWlJeWskHRlcCfHQjSgFZx6ajljP+akYcZbb9L4
o9wK+7BIn1Cf3mdpsLk+rpVoRQWvJnDg8Gegf6fGJZahVqcBmoNSUbLbCcjE6DiPsl0mnZVp3xr+
+bq9taHhsYy6FWQcxEu2+SoJKghg422nKJuoyJyO7zY8yPaMiZUhWIk5SdcTHilE//yyBtvMU137
Ptgfxy+zKzr5oQb6R/9ykgNlhgeXPpo04SA8FknfzEVGBnX0IqwMpCNKbjIb/YYfPqhoiLo+e2tG
cD/LoBdA987F7HGRVHFTLQHXrvGWxKemWH4UWTIKK+UrNAYsrFDeMo5noxlaWTH9Z+0ASpHUDJGq
BC2P5qiPOAKSFZvy5/Q2+3B9dCsliXPD1GbUyyELSxmGhQOpulS7yJn3/X4aIOXHu4VdILn9yEKL
Xd7mZ0ZPvnXhtLRshp5fBaN5B9G09zFhYTkZi0ZDObUmM9CKBwNtZHMA48bFgyQxpo5lg766VT6I
6xQ29BRomyAEs9d9H2mMe+bSCZ5PFeWXxFlspZ5sjI5D2q/wJDmytGGDrnLdf7q+F06zcn5ln9ui
7pJJzPi0RRbIBEGtkloEyyY/pwf9WH4AvWq+zzck0i8eC1feTx+q3Ew9lhu+9I3nn0AmfbEzeCBW
k7LBaVOTx8J/maKtNt0A3meJg5sojHzqCmL13BrxnAtrgtQafjbCGukHx9Fun7IN72SVZbwOd5FT
WJHX72YovxfH6CveeMJb9MpWaVlJ655/BtkDi8/IpUr8P/a+ZDly5cj2V2S9hwzzsHibwJADM8nk
VEVyE0ZWsTAEAvP8O73qxfsK/dg7wbrqy0TCiHu7t08mXZOpTOWJCA8PD/fj54S8EOt+wAiZK6qp
jjsGJpZ5jVZ9LdB8UJJ+ssWVoqBVC1u1r++r3Qs4EhlhR/3Uuc4mD4rHyFe/r1n9KK585VmzKIOR
CcfpRiy04OjVXfCRQwauBr+rfYqPEor5+9brPelX4o9bw2Ov9Kge6+8pWiNfu/hi4PlQaEOKiBLr
LIURokBpiuSRTHEG+INMuL5G8rOQGGI3MQgFIOqSJvEUGriuxAonh+lp9IfdeEwjMgCcghq94lsA
l+kBD6SCtOg1DSDBcPurtbRwYfDh/FfMXLupAJIA06/Y584DMTPkhh7BaQT9l9Fr77vr/9EM37nJ
mRtjuDjtke6I06QEGhi8FYuAlAuEWNXGOK3dXMs+9WmdZ1emYg9RptdinXfDgSPVyPfpc3ucruJH
A9U8T4C+MKf/2N0lPvWhJJBs0k1TknH9UC1GrU8/ZebeZt6poTHipzTeBwW1Wz7aElSsiHoqwANn
BtHeOYXAmz7HN2vIuoVrCIxSKHuJBEVX5++QhMYUqjs4WpZ2aKVtNrZEQiPz63OzZmR2MzCmUzvW
VKy19rMxfea8d+b91yaWItPZh8xCvw5Zn84M8SHpoVCJ8zTs2G3kWdcONG+QDt1RklzJV/mbtXLt
LdywZ3ZnJ0UdtSouxALaA6R18M8tzQ6liTGotTC4toqzA5KbrDK7AqtYN7HLy9cMympDtTKGsRDi
zj5ndizqkGKyXtygTAWFdoRLeo2Vbc3CzNuTUba7KoaFJkUNIX7IzfevXWEphH7+Bns2KobQVTvU
xkLpt8lpCsxH0OwhxwowvAhcVTG6yWty3bz2u9+sd+PKw/PywSRI2v77SM1rP2oldVUpPBHMnCTT
fMm81dTnsl1pZy66A+BbgqTfwjzcbB21qB6ZOclQBdHvKnorc2hmFMHXS7li42Pm6dN1rzttPWRY
T1IZCTHYTZ0/FNPt1zYW/eHP7/hIbz7Z6NVaD4sK34G+8VGNwk2caCtZ8MK7EkuECpGOMj9GWefN
PTnrw8GBGA0AFEAU/mZFYxgbRNageuusPQsACjz2EExBoYd+5cW0ZymnscZL2BP1RiH6TRNinxzc
3dKGBzRx15DZS1Hos8HZsWWKXKgYGDJIaYaepVE/NE96bXhOGvq5Zq1hpcXjZJaQoWwFtkOAsg0H
427nKWdsMieSIHNKevZdZY0vqWyDxixqng9SjN5Q0z7i7wtyBbS3ZrEDMG8VziFMzH+CpQmCUiAZ
QJszc39QAbQmHeGaQ/FQ7MQMNN3aBSAc+QnAe+9rH110oE/W5ujapm64PVSwJmi5gZZIwBKr3lsb
1aPKXxEhXlrgz/ZmCyw1DA9ccfDkKhAoJ3D5u8UvXGQCY/8XGEnX7Ik//3QIy6xsIqsRB73aieOB
J3xLtLvaUwMUJtcB2UuHHuQnYM3H3AQ2b3aXSQ6XaMpx6DU1JDIgMG29khAshC401jQgojGcjOE1
8eefvkhxuhCsAiglZXHv4TH/zZqcEuV4fS22LIR7lDQx04IJJDSB5jMRndXaUmbDkCBzBdYVWr8l
w1RER2oPhOk3SUiMx2z/F6LMxaEX+tjAEuErMbBwMQAlpZpcoC+FZ9E9kJke5nQ5B4JRSA2DLP9j
56B2Zwze8PoXOCm0+QGcWZ+FHM7KSGnQLAeeCk0v0kQYlxN4W8UdH1jQXq21gy+D6szg7MRzy6jN
DlTXH0FVO6gfD5LBrQ96ADr61E3XdvYiLz8zCCWfcxcCbycbOIZSPp6dztN00AcoYfpJYHs1dLCm
iRR33SZ7sd7XN/frvXXmETY3pTEL8QYF3sDcON37hOxS6kcv70eimhr5u/FNfCpG3ADgEOioec5C
dZXWQDj8UcrwIaByK/liwk0g/trtirUl10E7Fk9cKEQheM9OP4vaUeqTEINgIRTNNCjoDiFRHxi0
W/DaKTYQYHj9X5qceSumP0ByFcFk5dVGIJSaBL+d6pDkOhOaEptVAPPSDn7+yJm7MmqWhh3DopK6
0QkI5gaybT/CffbWuYOPlndQ8L2g3QkD01/52otwju1Eyxs7CVUcAS0499wsNgs0JmMTngtKvefq
WQwsxjBbg+FulSTkItTCGlosQFbCFNxIbPenUCvnAE1rCQqMhV4dkJReR3GBu39Nk/sSwTmzIy6V
T3YyO7GjQYGT6re5ETihXx1MVyF8E313XtT7PiGKUFFUfNQWu8066+nad86ulMLRezUehf243ikR
HhNmc6WXzkpdcTHQfV7P2ZMyaU1edBHWMzugqqj7+Ya5KURXVAF0xu2/Np90We2ZLezsPNpWROty
wocpN1OQ1wSKJ77gwOeRkGiEp4beKvXVUnD9/JGzA1mYfZr2YjHFtakdqtjTtt0Wwxugv7o9PFPQ
KP1K39E/WOseXNzX+FiUOgCpMjAoClDAzItiDLwaOhDqIgVxKWVQG25HCGvX6p0iJyuB5yLRgTXg
xYCgAt+/dTFpo2pDaBcVQExg+toPCdAvffP89WlfMzFzFyUBSKvoYaIJ03uAqSoySKm8ckMsrRoq
RMCfAUsDmNTsjNuFDhYSCUZ4Mu2VLvrlTOk3TBVwYmTFsHbzLsRO4N3wZENWAyzm3BrjNLd67N1H
LVB3832X77jh8fcOPEeDP+7UwuM2GRUXberV47DwrWfWZ3EmMrUI9QlYF6xlCioGSRCV+05MKQrE
lObS71Hz0hl/hRN14WqEBKYNiXlQYMgX3qmjA1nJkwJ/OVY7xRMKNGLUHHzOP6Gf7K+9G5WFmIYh
MAUGkQBAynS2r5TWec7RR/8YPbWj/ZTemjtBZKb402ObkQiCvMFIvTXg2+WLCtuHZ5vIX3FLXgB6
VWZbWVWrYuIufwXxHcTFlVsLE2+Y0r5a3dLFZf1kbRZtBityICwEaw1Gp6KnJLCuda/cZX52TPep
u6r2LS7Ys9cpvk7BFmKcEKDbC67+eqS6xBGCCH0ZYpL+HI/Zff4YH9UTCvj7zBbiHhjSbjbRbd9g
yH/ltC6urhAYQSsBWnRop58HOUUbxjJl0m/AU9e5AvIn1CX4z/J5PVldODAIbxpILcFtpV/wZ5hJ
bbOagpFGrn9I/T7KHnopCgCr334d6Zac9bMdkfZ8SgDaPo5ZO8FOHt0y6WeunRJtpf55GXkEYxuw
vgIlBtzgLHMqMnVsWgAegP4poBOomjdoa+K76o3l4Ikjt2sAgUtPwaFDDcNGSwmomHkuzNVKnWjc
OqTX+A2j9HXQVZcWw7av4t1QSqTq3irgir9eycsdg1XgEUAjh/LJxRA4gnlILQ1WU1ocDQsa9Lpz
V6vWTu+7t69NXW6armFgWMh5YboH/znfNNBXy04iWQ5R2EudvQ0cEpt8rW12eQfCCAZbxOg+QNJz
UEwzqtnQtoZDwJpKIJ1FWLhW87r0DJiwUEF0IHQJ1NbsOwbKqFw2NkwonFSxEXQG3RZDvlWr0Q3D
nxXPvZK9A4hEQs0hIKLwUvx31b6re31TTu9Zx1ZQhgvRG78JlOfQBnCAhZ+D+3NAsiMDGuoIovZm
9LudBV5IMTysgU7aAHqZxN7aGM1lv1k9NzqLpWnt6IAAwSik8n6oEHoYT3wXuihxrLN1iyf2eRw9
tzU7jn3KFb0dYEvfmCN0AMO9fcheO7CErY2ALn4WdhZVNSE+h0U999PR1Nua1YVFwI7jd9PkMeh2
FTl2sk1clSebDECNsrSJzkN3UtOVvbyET2BZIT0o/i2A03MIGaVgEWmAsvxIiIHAQ8t1U76jlMRd
6xpvN9fYjwdLJ+ypO8Ze6iYH9v3vn1TcSWBfFGI5F5dGZSPp0trGIuHkqxXEUh2Q7a7YUBYij6Cu
hAUBu0Imfr7MtIEcECTtACcLysk1gjRotqLuuI3fAV/+UCeJGMllsvriWIgRny3PlbZzXnfQXQLW
kX+zN9Mh85Q3BpCG5AriOSnEw+rvT2yL6v+fH2vMYgZ1ZA7gDT62Qh/ACkCXUoMeBipfHpL0Iwuk
HdTpV+7+5c/EfAzSHZif+3FLs2GS6GARGVpwKjQkNGsN9r4Q0vFZf5qYRQBeYBTLCGEixeMpj2pA
AVV3WANwrlmZeQpeb42lpSNQAFqykSsdt/Ezwrv/tdMvvLbFHv33x8zRZEnLS+CG8DG1bzxNT0Jr
FHw6t+aPaCsGQVdbCSufNb9HqiHu5KKHPe0+CX1zE29FM6GExtwD3Y5wRSgvBWtWl5wCPX5gYQF0
xLGbrSU34mgsrQmnbrI8hry0Zc9fr+Nl1xXOhochALBCTAl9ofODrWiZrjOIEAnipVuwE921bgNB
bfu1PfJ3LXGVTcc9+UkNuFccnfUp4qUAfvYDROT5lB2OqZyYnQ1/EUqI9TXfC0ZmxS3RD1o92OLg
zu6lM1uzy8KGhtigVbA1wpYV1I+gPCXRteYXm3ItYi7u3aeFnZ02muiT3IiFFQQMgmu6fadQCkSp
9An2INumPXy9lUtpxdnXzbwFUiB2aGj4unSn5UR3My+5r67qJ0ECjwLUbXf8C8Icl080TArpmCvA
f6BmOU+ES9mRUiTe4mJQAicIJgi/ZtAO36lgQcKw29ffuHQKxbQiLlox8jmfBncyJ6KNI2G6zcQD
nzlurl5Xziq/mvCDuZ/ACLTFTN0QT7Fzn+RaKNnphFHFciRTwLbqIwCY0ZNaEmQyiDLhQ6m7tNrI
GSlWS9ALjiMgxwJQjREU/PPcuA4ODe4MLeokSXkYx2ZnlK9fr+LSbQ4TmH4yDfPj5J+baCOIqWhj
b3/4pgUQ688UE17oq2tuWaH9lfnhzXRKD/bKM+0SeykmukwFIHjBX3Mx0SNRWQEH9miTAfrUCqYg
dy2kHFXfUVwWfZRMOsj0jqjYvHCv3kEG6764zf4+hhw/48NfQSAl+oyzC77sLCkfE0xyy/Ral/Og
UZ4ce82LFnwV83uAEWAUCm+b+Y1etZ1mZsyxSTM2rhJyInFl2+trFF0LB/DMzCzOJHFjRphnwl4W
LquCbKf64ipMqN8CzQuuCQhTeiv+s+SiH/o/eBapl0pUvI8zXW1hEzjDQ/ntow4EmbrsWturYLT5
C3q5Cy8KTBYJeKWYLcVk9LnHNnmRx2OGxdRx87ZHczcGKq5cxO0VfM5SYnFmabaeNMfYv8VhKbz+
kIva092/C3mQknbXMJsLiTWavY54ocqYBZjHT6UBU3XecjzpWyTvnj4CbgkSVYPdosatFKScMIvi
r+zfgs/AHOoWmA6x8G6ahRheWZJkDYlDstIKkHSCg9CRN0oOxeP+vVDZ1iyvWlnZFfG9FYI6O6xd
XV17/C9Uu3QbvScUuqBdAn6PWbVr1PJQrkJ8brQz96Jf0uwz6IWIkan1dRaX3yyko1YDzSoM36DC
Nr85wtpGHZHVWOcPsj7BP6P4Qqn366VdOPQf+myqI+PuvxhF6yIwgU9otiH7zbZS+1SHwxUH2+jX
VhbOnxgqR/iWoSBzwUMMTAEYq5UeEp8p5M4t1W2VYs1HlhwTwhV400IRQUNN9PzEgXNXK/thQIXL
7X8Vhw6Iq5CUt/mm2NY5BOH2EFP0QpDnfF9L05bWEFuEe94RiqzzYp401omTV6MDkDTezdBPLCLF
484aVfalGcxHYe0M9M5FlWuWLvVVYoF0z3EwLtL7tiR5A+9dKdVXguVlLgEzYhQe1SeU6ueNq54X
YGyDigwxk32RH42sdJURmmHluGEmf/jaMRbOFKwJug3w+OJimzcGsGKJ0ZYo2znqKQUJVme+Kw29
rS36qHQxCABrwENTX6sdF/Pzj1rHg69/gQiP5+dMsH2inwxCIEfFd527TTI1phR1ONRNEx0mw/Kk
wundUDNPsjLeNn2y09puJWYv7STaETaG3QBvv6gBaX1kAARFETeLV6dE677OIE9frhy6pY3EXW7a
huKAiGcerjRWRZE8wV8Gx7ytc74D2GtTyPTYd6WXsNUgrS6spOgDiEOOjZw3A8KJmrXUYCtrf/BE
TynywkdlI6CI9fc1MtOlbYOIryZO+8fo/fm28ZzydAQ6j4ADxLc5fQy1E9dtErfXdfga0tz/2k0u
IxjaG5/siY//9Oqra9NsMa+FLXPyqywFmVFHVw7eQpZ7bmN2v2Bly7ZFcxSluZFtu9+Sc5KvPozQ
D7+JKakfKoECfFzF5VxmK+eWxdd/+jqlKdOoieCQcZy8ZRJmbTTjYJQVUYeUxPxZYhAxbAvC2YoY
y2XQPjcsTspnw1pbTYC1wXCPFgQOXj7uIXxAOmq4X2/g4mkwcNZUEDbjMpolZH2eSVI3wjtzCydt
bCLPHCV/HDNXmuKgb399bW7xiH8yN8vKYhSvKEohaEc0kR+jQ2YXoGtsVqwsJH9i/f78qln0Ckup
lPX048xNDbjzQe15PW3gKn1OnD2EBFd11BYOAq44QCrEdDUaArOnSNqrWljKsGB3hhs64dEamrXn
nvg7ZjEZsRF/Pa47gbudeQW4wqMpGmFD5D7VjVBnE9Jw9CpZnbX6uJy/siU89JMHghIRjEUNbHUB
u9M8AYKZruNHiMzwQ/7iADZ6SomoSKTAA1Qg34EYC9h9X6R7Y5cdp/swWKusLpS4sKOfPn/mqkYI
ASxa4idVAR9BmZLiiSTnbri37vijvVNPYjEKx023kZ++U3eNVGXBd8/sz3w3Smk5acJ+y3YjdbxI
vZHTNU6RS04TwADRisArQhNiHPPnJhuV8CPoIF9TQUpr62CqhCif7ck3fSA4BzkGknAxKiW6S2uv
mI8Jwvm2Y7IOQoZQmxKMR+fbXjQm5T1jlOgvrV/t+qNmbAwFNa+GYS6K2b5gxsVocWBCdA2y9Efr
udoADmK8VqCsl7ahUCfZfh0zFgBSeFz8+aPmrYOESrEypPhRYtJThTZhDCQ/fkfvRVtzm23otbZb
MbkQFtHMBAGSLGYB8do4X4deLcG2XoZYh021oxUpDkYwHpMAiLOfOWgSG9EqgeE+JKtsyEvHHFRr
GJYAPBuJ7czPbV46Fa0jgPf3/BoQu61zJ4RfQFz3XVtrey2Frc+2Zj7dFZJWgxIRS7vPt+ZGiwF4
s1MwywNvA0QfQPauDUBKvssDyTNO6UbdsnvjNQ5WMSLC0szzkGfKloCk47UyX3G9dtosj3OxyR1+
w8bE3AYIvyi47dUfhS+fBLYZBRidpI/SSnf5Y4DgwrhguhKVQlBuzba7iQ0Kne8CqQTIQJoYkQyM
5D7bvzkxCVKPu+ZPgLozwo8i5IohzPj5FQyroP7alCiR8ptVp19IG4HMR7yTBXwevnDugZrNB6wW
fpKop6cn0Jbv9ZNoUNT3IfqPX/v7grufGZulcQMbdDlRYayUvqcGBO2GyI0iMEd3FcZe1+jcFiI5
Wo+mmF+xHez4nEIusvsxUhyY00jrGjc8QqiTCPOpRFqoDTG32xs+as/JFaijzbe1tb10euj+QM/A
ATcbyDDnb5sxkSMrUsF1OYSvcvjLKv9++iHoSLBvHxnVxZu7GxTHgqgAhZ4prYIKogJClyICttIC
ch0Eh6sdJnSrZ+cHDV2UKkQ5GFhgG02gc3/R7ZI1eLQ9AWjVmg9R2ZVg/Q7LJJGrg53x0HoPZbyV
weWeTXVRvehND7EBf5Dz0TryPjTVxC85t5XIhXAu78odLTStUa81PHEzNehTve60TR5Zbe6HFdUU
dp8MmEUqvFaKsx6XAU2gXesOtpaCGC8catt8C2mUjJi6z8esboIeEZdZWzWdotjNHSnRX6lMw54A
Hw7oy4ZHSaz5uFtb0M1ZxpiXiQf6Dmo8TuGAa4lILLH2zASHa+o3dFQrT2KC9NgbICAXQg2+CC35
KKWD2QZOP7RG5doWGyB/nBbI4UnCGj5UJAfJSbzldcKKXxoQeLnXtkUbOZCmBGsn6H15UXMXkyVm
0boA0lEZV41Fi+wXlyu7eJaaGCJQA2atnLexxM+8qa240a4ahcktwEumHZY7yCaOKLWwprflkhhq
ZmuvPB20vPXq1uwwX11p9jCNhEGBAjJ6RpmzxK/qoYohRcQGB6xfNZb5IZ0k1Ri8gsaVY7rOZMdd
DtnEXmkfYinUBkwOY1kbwoBIbx9wrMbJ2CqVbUgvjdNpxinrtZz9YPHEzSuodxdhgr9F79RdWMRa
UwYQhKmjQ9ToGtfcDugSG0otbZbQF8MCxUIwaNMwQPc31Xv7Liolmj1mipOyx77W4zxxx0TJpI3U
yRO/slMtQ6C0Uftpr0BcNhg+qrAaPbQFEJDfjErtsKZ9DWspsVs7pbfcSkwUJ3tLGa7LodKRaeaM
6h6zEl0oNth1tmcQGGo3WYTqgZsOsZJcqb1k2i96XbAisKoC2mVuUjOZ5l6mAakOpteshBuyKNTr
nTUl5s1QVY0XSjLVvptT26NtYYSZBPrGMlIre4tR7FQ7spE5U066sK6aXVRGaRq6YY9e/z2bgF3T
8SdWGh+1qsta0GLFfZVtwLlZwO9zqkAejcpIoI6ZmkWYXUenNjtgcEnUbCZg53qAvLtsGNzEDKnq
Kmpf9puxNlKJDAPTzC210qxS3UQviuZ1nFSkPiPEN6u4E9TFw9jXJNKtQnlzUNib2C5LpFDwfadx
VIHurlTGInb7XA7RFJqkvItN/mQoRd3spCrrBxniClakV9GDGSYREtErrQazNSbsG0tnv1RNDy0V
AkHdMDyVVZmUb505qfJt35cAwrHI4rrhQi+hR+uuTjJZOUaxojMMx2Ql13d1b9b2RtJ0Lfze2Gk9
7UvTkCTEDrntXS5lEuTUFEz1uEXXjSAwSqVGKRPXpvKkjkRnmgw/7vGja6w6VbP8CcWLVH/PSy2W
NRSEwJaFr6SUF8916zTyXdFPMZVdGUdK+hHbdRwGWooaUoWZtl7qHpIEVc5ykrTsXmWVpvrRWFEg
1BoMjaUvpZYbJhe1Lak5VkOSpt+suq1BbjakttEApK6P47Zp22i8G7PKZKmXpQPsEq2rsyi9Ki1m
Ny1xQGHPT53VdIy69WhJU0sSa8jCY+dMJSDECuvjLSSYJNMPs0SV3nI2xT1o2pXIqAnmGlRlDzez
olNfdHFy4CCJZ78gpVSnjW/ydEtxllQvr6e6vsm1ItKuNLsDtERreF+RRlbD/Lmbulpr3bZt07ol
1E6mIgI7aylNf8A2/r+4/H8ADf0pdboUl//Xf+b/eMj5v/7rH6/Zz3+cqn/93+xHXLyf6dOLv+K3
3rz1T2STmHZASx2dBEzoIIv7rTdv4k8wJIRHFsAv4MESeIo/9OaVf0J8FOkYkI4QB0OWhLf3H3rz
kvxPSGsBRYJ/gTgOI9W69b9QnAcuFJNKSMEEpS4ASxeZShsXmcWt58bDDTf9lEeiBWNN+L7BLIik
PsQn2VvHb+iiePBnuv2HVQXpn47iMor3s9yW8ahRBvO5mNothZwFtJJwgjoiae95/ZCyt0LR9pGe
IjkxXTa8tSwL6qx1qVZdV01BRmhfycqNFd5JyatmVe5gNG6nbUu1ecGVjF5DR0oDVZ4ERXKQi0i9
1/ZDUA6mOzbDJtIfuvJVH4eAy7rbTbqnUh5oTnabmdrOaHdNeDuE7y2f3EJfq2JclKYQ7R3MxYKz
Db0yOIfI4z4VVprekehUVQjj0Ovtbu0xdsvhzkg0r5C413IEDqQQaZMQ09lreUOcwvI/uezp90L/
I0PAyeOsqf/Pf8yz/Y+fgEQRHgj/u2hlmGo9xZ2KqBGnXshiXKiYNAAkqnOOzrBWUrgo386tzSpJ
mTqlkqVUeEkrwciIibG4KzGfq4O30ldBVuXWN8Acsrc1JoiFpRY9UfDColGHR9280s/LSq7ioSVd
F/msaO7AW4YxwNjjYXdq+N7sIKGG9xsapEn0w4l+KcMao+WFjAWID85+wqyC3Hdci5uu/ahctPts
N/oGxjuO6H1voDW5p17pdX6Fvu0huWoAmUi30zsEpP72huNXiH4m1gK8QfPCoSJVDvROW6JYNakA
c5tA1zRBs1ncfK9f+xb+xrPDjTqy+ORPxmb7XbUQOihx/wzScJ+A/17O5GtWKFdGquMoPvXUONaZ
7JV88KmiemaEsX69cM3hUSsnTxm/y2KAGxh13iYkt3HjcrQPtYeoQ2I/+rjV/Aolirp7s6X4kJkR
blTTL8ER1NDE43m0s/LnHu8R2lxTC62PIvbU8kpNQHMZEY2+mkBlKs0tpB5I3BhuY/V71oNKnCub
skJbpkJCmWnuaJeePHXghsYLXCk9KzU2QxF5kwZgogJGqEIiqXbgEdtrihIgefGpM2xNNjyiPeDq
E/MdCZRRVuFDRtpV1WyrRLEvFBhLqyDMebAQpyo1Jk7i+JL+s27fR9TU1Ey9c/KOODKe42w4ZVa0
KxHVIL1CFEPadhIwbxWYqdqa6GFzmxYd2v6nOAJ5kvYCetgtq64c0MwP5quOVLOkBYE+2oZxFcp2
zHOQKRcdRqjTt4b+GNlE9AldTalF9jgQW3KuQQxKGHXeUoVvMZt46Bw7MEbrWtF6rywtP1RfwgGj
iZL5BFYcd5QKd2RvQxy6wHsRqCNjc3OA9HVXAo3SSF+xLoSmeTCq39Gh9sYJdf8k3oH0+xs6iV7Y
QgYu5oGSq7tYnUg5WG5XFW4kJyc5wmh9W26lQjnqSnecWvWg59Sr8jyI6K+wyF1LQSBMrwYod43h
5PUpGNFLHhG9A5PCJG/VvH+PJw/zuJqKt63tQmgAvH+Oa9FnRS8xVtJpfiS9TEUeDGDmrsLQkyWI
0VrDlWIWrp4bd8oIUEMafUuTMKjRl2mTiNR41tW5RDql85x+AvFefIRq88PU5RtugwmtMQLQEBOg
190Q+HkAqjynQFIZgnc7flLqNMD0sKfHj46ke1ms+3Eru5AC90HZhC27r8M9Lri8DzcTe4oG1S2b
2s11FF9L58giyKThf+N15BvWsxE6AZMiXHAQNMBQEypL912b44r5wTXrRi2GvZLrrqMBBY1+oGk6
njXQwBm7YxQlvlJoAfAOQdYors4l0tR8F+OFRFtwU8lFoDqxN7DInSbZ5UoSpNW1qfxy6m8jd/aR
VtwA+Hw3DA+mw73Bwf8H74TBPHF7V2KhmdIQyYx3kly4lDVXFNXkgob7uO+w0dEJmrj7XOdb22ak
zbaRfSWBcq2abmwoQBT8rhtzYhvQbVGZV7QNCHe6Qw2KCWiJWN9aLbmu8d6nmONi3bANFXQhM0RV
2gRj1h6ljO4K1m+qInvqkvy5NZLHOEpdzWjdzHilinxDVf44TcnOyia37NnGiI5lqoDpaSJ1nASg
NdyOnO1DYyCS8RSm+o0EJ+sr/tolw03Zc89OM4AMswPkKr7pTrMdLEwMyIU3yaFXg/o2KaNNwaf7
2Cz3dQQ9o6EKUATFfR/7iTbgy1JXLa+T1rgGo8ZjJw2IZocmxY2gdNdD9CNEKCkLKaicYjvm74C5
ebW8NxHmep2THDIMUXzFHOpGuUJQXyO1JLt5qLt9O22m4RqtTNKbSDfoDW0l10okl6sH2X5BJ8JX
4VoUb/qnSqGnuKYHxwb60zBJocWbQQZ6qWG+prFjjrFPfUDtvQu3o1H4LU/8KVlDdFyMmuMKAY4D
tzbaEEDGzCvgcjSGNMt73Joow4JwsEdnB3R/5QFKNaB98Ac/96rHZIAqoPh4fbvKkTCvvgq2WPCV
Y9RIhateyJEmU92nrHirfelmeMA9/VDmKD+HruA4nNbYdC7zMeA8TDEIBlgCGh2zgr8eTbms9T+G
BLegfZNmD6WE+lmODku/JqisrtmalQmHLkkyq/+RYObMd0B9gJo/EU2VyK19LSgC5UowMzRYYlTo
Dnw3Qiw0sIQM46rwt3jifHoGiExByAE5aHQI0DqeQeepMDK3Tuu7n2oKPaT6lIVyYMUdUbvkUBbT
zgTGJeYgsi2NHfhx3K/zFPUyTVEBmgXfMYBkyMbnhNg1R9xozRfBaRle0ZcpQDk66cHegt5mlXvm
ofWKa/oGfDf6MNVT9Rj/lJ/6A1KIMFjNkZdW4vOPmdXfTWqU+mT88WNKkAfHmx4UourVGq7tor0o
1vyzpdnzo+apNcXGi75h13j7oAQFXQ8vu5H8NkhiF+8rF/qeiFekOq41tlaXfJYMY9QSkGLjpfEG
ZP0tya9aKDU8gaxiU4H60KcH67oElF88DcYAnfQrtOlPzWbcrdfLF94G5+sgmr2fnmEGt7JwNF9q
NDlrl9+qWHKw5whQTmq67Tql56K72aANR3FejH7OGqsphAZNg77Qo+OJaSTFM1tkpSDtEdOCydYB
k86pWGXOuui0iO1GFxlHTYyaIqCdf6ZioVaUg2xPiEeCs7W4L5i7Q25jexibtG7/CGlXtUyGxNd2
5fbrU7a4zNA+QrYBPXqs+Oyl35sNtawc9u1NdxA0YahOBtm1UANfZwhZtgYZKoE4xLv2Ys6GpkOp
5NhUAbSqN63p2p5oV2e+ibLi97+Nn/5YXWAxMK6MKs7F0E2UD3Kv/44h8ZZZruAmEgwJ9YleCam+
tSap2K0/6ya/A6bAfvzb3uxpVfZhpUjGS2Icyg7VE45Ne1vZsDUTs5jMskqfLPOl8mQXPOb6t9hH
x4iY98n1eGjc9LYn5sowwcW8y3wVZ1eSIrUNBCVfdAZmGYDQwSmDZ5zbGu60CVF/Km7XA656eb+f
P1JnnzkVqW3aOaS4CID2r3UdgNd401+Do9L7od7TewsAE0aUPSgutqCdLV6ob66JdV7gGn6/lMGT
hioQOrxzkGdZQ6MnRIWp3bd+/20CK5IpEcc1NvaT4YL9oSf63dfbO+98CouQ1pAhpYVi3wXg2Mjq
EsxhuOX0h76+qYbn/8Ffj9sFM/yWaK/OghwvE1Mp9Z6AxNTTqxJaKP7XBi5wseIDcFkD8ydGai7Q
MWbTJoylPUFPIrKg2dG+ZjpIB1m+5So69Mi4h7Am7eh4Ix4w6Vr1DhySS0fQBiBWxvCCYH47D6jm
xMAPYj2PUe+OLaAAdrhPGgBxJ8kvoAiRVsOGZQ0mlgFXVMCGNCkEMoekdXCvqd+T+I1lO539sAvu
QwIBTpaS/0fdlSS5jWTZq4TVplewAjGjrCrNEgOnYDAYgySKGxiCpAAHMTpmrPoafYK23PcNdJM+
ST9QQSXBYJJVSXaZcSGThQL67t/9u/v/709SgT8Vwpo8tV9aCzXJ9JCDXRghzXrTmD2KNlGyZ0gp
u2ZY9GikmxE0ST0RarjkmomjrhQZVZiY2ggCVIHynjfAUTxptemhXou0jICA1QVCCAVnnKGhSRwp
KC+L6mJoOh37syofFgEcdoE35gpp4CS9e8tVv7Ccp1siP4o94LKYKK8iqErojTh1GirQgSg1PBj7
Hh8MfKUeCXH2JHqcGecK7BlkUYNnvwfPRukuKDMKK/EVGdYjBXl0clToAlvMhVCFX2QuCu4IqrbR
+F/UFL3r2IcUk2swpTwEWpW/1s0qDlLdzUqDoFRCEQA0k4kRQk/bpNzIlcOHwKu0Hmp8wc7hQ5Qy
bVKAqQD36tJgiaS74VhCYaNC7QfqSxnyBjxAfTH/zDaPAVwonkTNvM4GPPqLVxAZOH2GZW+M1naa
FWW65X0pgyknBYNEifUGfT6Swo45ZPbCTxugvmBWy89pk+s9hKsUiaUTGGwC1VghmKAM2TCXExN9
L2eZ+lTH04DUuiDcS71Gy5Mlcl+fSfm4aWLNZzG6Vxo1cArAJ8ABStQzpGM18Qc+80mRGBN95c1E
QuNCi3sKGV+X8sp0PW4Ux7BHESfaVFpczEPyuRQQoiQx415OTUvAgvAAPCpbrpD+GbdeyyzVUHVK
U8NwJIsbBGD6Dyh6PquE4EnxX0S0kYyqYpApXr/00PCHzGpY8bzkGp47EaRNv0kLLaf+rAiqscQU
8wY9ZTh/2UsBwnGsoZTzKEYMR+YN3VIZpjkq2KgMeiA+l65seE5uiMGrRYoh8aeer5p1aU0IrTSK
kInACjWLmfU8ZAYpnK6qjzHKcLCSM2tjETzbFR7gY9ZS/iuP2i5l/ArpNYkIwU9TI8wqzC03o1wd
iTVyNblxQIgmqvmsCRcogzFoaukxkmk/ScR7HuFODIO0NPKWqcAaK0BPgjSoSTwKQkbnm3XpRLpU
h8Dipl5RGWJaLuuePwA6pFulYtSoEhazGz0tkEDof3UJACMyKTKErcuvsU8GGbfRJe9bKM5Q88rI
StkgIQUwRDWrfAwTYuM6NhFUb6BB1SirXl2UR0ZwvLGJP9GgZ3rKUwTDF90d0eUcDn4RDm1AXGbO
IOVtw2uSbD1v0kBDiUo4R+rXNBOM3H3KPNRt92nftxaJ8MRD4LPM0VQZmwM8LkPN+oDeS6iZyTnq
wPHnCF01KoprO94Yqcf3Ew6eSXbKRBXgUqVfqWhnAhyrUB5iMe0TN0cVZ6Ipm3iaWU7fjVZ+0SD9
yDJUGeU/GqHPu5WuoGtTIUUGk1T9DNAlsh00vvesCtnQCatPgCX0iobTRC3mPSSBNnDjIG591CTA
drPNgimm6ByUZ2Xf8RGHjL+lCisgwDULF68Uin0PJfkjkTXlutFZkT4wm3igwoMVySjFUTBDNylt
GfAgF9gikWYu634iJEXxXzQ4Q7iJ5qlPRcIbeJYnkkLvnTq6Z8ksyuYFrrk0YIcMJAdxeHA9oX8M
giBlOR/xhfKKcl/3iYr0frjJHwO0ZqwrfpImnCH2sjFhIkPkywlNs3HJKo9w8I5zgUwI3iMPSC5i
8jU5c3Sfk9BMPehTXHRN7NxHFjtAlPsDSaJZVPWmFBes4i/Tyhmg6YHuKSyaRAGfddXYyNhsrPo4
47mnvKDimFHLGcEZcD2NcPkD3hUj8ZE0WEV9hJMsfFZ89EVxZdV4n0pVh//JjpHFrKI0sq9qcRgB
KEK5ewAuPGDTQBQnucjrIvkShPxA6KXPjVwbG7xmKsMPUtwlnnhPPFnPI7fv+9gRplgIzbxQPE3N
pqyAywWxCF7EIZjEfYXyM/BxGcHjP+hZ6tKLlhV6guQU+ZqIpwiCetqo9VgVo9WGUcdJXC6tXE0M
4DOPjmihrZKaEw160iIsPPQj4hH86nhOrMGNP2r4esk31nMJnJIC8crS502YuCYtedQHjL4V7e83
3GMG+BFxhZyokwq9k3AcAhcxPRn8T1aTO1oh0T7KbeNYFfITR5ivPspjONG8la+GwOmAt05182eO
+qPAUeaplGEqoaeHBTtlwUqcwcuRcCuumvTKT0K+GRRwO8akh9bO0O4oYuolVBZykXIFtVOgiFQO
fD2oXyIH/fB8y2Sq2OBQP1Hg6cQNETLVorIScBeAuD3/cxQgsS+lOjLjNIQ5AB5CcwKcIbZCgwLP
G202Cz5FdEqQaWIsGEoNtP6eBY7cY225TB5VZ8zhMQpJ+uRQyax53/SYVK+ycFhUvmd6JAU/dFjA
28h5VX9DmyeVR/hVjXpPpWtmAms6ljD15GiURSqSkhQ9RaxIIDeaksF/EMwRl2PyuJk29EuRQbFO
+lyCl1xGIV4Rt0cKYc41FyFRSfQ1bmXV+5RXj1468/OHqvzUQ8iK77FmFfMjxxPhQPEAjyqa4gqo
wpSboYPiXUIBiP6N9mbESwBOP1tIxqDuJ0YN0bt6FIcVdAnEpRNnKDmqKUNIk+oltdhxtvGHac8z
aPkWpm98McrrxNjUEx6oq1I3YylYWEjpCtA7qVI3BsuFputQPchDKGEvYlZqTqCYnFMOQq/6KkTc
XCJ04lmsUTGlKdJ0RJlqgAonmlBCocmzSWLlnwu20FCkV5ezRx+XSg5pSCk8MYFeU98U82EYTAkP
rSIB5OJEQyohrBi94CK4FIj0BLN+wHCpmYmJxocSHCUzMc+MjdjDHeDgOdqMfbQhQLNe4P24R+qs
3xRA8WTUbSzTCQmSpzJNVo0VDj1kscSoEyJ4r5TOoKZpcgNjA8WCSxHOFMdQVMQ0S8M6fe0xdlxA
lBDyJSp2aKGtDjS5rJ6T5kvGnEMIjhqcqM+oonZw72M6VkE4n0Chbit7M5p8j1KpU9mUBy0SRfou
6oie0+G3sOIHK3pvxAMYKg8EitR1jGgNqnmv7yLQuHltLT9IKUA/+D600GTfzqVDfrS9AMUgnhvA
BGDtD7YX9Cyf55ivCA7Fhn2V43/ZtOMQsA6bREJGPiKDD4C9KgoozdOFFHua7K8l4UxE/BH8Cq5j
JPcqKDbbA5TTtXtysfRonYF8zyxrhO1m4aAshxJMgdMW3hFxwDjA/FEVRoAH4ICNIJQyxOYtWNQ9
73FjMfkSiufq5xyxu+Fq2xvjQAA2SiJVTbUQHoRBMEVEnA7VelL2C3TXgek1OFvb6sjOd8Y7WLsy
U2njVQtvFNxnBrNsOxJIpZZp/ID/xoy54TlJOxJy0WXwACdC9CsuzQpwcmlaY1eXvvGo8iqY1iia
C/PasFCN+GwE8hHTvDvoAaTCcDFKdFWLfMzPxX46YHR2pD79c/V0jh3htuQhMn4RBoUOrwdAQxyH
Kq0rIMlkKs+bEd9va+ai54KmvEBXqCfCkP1i6cGZ/NSj+/j7qIdtCBqVi2SlWFQcvE+UmLSI9dPC
fwwK2+eLP4BLfeSdc71qEcLenrVNGOESNlGWF+p4qHFLoU8HoS6uzgz6EQvDxu2x1f5+Dwr3/bQt
zbVok2tQtwd4X6GJCw45Ps7LWTz4+Fho1dWWO0f34gMh6SHBnWXYRdEPpsy2S2KglzNklxj1WXT2
GPaNMHy48FBOctt7u8tXI+dyrgoLdoxGhY5yT+6boWRIL8nEGqJoVl7o8ViYbPqZnowkrOy5U3hM
Wtqm8dDIUKQEtkt3eFVqeHTMXSgusoeKZRrOz2zbGfpqm7y6t22hG8RlaC28SY1mfxJ8RuhyUmhw
9iI/hY6Z2XvlwRuK+XyfahuUiZAZktVP+ZrWz+u0bYr0y9+X1d+cdQQ/t7/a/pqs03/lgz8mcLfe
jjZaIZRO4H7GW25Heq3j9Y+xf3zU/vzLMsrDrJ2ZQ6Lw7+20937ZznPvx8636YeP33neH2v/n8x2
ZjtGj3Kw+0dU8KM2Xbr19r/U7zxN7WD9j7/86jtrSuz9IFZI2++T/MdfOrPcE9STVEMn8jtEcQQu
JYrUurS0ww7ZNn7gYrrrkIQ7Mu1Ot6mRFxPNaR6uyI5QS7bNy7mUrO7auON/UGlptr7rS2k+r+P8
zSfLu+jbXeau7/QIu7cjux0EmtilgxjrIFpSO8Mw58e7ggTqkG4EgnX2tfW8XsqHjpQgGqU7Qu3y
tEmpF5MFAWr7d79+o2Rphz/XaEd5Ow6Ux4vHseP13ec1Xa13tLaU8RZfStmAAwNFIDsSL0EHuJSu
6dRxtiPTTla6wmTNJLezCPeefzfISbju3Cmt7+riWVOS0S5Z+QpH1cxcEsXd67o19y6d7iuO/cAO
3rqUFRgPl1Ie2G/dQ6hcYfsG7sEz0GpYF8/0gyCgt9/lZPXv/5Ot71b/MSoiQjunDoViLyd/vw7r
jvT2Wovo0rWYkLdDraAH9edyumtUjnA7jwus8SvQJW8HqyBc4bF9sFe2Y6dLm+5m2N4/yFLf/dhq
fH9OQXqw6yjLuuLQJilcunEPtm+XZEdnO13xCusLsgdEr3CKH/CQLpddYRCvsrY5bl877F5mvWs8
Rg9R096SSd7dOekKwjYlUMQ7G3eNi31L9WAhZHE3zJ+X3x+vJqORNLXzHbmtuLVJIZdK8TPU/FXn
VuPYK+iEL+t66a59f91R3zj2Crv3AtXHfdfedvy3y4H4t92Pf36xX9bh2rH9HaEt3bYj7KXL/AK7
kNp3k3UUduSZa6PrLiYeBbg0upvYopUX081Xdker567xjL5GXZOH46/w2r380xmjW5DhzwvIaw7n
3cFa81c4MK922Bzeoxx/BYn+5Hw44MIVBBqBJxsS2nd9O+08Kwjov1zwgJeQAwWZE6+wyCZAjYyE
nfcVuQ+XT3jxQaFHnsEVyJLgzX4ruzeGdIWF+HGHvnw43/IVbo1f3+p1Z4WRlo2w3W29FCRGIv/5
vAlxDHz7ZYvancAez37wE72c2RR3o7mP6h3gm3/4xQ7oO/LB+327fZrbi/Kvu2+3A3WxwHdT5X//
87+6xsrpi2lv0B25drQWLm1He1+1va92mOUP7nbz+TMf7DPXmj2nmOsYSjfB0fsC/sC2j2zXgZF2
GzzhLJ/apUnXQLwJnloD6xRPXZvsNliCeXeGpZ+36U0w1FpoJxmKvv/3gWV3E3y1ttwpvg7sv5vg
6cxFfugGugWetmbgqX3atx/v/nq3yMmKaX0Bm58G1E2w2VqlJ9n8/lv4/bc9W/Y2uILWfJKrI3b0
TTDWGrmnGNu3im+DoTN3x6FBexNMtZbxqV3qGtO3wdKZZ+uYIX8TjLWAwKm9OgARboKnFos4xdP6
pQtg3AZTZ+70LnhyGyydkb3FAXBzE0y14M8p4TsCGt0EX2fsEQ2K0u9BSbfAURvddGqjcKXvB0Td
BEsoj3jm7uvCqbFvh+tsuw7/JthLOHPmn7//tg3ugsfybvX9t/cYrO1PeTfQ6xY2pPW8n5KxH0Ff
+U/30C3w1Hp5T/EE5DpN4R64KUNwB/7+IXb5I86te3qWEbDvEBj43oLsocL74DLKLb+fzH/TOWu9
A6d2qROR9P8sdudYhkeh/WTpr236y/8BAAD//w==</cx:binary>
              </cx:geoCache>
            </cx:geography>
          </cx:layoutPr>
          <cx:valueColors>
            <cx:minColor>
              <a:schemeClr val="accent4"/>
            </cx:minColor>
          </cx:valueColors>
        </cx:series>
      </cx:plotAreaRegion>
    </cx:plotArea>
  </cx:chart>
  <cx:spPr>
    <a:noFill/>
  </cx:spPr>
  <cx:clrMapOvr bg1="dk1" tx1="lt1" bg2="dk2" tx2="lt2" accent1="accent1" accent2="accent2" accent3="accent3" accent4="accent4" accent5="accent5" accent6="accent6" hlink="hlink" folHlink="folHlink"/>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Sheet1!$A$2:$A$23</cx:f>
        <cx:lvl ptCount="22">
          <cx:pt idx="1">Kenya</cx:pt>
          <cx:pt idx="2">Mozambique</cx:pt>
          <cx:pt idx="3">Lesotho</cx:pt>
          <cx:pt idx="4">Zambia</cx:pt>
          <cx:pt idx="5">Ghana</cx:pt>
          <cx:pt idx="6">Benin</cx:pt>
          <cx:pt idx="7">Democratic Republic of Congo</cx:pt>
          <cx:pt idx="8">Sierra Leone</cx:pt>
          <cx:pt idx="9">Burundi</cx:pt>
          <cx:pt idx="10">Cameroon</cx:pt>
          <cx:pt idx="11">Liberia</cx:pt>
          <cx:pt idx="12">Mali</cx:pt>
          <cx:pt idx="13">Togo</cx:pt>
          <cx:pt idx="14">Burkina Faso</cx:pt>
          <cx:pt idx="15">Senegal</cx:pt>
          <cx:pt idx="16">Cote d'Ivore</cx:pt>
          <cx:pt idx="17">Malawi</cx:pt>
          <cx:pt idx="18">Ghana</cx:pt>
          <cx:pt idx="19">Eswatini</cx:pt>
          <cx:pt idx="20">Uganda</cx:pt>
          <cx:pt idx="21">Tanzania</cx:pt>
        </cx:lvl>
      </cx:strDim>
      <cx:numDim type="colorVal">
        <cx:f>Sheet1!$B$2:$B$23</cx:f>
        <cx:nf>Sheet1!$B$1</cx:nf>
        <cx:lvl ptCount="22" formatCode="General" name="Series1">
          <cx:pt idx="1">2</cx:pt>
          <cx:pt idx="2">2</cx:pt>
          <cx:pt idx="3">2</cx:pt>
          <cx:pt idx="4">2</cx:pt>
          <cx:pt idx="5">1</cx:pt>
          <cx:pt idx="6">1</cx:pt>
          <cx:pt idx="7">2</cx:pt>
          <cx:pt idx="8">1</cx:pt>
          <cx:pt idx="9">1</cx:pt>
          <cx:pt idx="10">1</cx:pt>
          <cx:pt idx="11">1</cx:pt>
          <cx:pt idx="12">2</cx:pt>
          <cx:pt idx="13">1</cx:pt>
          <cx:pt idx="14">1</cx:pt>
          <cx:pt idx="15">2</cx:pt>
          <cx:pt idx="16">1</cx:pt>
          <cx:pt idx="17">2</cx:pt>
          <cx:pt idx="18">2</cx:pt>
          <cx:pt idx="19">2</cx:pt>
          <cx:pt idx="20">2</cx:pt>
          <cx:pt idx="21">2</cx:pt>
        </cx:lvl>
      </cx:numDim>
    </cx:data>
  </cx:chartData>
  <cx:chart>
    <cx:plotArea>
      <cx:plotAreaRegion>
        <cx:series layoutId="regionMap" uniqueId="{24A8931A-D25E-45EA-9271-F7727606C71A}">
          <cx:tx>
            <cx:txData>
              <cx:f>Sheet1!$B$1</cx:f>
              <cx:v>Series1</cx:v>
            </cx:txData>
          </cx:tx>
          <cx:dataId val="0"/>
          <cx:layoutPr>
            <cx:geography cultureLanguage="en-US" cultureRegion="ZA" attribution="Powered by Bing">
              <cx:geoCache provider="{E9337A44-BEBE-4D9F-B70C-5C5E7DAFC167}">
                <cx:binary>7HvZct06ku2vOM7LfbnQwUygoqsfwD1qtuRJfmHI8jZHACQ48+s7ZVs+1i5X+3SUO05F3LsdtiVi
AwQXkJkrV4L/8TD97aE63IcXk61c+7eH6e+/ZV1X/+3339uH7GDv2xObPwTf+k/dyYO3v/tPn/KH
w+8fw/2Yu/R3ign//SG7D91h+u0//wNGSw/+3D/cd7l3L/tDmG8ObV917X/T9sOmFw++d91j9xRG
+vtvZwc33//24uC6vJtfzfXh7789+8ZvL34/Hucf7vmigml1/UfoS044J1oqRn97UXmXfr3M1Aln
hGnJI/35Ez3d8vLeQrefzuLzHO4/fgyHtn3x9f9v3Z5N+NvVvPXxl2eN/ePUztafn+X351j+538c
XYCnO7ryHdzHUPys6RjtC7/c2w950x+env9fhxwRfcIwpYxGHH/+kOfY8xNNONcRU083/QL6n5vM
j5H/vu8R/N83Ha/Bxfu/fg3OD63vMv+ExS9YAKpPJGaaRvI58lSdMCYwxVh+2fX66aZfFuBPzOTH
6H/reAT9t+vHuJ/f/vW4X9xX+dPz/+ugE3nCIoyZIPDv4+c59IieUI0xZepLK/z4dO+vm/8ns/kx
8F+e4Qj1LxePIb84/+shv80PIdy/OD949wsdjjqR4GgYl199uebP/A0i5ETBF6hU8jnmf3Y6P8b+
ee+jNXjeeLwWt/8Ga7HN7t0vDLTqBDPAWDH21bUcL8IJhq1PI/y1WR/5np9O58eL8LXbEfpfrx7D
vt399Sbw/jHe/kLcEeEngihNIN4+2/Y0OhFCaaXEEbf5+Qx+DPVTvyOsny4fg/3+4q8H2/ShzN39
i819+wvjK6EnOBIMR0o8QxyRE6kUZkBunvuZPzuNH+P+vPcR+s8bj9fAbP76NVgdrH8IQMgfXtwc
6v5DBT/4Ty9iIOO/cE0gvmpFOIM/Xx0MkMvvCD9lJ4pSKllEfkh9/sksu+zw85n+eNl+PuLRUv68
w/Hyxqu/fnnNweXuabv/6zRKnwiqGY84kNTPHwjZ3y/jCRWKcxzRP1b5S6r4hUX9dDY/Xquv3Y4W
5OvVY9TN6b8B6n3o3cdfSF8RO+FUQlaGxVOAfg68PtGMckEo+LxniP98Jv8E86eOx6g/Xf8H3Pd/
Pe4xqAPB+1+44fmJBEwFJU8p2XO/RdgJEUwoLI+i+J+ZyY+B/6PnEfJ/NBxDH/8bxPLz/MMh/Erm
JE4iiBURUV8TNnzEWEHFkEIJyr6ziO93/p+Y0I8X4FvHI/y/XT+G//zmr9/5r/yvDNfqJHrMBsDh
fHXz7Jm3IScYwnQkxdfWx2T6e+h/Npkf4/6l1xHoXy4eI/5q+9cjfntwh/S+enryfz22QqbAI4El
5s+D6mMKwSHsSqyfnNDTTb9E1T8xkx8j/q3jEejfrh/jfnv51+Me++7w4uP/2Q8+/FSk+F9UZu8r
UN6f1uFfX3wEkQQUkIhiCXn64+e5QMUYBHiwOq6eCPTTvb/pUz+Zz4+3AIhRn/sd7YCny8cb4OLt
X78B1u0I6Yr7leBTeSIk5Qrr546OkRPQSwgj0VF4/zNz+DHgf/Q8gvyPhmPQb/8NVPCfZz9fAsAv
sIT/nyo+Fe7+obT0v1psep3eu4+/UPoiJ4JBPUMw+cWhHXs0kNyJlEKLrzQCTO97EvHz6fzYwJ76
HZnX0+Vj43r9b0AlXt275d79SvKMwKFRHhGKoarx+fOcPTNg1ypSXACp+Pw5qvX9mRn9GP4/eh4t
wB8Nx0vw6pf4t38e678VoFf33f36c+X6u0Lsf9/6+SGhln7U9etO/aG3+7KJ9x///hsk5J/D5ZcS
8uMQz3b4c3HwqNvhvu1ghBOOFdA+FWkioGaIgRqOh8cWJEBXZqAsRxpkM4aFhCbnQ5dBVV2Amv8o
9ENDpKATSM+t7x+b9AknmD+mVKA8Y6whsD094rWv5tS7b3h8/f2F6+21z13X/v03JfFvL+ov33t8
wIjBWJIw+KsZ1M6YgG1WP9zfwJkE+Dr5v1WZWdI3NI5GX8V5VVl8mWSdkCbX3F7mPXgIQ+2kqalE
j3TM6NDPJiqm7pNSVXbft1qeKVL6ZW1FhFszD7xdWz2yvaBTS+JAbHZbiHkQsbdWX42LpO9ITUVq
EKoZjDU1XREjEeg+iL7Bsad26eJlnsRLxnyxZ3y0U4xHNlmjOi6u3EyGceWawmWGpxbFQ+D0ru3a
fKuqkHYmz/qiX8nKV5UpywZXBi1D82EYwOJWZd/Kl2Rg1akS09DGbCrpWdlavk1RVr/TU9ObmuEh
WaWpZYnRtU3vvGppaljtohvLSXqdJb4cje0d3tqxnicTMEvug61nI9KI7VuhxuZ6ltp3bwJrCu9N
3wyo23BW60TEhVMy7tshL2LmRvgR9SisRJaT91GmkvkNGRt83rZpskJtg68ARTR1xknE10lIZLvv
0gkZEeb6bqJphU2oJnuKxzK9FqSZTtMuX65o57PaNMxNlxVUlgxq7Hy6pNGbaHS0PJVYVqtQEhTX
zUhWCaP5nrct8Yb4pTmbLLHbxCv9OpSLvOs0ph+ERGVlMoKm1rgimjfUufy8SrDIDROFv+5RFbZo
7NJ9QUl5VdVIbRbn6FkReHI6lILEUd42b9NFNDam45x8YGLs30QTyfZZ3XWDqTpF99Mkml09Uw1D
VK4DaBxd8aYurieZZp/GyLZzGWdjH/ZF78UbnkW15JtaNT6mQ15uJsJkXGaVuhIEhcT0qZ7aj3Mz
49YZ5BZ9M0+TlutppPQdHTTZ2Bw5M3CUXZVoLlozIKw6M2S9oKtBN/KcLC02kx+a8yZJxnOSh+ms
toXaFEuGVxUNds1pPrxrBuLjhJA+zokVGzjLkdyMyJHUpPUSHYqxzC/kYIeXvBjrTR9VdhtyXZ61
zTg9FGG0HwvEqSl5OcZYdChOWFnHpGDodqxzf97hBK95cGLtxNBtvJvEfStYQsysu+g+hB7diYCn
82LU6b6aI7rCWZpvy0qoO9+UbhMQx/vJhix2s++2Ay3pBrdpGtdhLteizYcPQYC5eWbxh86p+ZI2
0r4tRJdcz2XAq97z5lSXCTsstiU3C7dh5aWqdllN0WTyKrHnfaibc7UgchE0YJF4KndBF349N1F/
rhD9xLBsTD4E9iFkWXnFazGeJrPAt2BtfA0+sI5lIcp1wYb8rIZHWKtSDNs6Kci2wQvZ5FChe4XK
Um+jampXhRyLdRYxt6lQ17+yJFeGprzYl2ktPiHYSKsOp/0+r2q9kRVpVzhq67hbivqicEu1RmOu
VoBDfY17P174ig9XQ70ka4mz5q0II9rZqPcrHtV+z6o8XHS6H08z33IWZwlJ7lIv8VLEw0imC11L
P25SVvhqTXnCVmIS+UeqbL9WrdKrIki3nXM07ceOhYfU6WXVFWl0KDtfvBk7PF/wJck3BBf+Cg2s
SI0bmuKy1kHvlOgL2DxNKSoVD1XRa2Js6dglRyLZ+LZsL7We7WXV0XbT9l11OvGxXAknmAXXOM+x
D2PxPm+EXy++I+eI6uVhsEuZgkvG/UVjl1avGVXVuGKox8SgKLd+lWKO4iml/u1QZ/UAscCNl2XB
+iteEp7v+uBdZ9K2TxuTkpDlK9Ino1+3Oa3JufclHputK1Hv9a7wU69WNKgsfbtMlgpTR652u17X
073sKm0cK9MbPSr7oR6H0prZjVGc9Ul+SSUmpSnGudmktW4OrtFir2hY0rir0qwxYSnzzoi6iboY
DVHq1wMEu8EskywyM2VzZQ3ol1Ed8wrJHWVJRk9TMsFdEu2mzJCUz/Mqq7jcjKWt9yPB7Wqqim4n
i7zml91cTz6OpCzkColquNF9pV95S9ublknk1mXkFxvjJi16g/sqb002MblLuhbFudQoMxU07voU
gk/IM7FFmRT3wibNe9QnS+A78F/1vmu68LaJkq4ojW/zdsVqW7VxPsokjWdN8v2UFgWLxWKLYBrn
MwbWTN9yl6My1gVtpk2W6eIuXTAYSBQlUZPGIBAi8qBoUeJ9F/miXoyPRCjZDg0oO8cFpro3EExI
fQGbz6VklatknPaJ064C3zLhaa0DWYYYFwsZMtNEUxQuq7lrxn21RHK6LXpRkUOGXRYdRNKz5RyP
1qHXHVra2ObLeN51fNlhIi04iGka4ymofIcczhicO1sKvBmq1J/NOMhmlag24VvXFVWyFZ0KuWk4
ZQ9RPvR3uVM92GFRXKjS09dK++Y67fXwritG9IZiAH4tm9mvk6xOram7cklMUc715ZIG+lGXaAnx
UJbigxeMpzEv2hrddLJZKoO7JZwFwbIkrihd5m3KvEJm7kRBTFll4aZ2U1etOMvyN/MU9KtJLOkF
/G1GI6Ku52bqWbZtCaGnNR78XU2Iy81UCrrsFzF31WaY0mkT4SLdlEASq62jS3Mz5wnezUkx3xZJ
kmQr1SwyN3JKw0bmE927GbaBaLL8XV4V7dkwVfPLvsVhzfEYzSZLu2YwZEHscsQNvamqJtm2jah3
eMmm00qP6W2TK3+Bsqp5R5qxf1eVUfVyweAFVqQdqg/dWIiXjRtpHk/Etiwuq4l0pow0b42di/lU
WlsPsWqHaIxTb/l6SuruHHukfcz6nGzBvzdiVdlxfOnrRpdx6HTkTM4ydwus1TZx5ie7aqNScWNJ
bfdymZcKdgJmhRFVSm/LKuh3WtH6tCA+vU26oG3Mx1Yr00Pk3ouo7S6Xlru3UZFq8BFDb43Nk0Kv
5mRK73U7802ghK0LoDcP8Iy8MkJl4hXppNsokiJmlM6SGweVogfvsq6FWK1EYXJE0H4al8FvNVvq
ahsFTdlZkdb9TdFYMhrWpvyui2R3W05cnosxs83bDoAD72xJNMcLp11tfB8xaRoxLUBdu2x8PUa0
PNjeJrdEh9TwhmdrHEXZp5wn6ob1fbUBJjyf0THQmEIQXg9l1L/Cwqdl3JUqjekMQSYiTr5JRtvv
GrCiUyYXtinZHPZ9kPa1EBW7WMikDhPhYRXpPKJGIZXt26mYYwuLdZqmit8qhrBx8EUjK9gW7Tj0
ryraqhu8lO1V2WYi7rolj5eSz5dENEnM6lqYch7RRgxRtUt0aN9OOGneLkWOTn2fZjsnRbGyGhGT
RSKJ00y0phiw/gAcpLrMbFZuilnWG1LYPBZIW5MhwU/rHFXrWRFl0mk8tQnbzW1+6Qbu1s6mb2pr
gaJD5UOtEpc3W1kW8jxMwFh5mMWlGKrqQJMOv116B5ZV6Jy8o9FkczOrJnxQPVIXBQSKg2oo0NYe
B3XW1LR8V/l5PmARDTZWUxbWwSVA8kUyR2FXhh6vR9J1aFXYTp33ksjeMLrIQ+WmYlgxEmy2Zyhl
H3ireWG8H8dTjFL5MXU+gZvXDUQERPmrQib2vfS6vmQtZmk8Fi26TwOwohX3kb8jC3EFrJIerjRL
ex9ngwJ/o3AnIQqKcW9lwDugcHrXzdNymB04Urlkc78qxnxszNI3ct2MRX81d65e8SHLILeLZmhe
xtOCe381F3W4IEDkL3la2HcJxTUYB+82GM9FZWydySuLm3KtRY3OI43mD5ARqoMnpNi2JZnPrU2A
nrUkGFR0GijCMIfHcJGfAxN1D6AbtdcW7H0NBwuLq4LKzIxQMTREEMg6UMG2UhJ+JX2tgERInm1I
S9RWOBu9cbOdX0P2VHyCk73TKm1VvuWdADrOdSluowT5C1YS/DKZFn9pZydO55D1EK6yoZ0Mbub+
tRXNsI1S1t0NSWg2kU+GN1rXOje66fVOoD6/Jn01vKHpNAym9GHgMeMhvQvAQ9c8b6c1TQXfdFVR
bZZEz5tE4fw1JkSbqCvwK4EjcNzzyNfpHNRrj2i7bSGcnqs2gAPLgRlt2mFpz1Kf6m3F2Rj3BUk3
ePbozAJvvtO6Jfs5xek65RV4mKbMTTZ2t8CrMGRZdHrZz8J9jPJRXbWDQu8TIJbroaL1VsCjbFkQ
dC2qqjrzUSUNc928kmVAq34S0R2uKPYrWhGZGpvJ7kADGt+jyeJ31EbjraJ5+07RzL5Bs673GJLt
1Awyz945moWXKJHL6ZATfbs4wi1YnGgvgMPlt5Weyk0J+yEyOZHizkY5uy2KIG4i14b3LJnCddY5
vvKhrnaQssi7JvSwejPt4LlYJkncJmp8N096Pk04Dnvn+wBWh8q7rlrG3YIkWouMtXFYuuzK075d
p7bvd1NG2zcTpGdvxySVkN5X1GXglSJ8DmLJEieqkreZy/p5ldZ1J4wTi1wxWrgSZAHW3NYNCmYC
mnhXIpR9UCMrb8o8+A/AjRxeO3ACazU3Cbi6QVfpCiVRys04LxjS7dKhvXVJl5tSTfqNbGmtzNAg
JU0bjcWbDkXois3K3aEoG+6oAtM0eip6Z2A0WhtV44DiR2c7gGWl+kLUOMpMEkVuQ+BOxHBXtb3p
cya3LGmHKyg6qZWqM3wBYmwJCUIo8sZwSyFEg0UEGauKpOkZzQYPcyFJ2NGsFq+yNgdxx3SQQK1z
3IKFfl8ZeqYlPfh6DnkKQe+z1PTt1/+8eHql5fMrFH9cf3x/5Y/fruqDu+3C4dBd3NfH33xU/b59
Fcb/qgI+am3Pflkfy35PqteRsPflNZl/0vjnVL/H44XfXoL5B9HvzxZSHuW1zwcVP+uAj4UoLIQA
FRDelRFEg7D4RQeE044go8PRagj/oARorr/JgAKKV0RD4RgK+RIKh48vdHyVAR/LjVxoUBRh+QkB
4Y7+T3RAGO6ZDigkHLaMZCRhRJAEYVSYxfc64KDcgNCkM0N5hupt2+dz7T9l09BEZ0vRIHQaoSF/
yLqp8Q+cNMKd+tzq+1mkQ78D8idyyKmGoo06A37dghKIo7EhIs7BljiPp6qt63PQ77i7Ejhty/Ml
T/T4PjAfivupywk1UyFa9ClDqAxzTKoRD+dzgI2+A7KSZanpymmxqRG0K21jrPJ+AEKRoghfJy1w
8n3pwUlOpppL6hoztIRPwI/TmnmQ6ZSoy5hT0rHB+LTN83VJO1Dppqjp3ds+o6NAK5QPQplu8FE9
HsqyHIIyIy+bQpp6aJVN40fCBRESY+RCa5BoGMnisUll41YI4T6t183U45IY4pZ+CgZmwfPKFG3a
YUhoK6rTe/DPFpID1Mi8cEC57EhnA7y45IdspE5du3EqF2o0yRBpQGqTlZzNAO7VOYMhURovh77O
po/CDzmCCavUpTdZjrU7H2sfHI8pSudp45Hj/KOQA/PxDEEeUvxGMpmvu7606n004K5+mJBawMGS
xvJk3WWQDb7hfuqWq1Lkgz4vU9Ax3vZ5xCA17vEcsQeb9Dl6SPIkEg9tC6E1M7n0qD1bOkm6l0k/
9kNqEtIDlzaFpGRZa28JuYuWbnHBQHwP0ZtFZLo9Tx0vu3d5ALVzVTbeAtEeFbnW3kdjNhqHKOHn
AwV6c16Xs422o1py0DXTnEIAwH2Zz7tFpZ6d8Wrpl50Ya6LfjQnKMmp4zawtDcoLXG35AslhBWm5
atNdMWcYdlZfhHoTjaSM1pxAgX9HeqbQtulSnbycR1J1ZympanpG5BJ8s9K9ZhZ0KN25644t07xL
XBirbbb08PwgFNZt9rqsh1RcoZxDeIRFbrzfp5ljTpilaVj5fipwaE8XWzXDp6BxEb2zYJXtWc3G
itQxaoHbUdOTsDTn4Mg5LHqa5sK98qDnN2tCo6V/2WjbFzvQ04PlpooSaWibYEAY82mLBjGE0wik
MfG+6yo1gbypRl2tJsckXTMmFXoLaUgVXSMtovTWAy8uHUgrbZnw2A94McJO0Vo6O60abgcD8nlC
rsQ8VuIstenHpCcsnLbCttnppLASq5yWKNn3+Til60TBHuhiRRfXl5BCI62vSJg6/3Kg+VS8Br18
HGNfJ8GfN3mfymsC2lk6gD3TLjnNqjGfTiVPItfHPLGKrSseGr2Cvda581x02q3zOSV6jFnaogQK
BHPpbiFlLlVmNLUUuGbRNMjGYxUY9lvgeWm0zQYMBQ6oRYBkfQUqSTLuaif6YU0r1E4x76Kq/NR3
i8RrYWkBETkdVIg+QEY0eLouwDj73Iw19tEQE4SY2qulaIESKMhdZWkysFjg7HVPo/rB0tr6NXAz
xXoT8aGPzrolqcubSVdQ0Yh5mtX21ZK5binjlsxNy8EF4VmtYeNlctMlzTzeF/0cgDwiD84b+ETi
YOMYNYolXOqlrdoBfulq1pqkmwf5ITRJ6D+VNUi97xFzqMggea/y0m/zsdT567bKovzct6DjaFMR
kYp2JVu24LdNu0g+gDriOVQBhkHCfQ3N2sxnkJpbKj9kDGoDwNd5nco2nofMc28szSWwGEeCbIHl
z5D2FiZZrAXB0fYSJ2XMHl1F2JG0CBXIBaC/L5OpU5DPB9MB2110TIYEh3SVknye3xQlk4U3OYQh
UOL6qnal2obEc1HtCGQxLeggqe0mB1xOh/CmWEo13DkcdHuq6dwPI1RECFfbPkRzgWOC60YimGI/
tQAHbAicmqaoZ30q6xkvOxiqy95y+BlkOFy3+mAXbcWqTYZSXQO176oQL2OdvMylHUptuhFP0Z0t
O9zsoprV5cs0i/roZd+1jq97KOIANZ+SfAcHxjK6a+lcl6vJp7R4rUDlVS87MkBIWYGHX6Cyw9N5
2SSSJAzHMhkIqla9CgyBfxh1dtNqL6G+0VYwqcpA/E7QridDM9N46hDqV04tIawzjBos4qwJKITV
zBEthrjLsYqi09HqTvX7RPF6alxcZB1qT1U/SXKWNxSiuUGkG/IJ4mY/+rjHaVR+0iPKUmdKBmWy
h6mJQFqkIyvqU9fUOd6Kqg3jaaMey49gzNEIKZcYahlPUQqecjNhloMJzV3K091MFzVdLaR0soRk
Lw86rrJZdNsM3vqD+ATZO/FrlxWIQZKW5yTdcweEKmynYcHhfkbdSM9TicvsQvbOjlddVA7oGnud
8MVIZn1emLlyxbycTRS3NdQDLe4ZKLkooetqqcqkBskoUv0aSiqj6h9g3UhxXfledA8soqnrDci1
rLnPQ02xMFB7RKo0EUTR/n2ea4iR67YsHX6Y9TBmHzuaF7QHw+uT0sdwEFnDbxpNJQMRATELAQx6
NdkFZGpQmIXZqYLu/ZSl8qLO88neOtinUGoZUANVTzPo1bSGLGF+Dbyn/gh1kaLZqgbCMWz4Bus4
aUCdnFC2RCaxXal3UBMj7SuGlbTvZ9a5gONCuYk6Y0Pe4PcBIzB4AwXq5GUoijFs50G30Q5X6VCC
Gj7LaHmdgKgUYFypuDvnQYHaj0WwUQV8JSuLD7DFQgM8pO6X8f0MaZ0XRrBQQB1rgrpWkcM5XxB0
c8HvF/BLSTz3LIliLnM2vpsmuSAQWkpUemeaobJ+38wNDu/BnqYMCsUgI7z1PuFA7kJdwvvUsYW0
Wl0OdTvaNp5GMuyzgGv31qdijCDDn4YZsps064na2ySQArQsC6IbZObK7ydaQUneEFq0xaqYogIK
pDB8MtwKKBtRZBqFB34mapeKM5yhMjoLIwUxP82KR6rmQFS9ruvRgWcssrzRL6FYJtxlhKhCl49V
1+UaoneImnjkrh+vE2UpPuvcxGogN2MAbzjbKXe3qa5ZuYJCPwh04IjgcP6mYTY0F2Kw1fTQelQU
z17m/X85M6MEji/889Ts27HXw+dk8fMJjsceX45iPL6nyiBnEphQcJWgUEOO8yUHQwRe5uMcallS
Adn5kp49ncWQJxKyMGggcN5Gyj9yMMjcGFB3sGgF/8NJnf9JBhZFMNB3JzHg6GIEgYBJOCui4EwG
J3Bi8fsMjBRwzsr2+bko8nLcVAJF7zq48wgHB6hY67ma93C+tJjNxFG7mASkhzXUmsgpr8v0laSg
JMQTi9J5xdHUjyAoM9LvZoybT4Vu8WneKHYrQyg389wMe6gDQBGqk6uiVR9RqLK4faxhCOrtaQOc
c7N0ReNXkHmeMoi217Zoh//i7kuW48a1bb+IN0AQJMApu2ylVKq1a8KwXDJIggT7Bvz6t7Lq3Hvk
tMqKqOEbOqxIJEE0e68uLzyq7wBkcJZYy7QNcTCxLGyJVk3EW19+H72pHYJVZlOCgmTFVrHyNzYW
/Za2ArSg56bWIwCT/EXl1Xp0sOOjVE7ecaAFPthQZ2eX0g0ArHixbRb25KZiBZ3b+9uxGPgBZBvb
1LZrdnOdqtOIL5nYWYELZy78G+Ll1i4Hp5m4vp5uUqpI0iyz2fcZgGlAMs2fzjTYkXbdCfw32AoH
1uYd4UZurdG1k7Udl3NT9H4btlTZz0675hvc7uQPXwlnN+Sy23hUZntrUv2NU1bFcbXZFPmV8GLH
X/z7LDPWyeKrLIO1tPVeOiDsqqES0WIvftjUdGnBPQDTxxHG1jDzabETk/EPqcOWmDRSbHG3LhGb
23GTDflyxEHS3+MuZw9ZN7pbKQYLFEwx0K/StcS9BTXNl1JbyzYHC7bTU4npHBazq6qhiXDplt9M
6WaxTKX5vgq72y6dag8W+HgUrR3pd6Jv6vvGCH6s3aEDkdc3ogqXvpFFUJDRv8Xl0sYs060VyjFv
QjUL67RYdXs7Mb89+mOfJk2e1t95kSF1ZKD0D2+cyFMLTPGu0V1xgGhFFEk7TGI7AybAhBF7CF00
YgcP7VG1m6F70GFVe+ZQtbR9Y22XbgbwExvfolkZtmmZN4E3eALYrM27PqnN4MVu11dT1IqTJUZ+
14llAibISNrHE/ptiGUsrY/N5YDP8nGJncKV3/F2p1iNrb+fAGSEANeduBYAUdN1THcWgHNoNMys
giav6L0aVH1nDxUje+hu6iLRCsWl59P+iGs8PY7MS0MQhdiYZc1wdzf6xlp1eiH+na1EYR/VvCeb
gdn5DSBsvclzz0SGi+HGsyUu5WXttoVF5Qb8bLZtvMm+WVJd/4Fbcb4rcOu/5DyjgJbT8UaitzhO
BYFoo7S7/UTm2gTNKt1dkfF6PxQVGNhsGnZDSrMsyBREL8XYVA1qbmd+ElNV32fYms/KV40TaFL5
MsF+rglwzJWaqOpbSkMpJu+Qz3Xfo+GF8pGrlr3mtAST7M/NzCPSV6MVas/wGxvf/4907It8M5Zd
7gWGQf2lZduUgdSufrNGgVJelivKcNz4r1Wf8imY60EfXD5Db0LRL5aTynQAJmz+LhmnsQIcmQdr
wTUN8HKGJdA9mKWAauM91YaKA9Bt1CfopPXz6vXDHXgMaLQqxlNgT9Cb3XqVSB/wscyHvI0Nj9Nw
6c+qUhY3knXAO5Sj29DjZCxi3ROSOJ4/3ZmVz5tmGUCP2XNPYtCVfZyZvL4Dt1J/EU3vkZNx+Hrq
8nK67dBCHnrWo7azlVWswVwy0PKtXdsg1MGsegHHlqeoqusJzZ8/nSs5l0CQq86hSeO2+i1nstt7
2lt+AN+Z7r3S6jbYWO6my/yFBHzU5cnJUTKiilNsCAmO0jlu7Gp96LHhnnrfUX3Ut5KhPy0A1evy
wpBZpsKDcNAynTvlQL1XuR4sVuUyEI5rVUG7NsKJlNRZGdRMLXunpsWpLKr+kLte+5WLpoxQgOcb
H1BOFci2V+ce9P4PoFjWq4ur4ylTOOuhUXOOadm0TyugqinoFuacxdjQJyMrIO9ZS9eQ05z2mFOe
3s0d6b64suzvumLNj6AG3C9QHgxAxGxT7Oes1l/TYe3PWGXLHzPNlBOQqZ0evGax91WnxmhFtQnl
RFq+VvAlx/js9h4MYgdESE2Ug74G779C+gWN0+LPD42v86+YKBunhVm7P21LK1youfOWobfcoBYv
IxSj5an2oFbzPSP2K0/HHeNyaiMhdAnlXD5ElNYoKRtAPWtZopvnLfRuhSYHWzEcy9CEuVPgE3DL
K1vnb8Iw9n28FLFOVlbf58b147ZsmwsWBQlk4eXDt1bR4gzU30ef1ef6qAivUQj3uSThnAG1Cynq
3ZNTAkQJ7MUsWLMpmnCFLvepb8scVP+EeiDM5Sr2eTYQOyrVDFJZ9egUwlIBHgxy0HtHOqLZD1bf
U1vL8zIwO60ow9nm8qTRiy+RXms3NiUjt/a66D0gDf6jmnPOYnBnEPEU63ouZ6sfE9dVdh/QqXdp
gBfbQYszWPUYCgXGaCgK+77sV+yKtKSOj4OAAaBSVS8hbKusdaudpiTJYKnsUVG7iPo8tV5F0S9e
NIOBzKNh6aof2GGg6m2nz76atm4uArV8Ofk0I+BkIIvKwKjM/T3kHTO+i9u5QBpGRb6h9V8BG/DO
3Mkun25HIEF9KFK2PKCi8e4sSdCppnmmAs9q+ruJG29DHK/2wgFHcZGA5ZHHpm95hAu8ye9zmg3O
3ijmYGF3uAi/C6M8tq1qaVsQjJoeHY6dGrKMIcAFv9lKS3I0GgAvBUSes1PP+7W2l4cOVNeLq0d6
QmJXF1nSLbaZK4uHBedegk3sP/u5NdyChSyjGQTwdhL5LIM6b1R8afjv2j6t8VJRhKGQdNDPorfm
ZKJ/qcHCGZ1oPLC6jSfhuW1QFyMay1Kuq7dZq3Wi25F787IpISx5S4uWuUHqlD0LR82KKiqKiXsh
y71ORFzyhUZlJzw/7LzR2orOpCyuRpN+JQuZk2YAgxEzKcewybV/Y2xJaELHXIpwFDJfoglarFug
yOQA9RgaNxcX2C53tH7SorKjYajTr42qq6Py7PFrWxQmWiboI8ueyDaygZU1UafX7jTIFPKQ0cEa
wGFufswuNWvUC+3/KB3f2o0ZS0/YJ+njsFL9ylVhJWS11g1EPt5Danoy4O4op7fC1/RVT926E4tt
HjJgyRtnkqkdTlCXLIGDlrXDEYvtEDkD9GpRwweKRVi5iwgpllCghZqKoyjgO1pu+rZW9aEGQQgQ
akaFJBZSL8nUpeCOS3B/D1PbNFCTjY71YmUdxMKi61IdVZB4V0kLPfWuVmUJyI+IPNvVtlRPpqbZ
iecie4O2wvSQxZlRJr2DqjbwjbO4YdkDzdymEHLnuBkHWuMuty2gnM2aQVLDs8oCFZxSbCfh0ZeU
CANVHm90FXvcQL6LozF3d7m3FDp2wJuLmCNHiwJ/oSgZCgu6OFqJcj+3fkOSAsLYF1/OwD7H6nIn
EwENRZibfGmhcHPaIXQKBkVlOZTNQ8lwSYZsHD0/QPXGgcRSXT9Dtw1IJUuh0QtsgBNDgnrK5rFw
lJui2hpKN3BKSEgjqEnKIsjWmYxBURYzdrvlFI+a4wiMc4fSIZhzOaMDgehG4HqWcx6kOBRPxOkd
Bti/QRWzppxOITdmXPauLSd9EFVhoEta5rcU17EX+hPP4sU0vE3ckQt7Ryq5ZKGDZTXHjp1Cbq1G
bTe7dpbpV849scsFZ0tUerR6adeUvJrR0l5EJxSLEdeQQ0faSqEBUyTF5XVSQybeMmDB58bCF5sh
GYnRaWFzOZXZ4ni3t0ajZ8o5p8mSo7RqaN7G9eqnT+vgZyMUrJZ7YwyRgIDAkdRr4Pgq6wLIWX1+
QVX4LitVflycwV0hJyf6NNHUOUpJ1+M6ryijiAvdBHDAEX9g56uD1Ww4uDNsZ2jvlx7rNug4A1kN
6gGkSrFMPI8816qLYCxQxEdNOXLAlzYFCmvSjocNXpd+lhNsLIBn63zZzpDxPHiWM4ptAVJboKHs
1kUGKDEh0IBSQBNsC3tGoduNTnsC/p+Jw2y6oU1SV7TFHKgO9L26ZQaCwWZTEugKTnKFbori7g1a
33mdJttEqA2nuAcfcBH9F9FIWjvU/NuUdajvipr1IZFuuTPl2P/ReS6D7Oqi5TLAADYcYteoWgtM
R1rVwTJP+t5jI9SFWpP6cnq2b0Pu91DKEi90LG+6deZ2jnzD/X2nSNaEhXEAfEmruFVTKu6m2pLJ
XM+5E+qCsddJ5mzjOJxtad6k33S2yntWAWUtFttTIRR3+SavszzmF91nmqEwDpoi9V5KktbJgDrs
rsklfapm6R18NCJP2bJaoBohpvShiRf6T19OuG+prfXO7fwG4KHDnQD6cXaCKI84oEh1/5UKrd8o
Yy3qaCX5ExvdfIxrqFQP72CW/wBO720kNtjrn7EL37bBU8PDAmzFFpcQi/fYBbSYc+dwXPtRs3NP
3n56aG+yiIcmKf2wCFQ0B2n4+zF/JqwBlyDk8BI5JpBIA0jn4tR5P+S88JGtnXeG9+CpFOR1gur1
kyFsOHCuH4uB8oOr10HsEGGw9L4fg/oZ89zGPrON+wXwxHyzHvIbeWSnemeOYpvtixsUENnf6Q5/
m4g+mk0Y534ZllNMJmBWF8DtFRfvKYP4zc4+9/HaRTQso+ykD3MdkBNYqkgljv7kQS/Q0n9NQH/P
JSJfICPwAXMx9wp6Gg30XEXlnWmXkhf09vqxoI1JOAAJdJgMRgsyN/pvAck/PuZHk/t+0Ase9s55
BHjZB83knb0qPQ7C7LqFp2gU/M1oej/4/WL58AGhu4CnyqMQil4tFqdEN+Ys/FzQOks6z94pZ7qb
suVO6/bL5Ft/G9z+8dEo/Fm/TiiCLbjrg0iFt+rnZ8uGtexLIs5zuDphbwLom5Jqs96mj/oVKkdy
B8HW0Q5p0IV54hexdZedi83vn/mjDcLffYfL/7+b38Fe/VlL51xNr5X36su333/8L3AlFsr7j7+a
UqLh9qi5B/TCKl8hPnJUIBXjcDYR+43lqf7aZRWPKoku5/cjf/hgzAP2KS5iGv9qtRpFmgHt+pl0
4HhCCrsQiAA3G/8OBfzHl2h/uA3fjXO1QNOMSwAgNl4i3dNQR8vWvUWfvKujPIIO+N9sB9eDQohz
H6Dj1VmzZJk9jSs9Q10RsvaHX+/F4gaQX38yzseP9W6gy9p9ty5sbXjl+M55iADdukm/gQ1rVx6G
2I67c5589lwfvq13w11tBcEGX8y9OJe2Il87zutHCXjY/Js18W6Uy7d491Ad7anutHNeuiZYYUeB
wPD3i+6ynH85It8NcLXc3X5OawRrne3RtgKltQgyssaNlX+yaz8cByc/9GDERpjs1TiFUrMSMzuP
rDkCGN3ovjo0rfg7M+sf1/aHZ++7US7//266ptyBtcX1z6qFJJ5/z9ynFtWN6/0dH/Kvh7naqe3F
AjhY9Gybu771b1T/ZkG/UPr8k/rj8jm/vJx3j3O1U4slzRbIcs7WuB9A3+m2DUHLnqQp7hvlxL9f
CZRftuIvw3Eo5SCbQzYkv1rSaDz7ZSnFOdNTWPpwV/X2lkx2jF4m0esKfxrdNBTYZDsAqmF2gHoS
5gzxaMGfARPLRqXyZCZegUKVR988g04FHNok/VyEvvmzs50D8SBdZWCuyzrU9Vvjg9Dx8z0YybiH
usTKcdz6sH18ra3vfgdNPCQEtdlzgv7TzuOyWgPI6zaZT8JpqgLV9EnXF8G8DLBHdtB3s0dvyL9k
Cphro3bV8g26mnB1nZCgZPPGeesvzanNsifTWfdVayfDgvPIczn4/yJsoIeDAi5wF/jeSrKFsyYo
sj9Jc9vS24sPofXtUGmugtWWG1vSMKsWFQhVzQHv9AvatgDV7gtf011b/MHkl9QtvvU0j5dG3tAU
YvEFcJhbrBGIM7gjPDtaFA9n9AJu92yjl83VdLRdTHIvXmt/cYJhSHXAYBvNKAv7soFWzX5gxVM5
mS3X852tMsyNlxBg3dbYbj1v2FWSn3gFbZ+FVlLzTcv5nSRp6KZ4fVVl39XpnymwVJ1NG9eyYz0X
0bqAo++LWHV/cqPw5qi6B/mPzqIN4GaKycTjIm1vxtk/UdTecnls6Q/uwrxWYWQb39R1t1RuFzgj
+dcawkYg1F391Ut5kq1+3BEddN2RT9+c7IdvP1jpqe3BijTbXrVoinUosq+i+Q6HTmAyvHDS3LWO
FefaCTvfKqFUTICwqXYNei3OlTZRW7J7kAbBVLunYshvm3wO3WFO0GpC8u2UNLbS4blo+bZR1VF7
+S4ttoVndrK+dS+N2brr8q+1usHRt8X1G6ac1PtOxFLDLvoMn9ttLtONtB/8Zt7AlrsbyhQzXAGn
nUNdweo2WEsCdmnXFWnEulhAbzL0brJaEHr7P9DIwa/5ivzJWC5vcBxFYNkAEtA9k/e9BbN4XyYE
yPXCW1RvAs1UEU2q2a20KYJSr3ttH1Il32AYilhb3Sohnqy0CHNWh3l9BuwNcn86eIqcG2fAIYGd
AABkm9npoRpovBb1FgXPwYKo06/ve++w0gx27T9ADn9RsmfBagn4n7qWbSEJUKFxRB0pZxww3Wud
ZCmk4CQbz3mVRTmDouP3x86FuP7tqXN1xcFIglbQHu7L9Y7YQMthwLZv5fygGuuZdHxDqE5GP/2k
XPjw+n531l3dRym/QBCpf66VfGIQ/7QXDuaTJ7tUHFfnqUvReHiAOBh68KvSx6Hak5DsPma7bqdi
+wW6QDDFAUuqhMGV8slN/sETucg5YMhapByk/9XpLdHDd+VMz3yq0z00myqGxqj4rIf7bJTL/7+7
YbE1VUlcci67SGM93IMlD7OkjeCTrmjQH0nUbT6r+D9aIq7DEUHGCSfQeF9NZI8rnTbaP6eIlMB1
0ObniWQzth6p0scSpqHEMrA6YOHAUBf5UrmgCaEj/uyFflDEuM6l7fGJLZAucXXvD309lJMc791g
ikQZTHnAk2ULZz82dDBHzb13UIn45F7+cFCfUuZhXMjlrx5eee7I4JE/N9zZl32Ljkc8i4Xvfr9Y
Px7F9QTaZecS5vXze83dGmbWkp4zG9ofUlSv1pI/AqX+8fthPijQXAYwzaNcQK1yDQEQ6TWT04mz
36xuUFayD8qJPrHKjwVs0J+9r8uSv96A70bzL0fPu8VazFnb0yW77yIngQfqAJ5yy0MolzcDfPbB
v9mB0FKjEeeoqMk13OAOrRK1K84jtPhNWPVVfgPKNP2kCf/oTQEhQogFzA1wEF+tB89ri5SN/Aw3
UhmOJm/i1SpBplB7+WT+PnpZHr9gCxAVUZRAP09fZXxjm5Y+ZIN9o5f8XlkkQvTG3nXh+/n9uvio
e0OMCvOhPXQF/8WngW0HdQ/1H1DLrEl1T5+WPuQvatPFcH5leF+fHSr0g0b//Yj8anE4Kxt6TvwH
/6Hb+S/9TRVmBNr7wHuE/iS2QvrANyvSMm6aG0BkIQlJnD1OTdC/kE0Tza//oqF0gY4hlgpNskC3
/PNsQ5NcINyYPdglfjgns5+8tc3+1Sy/G+OqoXCtoW2Y5zz0sZMINGObasOf1hC9ZXdXof2Hdvj3
7/VybFzvwPcPdXWsLKsB00bZA2RaW33qttUOjdm+3/5+lI+2xLtRxNWrpPkA16fNHi4VtdLHodzq
WXzyJB+v0P/O3fU5DNmDzqTrPLCNiXl/c5m7+U4HNjziN5e5Uy+/fyj7spF/mTtk+F4EfA40fFcb
nUiWmkLCgIjy4QKzgRpKrA3Yo7j9ZP7sj251gF7/NxT9ee1lci15NTE8W3FH4jYsInZ33IigvivP
OGQ+mcrPRruqVDhcCb0aL6/rVZIvlv/l9xP30bH1/mGuShTkQqzwYfsPkB+ABsnQcrzm/H5IPzse
/0JXf31BPhUEYJ3tXd+ZYybs0mDZDV+a3ZLIbTduaIggpnh9UTLMombLTgavTMNjup3uFZBRxFic
0GR8Uvp98P5wbNicXc5ORn6pEZasFQYFP3gKuof1u7trwzTqk/Q0R+YRxqB/gX79PODVgvFHQfQE
i39dgChwOriOXP/196/xA/IFBYK4/C4ClKPImL1a/xnMdIa13rk2YbOzj3ZQRA1m8FSHU9BGNGF9
RLefXQvX29wm1OXgsDgsi7YH++HV4oRHhSiBqbShuWqHZ7SKnQuGvfc2xrE2ZXZAE/9dlSzINAx5
kwloPv+9P/5jAb37ewldeU6v/vn/qQX1cgn/s875pxT+v1TO+PO/Rc74GQaEzCNmGKwVJIgoH/9X
40z+B+w01MXImyO+yy4/XfJ/RlMombFwLpHQNhTOxLuQaf8xmnr/g4Bu/JIbpM8oorgL2fL/mmt/
ekGI2PvPv38iCi+X83+PAsTNIWoONljhgdhiDkjDnw9QI5CeIaBAYjeQ/cNsunci+3A5tKfQOk+w
xwfVrtjSw2dl+9Vy/XXgq+XqVAzyoWEIuoh0gdza2yr8DhfnGpqojGUiPjtpLp/3uwe9OlxrmEiy
wYMQ8ax3a+RE69YKx2T6QaIqktGnoP7PV8Wvj3e5+d9V8KRGFtAo+iB/7o4NC9WWvsl9Dv51aA5F
ANQp+qyI/3RGL9fLuyHbbHZW7cB/i2u3hDG031hxF1ub1ZQBxeUro8/uQ/evNMKfZxXtJFIPmc1w
lzh/HYXvxsxGlRphFQHCz5yqCdCfuQAhHfiT4RxZUp8XG6/u0mTwDJ0hEMtVZMxMZ8ifLH9+zpq8
9ONi9eCOmx2zsblG/sW0OP2G0gbeIeRGOPDXInRJhjXYehDpyJl7zjOfPdlNY0OZONU3C3IW0Mri
r7pbseiRBcaaeQ5lReHshanFA1QU86mBzfnEPIleXM2oHMKmFC09dEsHdHPMwVZuEf/S36uZrUgI
6kdE9viq7Uhgeujb0VdXJuhHp4Ar0xfFzcQmM9z32TB+H/CllwMiy7Lb4hJS0NFabGAbqDdDttZR
MYxuE8ENNbtB7Y54IbWmFO4yUuxgVGIxF8Z+LPSY7wsNfXowyMLEo5stm7by7TmcXAfQnFuQJgIm
Te+sqh4XpDekYuONjXlZam89MB/IQZr3JPLksHec2T6sCOna5W5RvbnCzElmVU1cdoN6rJC29rBC
YAeRHHI7ZLAOXZ6HHeTa+zEXAE6lPT3UI/xjZBog5LfccdeU1rT1eOv+sDNi/9Eaf7lZS6pumjl1
IzsfTdKYiUSLRUxYLOsI1e3YIkTG0/4WQSp8N6+sgb+7r+7JoLqbtZiWU4qMoycD8Rkw9orvlnwR
8ToJeF4zMgdtvnh7CUBvn1ZTtjNwEX+zWQZ9mw8LKS9L9gynnMbi5h1E5MYUZ9bAfoqcsXr+1iM4
sLiBAsUgbaJcVjseteu9MBfxc5BHrcgXFKNEENxalO0G08PqGEKl1QRFNdXtETIP86Wv6gWyGxyi
93AGs3s8bDEmPTRKr/ZsQeoySdK9ju5UI0IKuBn0N+6qIPWdJqnhKF1FGbdoiu40o4UIq8ZmQ9A7
/ezExCrKN69zBcQjplqdiCp/LiM/m1GIwZGHIFDHgro+8ZeUI8ejKB8lGbJNPoz2biKaloc1g7Hk
BGcGer5h7hEv47Wwxe8bBRJ46yDP6UzqGmBuy9V5pW5fRTolpICVfWSbobKsZFoFkpzGDIE0UHAT
J14YFLjw1aY/MN8L3Ti1snfw8lUHRduWf1UNddQbvF7DmjSk5ctTzSVhiUI0RxMMFHbKcOxrBLH4
JPd3dg7lxkXh1H9tReHtmmoyca7otGEAh3RCrIU9TtNFIAux7JSHDYThcNQMU7HryThCrToR+wSF
4xjDcFCacMJ9exiaof2iydgefAPlp2oaq0DPbcMP4TkDTgx0ov5+RsykCEuSidcRYqjQwrUM7Ngj
C2ybraqRXgezL38pcqKfGZuzZ6T5QDVrhqhviiZovOHFGfo2HGxS3hVirL4hEocoZGW2OaITZwi9
pmG4nX27sRMky9RRm8G83sx5+wzSX4CIqevuVVc5CBcNedVtCeAVqoeUB+5ssqPTAk6CuhTyfE2s
6Y3Yo3XrwTr0PEEsv5dzU35r0iE7MlEiybBdF2A0jQraOVv3FpN97E28QxobNIxU1OrAhywP575U
W69DegxiIOB26dvKihWrOEwObD7wxfCtlPhrVmq2L2TGtpALq6RERuCugUM9EcU03jS8626t1VUH
o7hznH1e72baDeHcabpJdebHPYNRKcBHwVdOy7K7rSaEIiImBpabZVzro3MJTZz71twICRVWPjZ1
BALXe7MqJCzOXd19Zx0SShcq6Ab78/Jlm/Ui9F+eu5FAIncJa8T602XcMKLnpEMe4J542N4yBKSF
8IkR5e1FUFybW3bJgXQviZDUwUjeJSWybUjzUozgNsQwp/FCuHpUxlG3ZcOsaJKrjsdL6iSigCDb
tmAD7iF136RpBycMUhQvKYsSgbOX8MryEmMJlVxxM9Kp2ozwcWzdZSyiFlberU3c7BES/XIDMszZ
2Ks1IEfIy+KJsvwgQbZHCLPQETGCxdYlXBM0wrzXMFydKnhsXksf4lS16jdTYO4KNmaxmX1/m8LZ
G/qI7D3CYuNujIbSjqcgW5xOeZDsa9wIDUQgW8tkALlbad+LSyBozuBDGRH2EKlLXGglBwSHFq53
Q7nlv8KmDUCY2c13qlQX51AJh3W5uElJyibBYUahl6Fmt5jRizWwum+T75cJnORrRL3B2bEOwaZw
fak/INy1vw1/5Z4yk7vf6ksYKiszNx4vAalVyrOjaEbkgE4SmQpppaOpgLG5HxbEG19iVv01816X
rGkPskf80kIbxF+gaj07tpfd1Kbgb7Xn4LbqkX91NkhGSxahYImQUxMiLXf64sJgHOeX+Fe/FWDv
nFne8NHmkGtdYmKddAokUM5jiyzKJpJmxO0uOeBWqFptyLoukbP1BJkopOzeMYPGbghqfOeowK0C
ro9yP8qEhJXW7iwkCI5rJmNluwobjuPRShdi6bAdZ4IoPyRadbs17zMRWBkSzAJcHCn8VSldbsWw
ONWaIIVIIG5YafCuGia09NTXbk4DdxJAAHjZI01zzvoO3o6mWgJbKHgPhzSzTOzhhH2BQZ8BEtM+
Fn/mTjByNbUL5bNf03qKatee1LZCuCnb9khcI0FVN0jdqwT8tJGP3CQc1xCLqiXOhehkAn2SAoI+
LXWQStt7mmH94jq05Oyx75UH6R/8Isti4HhSI40kUlagHrdFNX2nQhrnwXdEeRgd7B8HhRMg3r4n
Jwv86hLUsM7tqSRt7DNW31kenWUMi0m1E142fbe8dT2hY5pvkIy9HgtkWm0M4mAQUdN6+8aahn3O
Oj+ganlzIcm9c+CHe+RLAXNUaq0xYqyHwLFke0utHIggfkH1YnxKN2rW05+uPw3faJ8PKjA1rAUc
bobEQCR8rlfBkjV3p61hNrxPiIqLmEzXJG8m3K69DWKmt9ukp3AOTYObh0OvTERJO21mtnjIAzQ0
aXszwbKcpUlvDX284NcAN0oXLUpjIds7UWp4Qsasghchs6HJ0mZL0wzLKs/4c4Osschr6uFPXF79
YbRW9PBmqtobVeLVgGUQ8dDAZp53/4+989iS29i69Lv0HL3gzbABpCtfxWLRTLBIioQHMuGBp+8v
ipKYBeImdPVPf80kcfFkICJOHLf31k1vBK4y3ZUDtAIyUdr+NXP93xz+/1DC/c8p/P9DnTH78pdg
gsjh+eM/U3hVh/wd3Ab87rpj08bj//xJFSUEMAG1icRHscmOyK7/RClLusA2C4FeQSGFi4IP6q8U
XlKEeKzD/C3MdEyrQBHz3+Tw5OxvcluK72CkqbuThOkWyE+Az28yPylsJFnOuq/8iqjclW1bS1AQ
N8egJn5zWsmPdIKR+nvWnoa8ZEgFbDzhcBhLP5qjDJ+Mq025oYY+Xptg2q8GUzYybxxUbfL6UIHB
4VBPWt1sDVhvjRC4aZa8r00yJKP3Ye+JpO7Klk6aMW6kSM+cpCEPMYqwIZJL+fJunhi9Yro2VEZm
5WZB2oQfO2DBGfA/mJW6l8JsuIYBoffxWTp2fbuTp6MxfqmyyWCKRMXbdtelyozOF1POQYLEp7Gp
9uNkq+FVbqe0eVzmRILpE1jck1S600/mBWmQJ+2THkID9JiRHSdXsXo6stJAESXWo15X1MWrEyDb
tKtB4QxQcg3bNj1SxHZjQKYMkYCootbgwtJZ5l4NxyhQxkmCU4g/IHVD4TnlWGR74EL4zQkuE+e6
BuZH74WpMcZ6pEzba6XF4E0lqPsDKFK6EyX/xAGwfF9SuuP7oVgFssOLEnjS8dO8UtmXIh/FsEtl
QgVGbHySw/G2USHWar/FfVc3t6rO7JPhOj9ZNQgu9JJgvUjV6TpQp8b2rLQa9cfgBPPCEyy+3fQR
arsm3Ot6KElQYAnCCpDMyY8Q3EZ2K+WVpFYMOhk1aNowUeH6CF6JPxINvDUj/6+UIFWYxQxbQ31c
eVXeJ/rHpDRq9YZiAam0RbvZZvQ+bRRm/HUyLEISAM/XylhHw3Z6ZR3JBz2FSMKE3Wo7GMcGnn5t
aLUNH7mm7Cy140e1qZzP1vFofRziqgPy4NiwMIZ1SZ5Vm+DwSMbj1vJaAGGDHxlDCud5L7XNPqyB
bbnwB0i9D13XyfRODuToHiOsuqDhVTXmmsA96s9FoUXR1qAuWrlWGZNV9BWrciUrUXRfjaR2OPBg
xDKk38qx82OoFX8oRdNK7IoCsCcuwZ75YLKnzq8BHIfbRE2LI5wTwI18aGmL08YsS/05rEy1JYno
QZBIkw5iDLogpq56S+s+jKoRAdOfBgG+hGvQ8LhNcr8bWvP0Girp3/u8Ii3XKykvXFA66Q94aCII
XVJj+qw1QwqxZNWNys4wpOm4LY+qXlKR0QhVEupPPSDh0lX7Rgu2BaSuzH9BeUiMHyh2fJ+mpgO6
Nm/KzkttKzJ7H8Sf3N1LFQUez+qiIvVKjkmIvNwphSWRaWrz0AXHXLpi3yZrB39z1jyrYCtOPY+c
IUk7aFYl6a5Po1e2RTBhk9sCWhmnTUtcVZo7JwrB0/IhYy2/rrPEDsyD0cuFod4llRKHmwgY/teS
faKIkEc4wb2TVRkc8qMdw0KfwFlySLiVoKSbxJ68NkRdgoC4z+BGiS1nwCs4xTHs/XaCd5iL12fj
bRA5vfERNn/ZvILrGbbTU5sMTisgj3l8hcxARj9piEhqVPDp3QGG5qLYcgEolkLnTZy7BzCsaq6j
n04McQ0UKbqTq9RJBsDiBC29vk0yK6ZwIYryxINjMPLCG5nFvEVcBlnzdDTiyfra1+lABK+c+kIS
p0gbo8LTcjkzQj/qHUjhLUD9wPLKIKclkqr6rjYcUi3XkswBIK/ccrieuyEYwJh2SpfAmQINeh/u
GlivQub61LL/mILSO10VKDRANhHXrbQ7as5pHF1S9Fb6yH/SkRWAzIqsUjuZfenAmqUNOj4HYpxp
059qp/Fh5AYo6/IiHrNnha+Rtp6q4jj8oDKPicdPGZydxRyWdAUxdhoz2NIcac97kn0K9DvweTEo
+Z5RLqUEiXYHHYKeeim8AVCaUecp1b1aKH31YqRVVwhEYR2owKqyqnyHO0w7v5LlkirxkExkSVso
H4yQMlghn/IrJVfM5i5RkmB6l8Nr2z0a0OwqjK+FlOW/Rk6pmXckAWZUVNdOUXRO5ANtA7ro4/Ml
TbpTFTzArRwkVruVQr5v7mWV3lJUg10s0MbNqasL6fkszFiowL8tFNOyAY5A6KCqoFlMRqBmzSIz
qfsQcYl7Q+oL8we/FyYgNnhy7v9bO+jZQsGMHCJIFnpFb2OERh+H3khChAEiNi1yjWZlvOP1l/6q
BYuVvLVAO+O8/uxkkTlYcXiXqG5o+6c7ph3N7/V7+5PpVxtR1+92yWfI0GBFy7Zsqwfl1VqVX0Q6
899AdwQyGZNYiL7i298wtKGd5EZ5F/44HvINTmA0velD91U+tL7qJ1fFY3Rtf9M2MbXw3vEvf+JZ
N1O03wjzANjqqgAR/xaHTUUGt3VU3DKRZ9JISfxw01ybfuunfzQeJYT1mr9oz7xZ71uLrwNoZ/X3
rB1PMNzmt8kh3tfvy1tnc9yEz+b2uIPz8MPK8t72p8XyaGmadIwIgW0Rv779uGSUMHXn7W29gRtz
vALq4UVe8k7yTn7der3PwPV2vI52l80uWbU4uPSh6JaZc3RJ7EBGd1TLW7i/3Xh8Jjt22+aujFZG
1t+OYvxcnKUqBqG+UPD6bc4/cDq9OsJi7XwBOu9rdeVXsC9fXstrO+3tfmnMwhl09riCrxRFb+5I
02iJnFJmKm6QyfkYM62T3tiu5sUfi1UAy9yzMJpLHRFFMsbv6F3M53K0rIDAPLAO8MB4p4FeHmDe
y8uZb82rBYeZOAWyJc0xRF5ydvoMx47G0TYPkVw9pKly2+axP1XQRQT54bKlpbXYTImKiS4Z2idx
D84s1TUZDZzSBxW2Hi6uBZNHaK94yNncimGJ5dgmM5I6Om9kbXPnQVWXDpN1oNr4qdUzQUzXkSJI
gd/DrDeYxb1l5Td5Fj+OJwSchuhn6v0f0RnzI/hqn0lRihxIMPMuvF3kpHYMJxACwS2bPWh1nb6j
B2FCymPw5F3+nr8dxJ+2INdVkTQjqZ2ljAOViy5zzAMCH/7kKy7E3pHfeeXB3Ke2uzacoM79Mqxc
tJkVOoWOxgDGHEyVFxCg6LG9LfrOluAV77MoTjZ6mpvONQz9GTVrKBpIiaDnGSnAoIQSlIoXSE3a
39ajFrUZcgdFQ2M4iZPjLkzlMPchnBjk+1ZObIDrRq5RlnJOdftDVkntVCMb9mOZgeB2ZZWO1L6D
6nXvaN2JYXFw5522aeTUHFrcCjiLE5y0St8+6eFRNq5PiLipX1c++m+n2IDSGQfg0FezZd6ptxvs
FCBbnUbdVszdRJ7idl+Rw6HT7uwaL906f3Wh/7eW838AN599+984wa+/F+ObYs7rn/9ZztGV/8u0
NQEgg3carTPxoPws5whJYKrzlGQMJneYW8PL/FnOQf9PQZCN82tRsuFtZ+v+HMig0kPlhSkNheFH
WZNV4Ef/xUTGzKfyxGmKDfG3hniDTMQ2cwJyUUPZK4MMGo5HV+mmw6mOqN9Et3UVrDjVmb/5aQpw
o87oFaubP3kqpABwyFWJa7bmfijhpckhtkiTl7NPvxDhrpkRKz7z3W1vaD3s0lRCZZKaTvLGst6d
bHt72Yz6Fo8BOlt8ubPlzMKTQFfBoAs7wefBl1wIx/Bsx4eaocBmf/IpJH8M9t3G8CpvfQj2ddLh
7GX/zfos+g1bu21SYb3x4ztoe3zgBdSUvNjLD8VGvlav/0G4K569S0ZnXtxIkkmH1AEYGWO+AhIr
lorKAxaLXbkSIc18+M8VUsHhHjAmjiN7u49RZ9IRRzoR1QX7tB3BiNxBoWXsJaW2D1OqDHtzUl/6
PiAfBG29Yn3pFJFfiHIqGOPfENyORL7Zt8iwOIgehXDBwQF+OEpryPuZixaLhICB6w/MX0dAcXZY
dcXJHCmA6kSTUCkD/X5P+/DT5ZM6f3x/MzI7qZk9HhlPx0i96akxbMIruKZ95QeFVf8fnJKFjXuz
ptnRVIN4CDUHc8M3pFuuT5iktHmdfrY27XYY3ewOMaYvYOk2Yi5pbTx8nhX9ttrZIU1hPjQLOtdu
ty2/DDdQdou8KGcewA0YTEI55ZNxWPnCC77AJtLQmW5DrOG306JZFZzVNZJeAvECt+Yu3eU3zCBf
rXFDzCMbVkcoxVMh6ChIHeYj3PB9ZnJdYqnbtiAAuq2yNT3rHiaeawi7+Td9c9rFu/Imvp2eYLLe
2dto0+/Vj9NLtQu3ayNZC18bhgqRoJGDwpw1j8kDGIZ0FZE/V/k2grrdwJfzGG4sLz5kd9kTbbho
s7rDv3/ttzbFpTrz8PaA6psQFnSLm2An5stRgzxADeatTg2K6/fW4WHJoFRC0YS7OK+WVBOjM10X
M2fzTS12+gsQ2ZqJ4eOm+OJMnjSShTL6vUEWdG1U+Xf/89aycMVna0xGC77lE5aZngBZCwKz3rf6
yrkVN/HS8mYuVrJpbo4tRgzpyyn5GMGTToWedmS/qY8aZI2ae/miLK8K3gZdMZgGn8OajNKEe6zE
YArBXUJHIKr/UEpCq787aQsBwPKq/jYyRzPRg8+geuZ4jNP+ZCVQ+lODP32HptUVgsAOWmOXDc5G
IUUoQJJB/42XClTKb2PlpWOMsOFisd5U4c7Yvk6XGvRJKhdZ5K3kr52OVYuz46FDb8bcIRYhb3ts
bvRNuYO27+PkwQ/jS/5/h637fYHzg1J2Or0wzDXlx1zaVcr+GKwVK35/Ct9+xNmtHoeCZLzHxime
oCE8hHmyWdmnpZNxvk/ieJ5dKlWL6GK97lMFCxm8nG54N26qh2Kb+DbpKA2T6EX9eHS84vP6+Orq
ps0eeynQIgIaVsjd4lU0Kl/3sm0g8uDy3roSb9Oar1xyYOcrnj39QNPwbMhSumaXbvrOZ3DUPdoQ
Rb6sfNoln3xuaPboO7Q5EQDEkL6TPhbbbt9u0we0BVdrkDNund/P4ux9TxyTMTUFS5VVjVvTRF1Q
V8uvgHa2elCAJ7RDZkw+nCATDdExD0JwQE73JNeCkKFOtwElb7dDKkRzojs9L16yOvoQZ8pNEGhb
iuMrLk/8nLmPPfswc2/E5N4EafTrh0HpddfsGYvdq/v/4Q11ZnlceHQk1Dwwo0IyJ6VfRlhKa3ul
5v7KQX5pMTO3o0zlZHbi2+u79ov6gyamvDG9eNN9rfbdnjFHL4zBFXvrB3nFO8wZlWJ10BVNeIc4
+VHrT5G9RhG1tk9z99PCkBjKGEgO4V4cYG2H9N86nHLlogghsHMflKZ1m58m7AhsYRL6/XuiUxcN
3Y/QwMUPwhuIpFHUZyofsj1rzQkKX31pD2deKLTtclJHfgAjnDt4lq9y73jdXXWbZF/tHD/8sOIZ
FndODOwzSAnIWCBSzhfcA4NIaJ+LBSPbu5/2pWcerNtp0+xC39ysH5UlP0sVGnI4FSgL5P2z1yoK
dabVGVojTVW27ZOCRegWPfVjAN8WRL3JyhVfWCFLA9nmUIyBk2p29/IeTu6OJbqTbV4PQQuHdrgS
YqyZmF28zoJpbAiZaj7ZH48lo3Fr9BJrBmbfrFEggaxjDFj2btCCjSH3Kwdv0YKodCsyNXXQC2/P
QVZUEnUyjcFsKX/qhva56eOVeHbRhADBgXCCye63FkRXWHFlQweGIoF7zP+Qu4fLh3nedBSRnlCC
sEXzkWBvXrNXyjyjbK9DO3zbWn6HP79xStgNaK1sTn5219KDzq5CZhR99Y/WV7zjVX9tqivrnBET
vr6B/AxDZRRLBpOlze6wPCBlCZAXyaXW6yg+QWRae3B7e0BRtkcTPKrqk3g9mCt7uFB2Euv/ZXi2
iQqpdawMGBaXebppHsb37fdh72wg5N7Iz6gExP4almpxV89szkKLALbpyajEN8/edf2PQP7j8qaK
3zxziAxZ0ULVRWMc+Nzbg+nUg4OaNX+/rjS7YLAYwFU9p3iALpRG1rS2dyvmDPFAnAWhwXRCn6jB
XLft/MT4AfXM3vTt+xHIVLPpvw2b0EOkHdTWh7VocPHcOAy7aChKGrTQZrccZlxTtiMuiI74kHu8
SfflY7JtrseH/KaEjdBtvPwd/DlPl7/w0g5StxDYv1eaidmb1wXjmKEKFLma8jRCBaTLqf9vLNDD
QluTqYY5qQtaAtUgpxYg5lzuD3rb5Yy/VNWKF54hmX/eO5HrAbIEWvkb+wLwsfZo1CwEnP4TiKHH
9FF5npoNk1KJL27fBH+Xm9WujYIR2ZjsM/jox6ARZHed70V8tt8O7q9fM2dmgP6wrSak3N2um/bT
+BhqL322euXFmbhkZfa68eJV1El5GRgzaNCSRc5uX+5MH8Yh/UWUENdj/MWF0R9lZlrmObVn58US
KD87Fyi5iW6ZJrtIs7sayh6XD83iTTwzM/OiKYN2UZRyE5GE23RHY++MN1Lf75rB2KjGWrt38RKc
WZu5Thjn0Te0AL1yAbLShehq3OQbqNw8FpqOW+ZEvGa3RvmwFAxRnVMUSxX9J4ZF3rqbAYkgHfii
CIZkr3hoQWnq72xKoTK0vNnt6kjM4jIx84oWlnGrb+3l8H4ZCJhDOuT3GyYBN0xuwnTH1JpHLcRv
ADWAoWlW7v9CjZuQD0kneF5ENX1+ZE6nLjHgZhTL/Nlhzgevow2D7vamMb21z7rsCc7szc4Oo8Hh
mJXYE6MwGYLbEY3szQQjvemBhADB4XzIP+e7k9/7odcNqECD2zv012r8qa29rvSQTFrrey99BWZX
GDSF01dMd802WzoOjApEID9EcqE2W22f7moE5SJtB9Osn3+4fIGWwqE39mYXtdSTuJRbOXLNz8qW
scHjvjV86s9XzbvwinK/L/vad3Pfpp5Vesnn4TsfauUSi9d55p7o1YMkp7lK7X2eX1cBCicQbvOo
7MK9KLz3W9oLq3nb0tOJHZgjeDZl2razKASxi8Y6gqbg046Iw9+Od5btKnxfy0On5Ut/gL0i0q/X
05mFC/XG8Cw86aoIUIuEj6Cs+VSnhmecjitUt+Kwzr+hogEfUGSL+zNvteXMmURpzdqO1teB1MyW
gCAfXTVZS7IXHDtDT/T0VEOWDWiF3joHc0KxtpIwhP6eOxSAeC3Zz3Jr5UwsOHbMUIclK9N/nxwz
TxKiey2fLA7v685mnhJo01XWHXJzzdTiuVAF5blo48ETPrsCk10XxtFkwtG+rQ61l70DyraVNtqt
BGEQCadb3dqW6zxfvnlLbp0l/jI78z8pclHhceJL6rsOpkimj91kKw5/BFVYyGy5t151Xv6sv2zO
XjAtO0Y2swRkcKXzLKQyMnQewUii0oBKYrlZWeLSwT9f4uzGDZUyoT0gDj5pvOIn2wGNUNvvt4JD
IYFZtX0YkuvVGHn5jP5a5ey+SUj0IIHBO81oVjY+ZQZaKxF6B+E3Uwp3g/IwjMUeyIU9vDu1R5jF
7gZgGEPcrBzipUt5tvz5rKUKir4IjuywhQ7BCR2PDMYCWyK8LP/F9T+3NHuyu/6EvnOAC82UxjcY
ltp1I2eoKfTWQwJmZV1LLcPzo/v6iJ0lQJRaW1MZXvcVHQ39RpBjNHADprnX0DD2zGs0AVci98Wj
S27A+BmlAVmfJT5S0Qy5Jry3lVQv+YjIsv1k5fq3Qdfdalq7nGvWxMk+W2FmpaC/RPw6bFMaDMWn
3vYzv9x9Gzx5C8zmrn+eUre5XetXLt4Y+FNMlfoEUzazo4uqE4B7Dbt5ctxmtePJ0O1evpWLp1Jj
oBToCi/GvMSSnQLQCRYm2q76yCy54iKMvBs1/c60p7V8a6nejPbCL2szFwCeQ4lQ3hO5srZtGi+o
Bi96l5JooQJ/YJj/1D80T62+70//gG9kMZyifa3JBBZM6s4Le32LoxsDComirW9t290EbUxDiUXb
6B/WQsr/YE3IjDImyTs8c6+oryfQcWEN7cxDc99/BzLrFeDAdvp1CyHq0+WdnM+filoWfKu/7M0+
rlrWeWPoMPlZhWMUVzaFiY7iXG3d9npDRluClv5ylIcaGaqIaVgfJcTjVz104E9ug2R4f/n3LB5e
A6QfU69c0PkkQV6NYd1mJEcR+lNVj97JsdpeNrF4eEHUQj+k6RTP1Lf3MlYUYtUWLxAV7bWagLq2
zGe73NhVt3JNljfTgpCOFAhKrnmlJZ0UG+E2XhHxeIkZlKrbxkSK+YO6p7bDkOjlpS2FwVSf/7Y3
czlOOahB0nMvpxJZP3vbdGBqrPvItBmxg9Ak8ctS8y/bXPycTLwwjChTCp0Tj2n6MZ6qgjVGYBcb
Ab8Zb6KqgSD702VDi0fjzNBs3yoQAkPbYQhRNthDPqn62udb9jRnJmYPRKODyCqQ2XSzQzltrNjt
X9rhlbdJxPcEVRVaR154xLX+g0rOcjgHY5fF7Dz8Xebs7utDNZxg2vxZVyWrHOFN24LQ84wr2W88
e/LX3orF3A2Mw98mZ9e/gWRmDMQznB2yB/tFfl8QL5veQ4NvbTz9WnooANGkFF420VXm2fA3rpzZ
pWqydf4TZu8VDBstHLCvlyR4DB55KbdZ4Qa+SJpB+0PtsvsHxFVLpwmEtCCwY7BHnbMkBxJqvJrw
Ao0/esEVAU62Fd1/UHt04pmfcFZL2Eu389zk7ADb8hjbvYjl4uJa5obaFpmy9UNTkVyXYVYxXlSz
Wrmdiy7o3OjsSJ8cbdKSgcyk90QlJvNBs3aUYURJhPdkNXAWf988izy3J777WdTTZSfNCQYOL3wE
fvPc35WnLdr1BOz6dqyujrtgLUMQR/SSRRHKn1mkr46cdM2lZaheQ8ZyY2wl24WW813xwXqPWl/v
G15z2911u3hbr0yILsax5+sV7vHMepJlo3xSWG+3LQ7Bj6TfpRtR8KHckh30G2ZW/02XH1DUr6M7
cxNjHSfpJALLprzPUYgo9ZdRWaWDXgpfz63MPENi1ZVA7lJM9+H0eILcCulOMahSbfRx271IV8Ou
um2/Ru+1w2VHv+gRzk3PPIKRgZiSUC7mmwrEEoRZsMwU99PXnJiv28BgpTytJ7bK8v2kqK8AcOM5
m5mtMquzjzHfFVHgrTn4tddIXp766XuLbrzqy/vwW//hCHfTxjro16t1u+Uv/rf9ea7njClCeaKI
QOh3M5rbEh3Hl3yP8tfWImVAISII3kfXBd3yte7aUroLzu6vpb9GiWenOABfGECYRe1nVFxLkW7Q
M95ZebwSev2Hnf1lZ+YCEclArlsgQUWdLgu2QXqd72KPHunG+J6jxTC4U8s48lrmt7g+ga9A1wzS
wPnIoeTElVKJ5rxpXCsmvMd67ObG+8vndvFJ+WVkXoQ8ogSTgE5jKldVfDSk62ite764DGC7vFlQ
wpvz8uOQDl1bi64hYft1GCGaUnu1oay8GWtWZvcAJiQtNoA/ubaDMqn0bqxkb1TX4sYF6AQ9a0Mg
BUGCWDzEbz2nmSdqZ0A36EYUTnx5094qHxTFyz6gFyN9GTzGYNwTRVz04Mm20PSWXeVweceWYlf6
kSjx0vElx5w9jkDjJfM14Gqj6nM+yD/sk/LOOWnwiGm7y6YWP+qZqdm7mAfySUCkefyPLxkzhykk
9M64snOLAez5gmbflKELFfglWwebBHN+uQcpyXF7TBlXFrcMab3rUwRrES3eeGv8cXmJi/HrufXZ
W6jXRwMcO2usN/qVfdXdD3sIJjoveuoPtEC3cG+sWFx02WdfdfYUtqrWSlTrhUXjY7sJ93LoySh9
7lRidejUXtlIuxfBKIPkUfsPBCfWjtDsmZThQzSymC9+PPXPqtxs4fE8aFHyDT6Gtebh2hmaXcx4
CtOpR7D71XsSMR77OzV6p1yLHotCvLEpOhreX9bl21YM67OKfa4eQwjsxCJ76ehWJ1th5iSzNkG9
5nvWztA8Lp8agGod3Fyvj/Dwh9O4kZ+SfCmbWHHNfbxdexoWX10AeVDd0GP+DSXalXQQePpRD6xg
sSjgtzIg4rRhsdFkPyq+rJzYNXOzF7AdapXaMusTsU0KCgduN1nuPN0XA3/oSUnXcfcwSe4Ererg
nv5VvHq23JnLcyojlFLRKevt44eR2m4LHZkkNX4ZODFoVMPP4+mmDui3990xdFVdvgI2/KAY4a0T
KysSdMLr/Ra7n/2amVcsHOdUjaJgURXVJqrhnD11K/Jzy2f31/7OXCJy3l059ZzdMYv3+eRMN05W
Mx4/WM1mZW/FNbi0mpn/q7MAzhW4fVzVhIvHYZzSqXovzB+gJPaaCeaUqmWoKG0e+2zFNyyuEq4C
QlfAR6Cr3z6mXUMWqYuZnvJkq8N1lcQdqVARnSLm9EuICv/FUiGc1xAZUmX7N1QxjKF6qgWUDRmU
vRYNV/gcN6LlWq8d2CUHa1qKkA1wgMrPy6+dJWWIxoMWyW4sxUf5Tt1kTNnA1/qDOTv7G7UJgfr5
BxC2pW96bnl2VctebhBGpxap3mY3sCb68vfiPtygU+PK30yCll26TdcaPks34tzo7H6ikp12hRiP
avKjlzqpq/cPl/duyQOdW5jduUY3ssJAnhoZuE86TatOdrxGfgwhLpGGceVOLO0e6GXAz0i16qgl
vj2XwGODoDYxVh2tx9AcPOWkbjOJMuFkhf7lhS19OkuFfsIG8k4Pe/Y85jApysmRk2IHRzfLfshw
uF22sPg6AaYXekWq0NgSR+YsTypTUwrqDBMGXG9evFeu0x3zXlcjuvOu0DX5V/WUc4szn3LqpUIJ
QyyOlRvsbN0V/B2AwV7E9I5euNHVab+yyCU3dm5yFlQdG1QK0xSTQ9TdwDXoon+7a7VwY+pP+WS8
HA3tYAfwpP8LNDXNpLPPO/NiUj5Kci8W2/jFodyLqrnumSXlMVf5UD5GvhggKu5GZLft8vAPqoJL
V/78B8yOkB4FUzzk/IB6U7+onr7pvzt3HXIETGi6GWOt4dZYuY7LJgWFIuwAKJLMbkgLNVtQia+t
qJEXTFd5q7iKvvLOLl5D7ZeR2Z2v2q7p6gQjZvAQT8+MNbt6fVDhqLt8dtYWM7sfWeSYUFdhByL2
A4aGyrjqLGXlGi55MIiB/v5kszuhhYh81wK8cApP3tg6jxCBXDUSnFrJj/i0u7ykxQrfubXZdRhk
5ptM4xUqoV8FV9YePQFRiBLpVPN0uo8ZZFm5gmufcXYPbD0ZB0XAQ7Txg3a80ko6rasP66K7BJCB
ohSKH79VwIvESgxVHLyfleHXqZWvzh3yqj7J4+fxq/THv/mSZxZnD2oxjUfb/Hm7jqqvfqEb7nWu
7iI9VN/QrfoHwtOLFSea4H+vcna9ZPgD5OjnKicoHQG+TzdZ607XQlyy7Oj7u9qXZLNazBN/7zwW
PLc7u3ER5TRNFnaR795Uf7Tvoy3P7Ka4ax+O3rjXV6Lctc2cXbyotlN5FJ92yq1tPUh+Hq3MhyzW
a8QglRC+MsC3z1bUngpIsCNMNH67Ca74lsGVfJs/1o/NQ3hl3A3eAPOyazcb6In3zmEN3LbYqzr/
AbM19lJoGanErZD205Z60U67Tgh4Hy1aZB8kT+i4oJp+U98n17l/YqL2rly5l+rirvJGyQwaQmo3
HzAtkV6IW/ETek+6H+EYpGR5A5VRwYEyD/FB/ih/Uz63360PP4c+lU1dbZLHNQKA5Tjk7HfMPKAD
K1EPzlIQAAw+s2b+6VYoaFWb06G46j+sVuTF8M9vp/nM3swHnuggJ/nAuvXd8YA45N4+iDF3+WZ9
VnnR952Zmvm+NkdTOBdQychxjn5lJu9ira1dLQ03l93R4pU5MzR767NjWB1fj1NDnbYgY0vg6rxs
YmUt84pwJmV/blPQvteN5wrWTRhML9tYbFsA//nrTM5BnymSJGr0GiGCAoo+ZQ+0auLNTwihSpn7
Qb1Hm5GrkYMJ7/4NnBrc2S/zM6cOs2WaQdoJJvMlvpv8+BpBm12aut0elk1EpCGaq67UaxBBT8NK
6LT8NJ/Znjn35IiGiEPA6EaH4LF6Fqw7qfetJi3Eqmgbr4Xjaxs684FVEcoW4QBu1jwoxW03vG+V
r5f3c+VYzqGhDnTSyiRSjFoq+2mX202doUpSoupy2dDaWmY+JJ4UGep/Ltog38HD7+baQ2A+Xrax
vEOmGPYV7aXfYFX1EDQtIxUEnp/bTXcDKwp7JBIYpAA4GIyjr23Rmsk5tCocGDqGrTkGnnNsxGtP
tGb7+n3+fLyrnipAtf/OJFOvvIqCYW0+51OaEXT/IkQUE2qM/u+0J0X/c+qfSQJIcCRXn1acy3Jo
c2Z1dhjlWv0z3218+1FDgn4SZEzbHGrM6Ev8XD4zvrk+A794Ps+simN1lgJXSnMyDGSbwK7YT/AZ
39fGGiRnzcTsZMK/V4SWOJlTp7hTfZfn71eO5WKKe7aI2XsWdRlUUuI9S1/sq3rXfKh9WDNu8u3q
PN/iLTuzNHvOQi0CHyLKV3nm0tX9IVduig74zxJWS3u7pnz1XyszvoLUKIT8OpKz143B7EGldiUK
dPqP5kHYEzOLnekmsOCu81pcXifg27fHwhyP+sjYInhCo023sh5cV8HJZ7Qu9lf2bvF0IH1sIoIA
vHc+cOb0cmihgCJiETVzIcXJ/OSdYFTQt7QI4k/01lZlxZedypnR2StXGVEeOmIb5Z29U3y4XcCw
Vx9ibwLQ1NMYubX/TUR/ZnH2tsll1eS1Kjawr3dW+YdtNSsPwOqixJc+u8qnpDA0BFJez+bxkJJL
my7kugAXqMhbj4Xtqzfqvl0JopeD17OVzTwIqsHDZIiVifpOnLst5WOUSmDeBJkfIbm2qjX+H1b6
KqVhCI7F2W0QvGtKa2GyYZgFmj5PKw8Ro5gMk3jTd1vxose1R0Fc7N9CZjQ2Ue8QJrXZhQimY2Xx
8PGOV1p1P9n5dZ8M++MxuXLU2KttBQmyul9pAyy/CWdWZ1P8idXJ5bEWVn801Aw3KCIqblm+Ctxm
ZEWBy2GNfSb5Vp8jcQUuLXh2RULzOE2auJdiWwEreGayEymv4HhwEt/5Y8UPiFfgkr3ZBXGaAYSv
WGq3DWDyQUTgpfPHLyLAMJGj8+NpWzyhK/JeWwk7lx3Qr52dXRs1SzNBg8RhSlq3ha9ez28vr23R
mZ7t4uyGhJaZGq+72NnvT+oh0UtXGlfqWms2Zo+sUQWKaYnLT9Xcy6xPPSoBCU3HyytZ+1azh/aI
lFCSik1yAhsFqNFNmm+XLaytY/bAMnlcJJJIf4b25Fb2ZxtZw2gNzLF21mb+Q07qMUO8SwQ9Faoq
5TYIW78NpK10erq8nKUPRq+L6ib/MKM+2/qst5S+EwEzjROvVG5KZmEvW1gcCcUH0iiByw7O59li
gmKqzUIsZrwKn9RNDBGk/i65E91nx5e2/zNrc7RfP2lxqYiUqa+n5mMf2ZsyHj7VefyoGr0H9dxV
xLjmkf6vpBpPsa3o285O1nqzmljU3FucLdqaOcYurFElef0ZXmlsi+fx7gSWofwh4vXWKw5t7CES
FJh+/jKht+MpUBlZXvAODL8B9AHCLHwZkbXuQKy0Nyr3GDFQczI2KXAJL9pTdbpaq3gtnoVfG2XN
PGpiVsc8Eb8571oviK/UMdus7M6aiZkTDY+oIRWilC7GdRU/3ignnHb7ildWr4Mnk7mrD5dtiit/
aSfETzqLOoLjpGRFj8mAcTbmSPoPQQgjKaqHvp5rvVvJa03Ixef/fPNnl0rL/tr8Zpt/Ke909jfa
yp/oRno1Q7rrSdJijANG2EZCwBAl05lFBH+nqD0B49F3CrVKbT/srVsgQ5whXt/dqvTzkoM6tzfz
5nBuIJ2XY68dvVGA35t9+ZlR78ZtPzo723aNLxNymd56hrN0gs4tzzy8OrbSqRGIHbRX7gsDCgNp
rVWxZmLm4rPGKqKk5x7E0O/26jt5cNa81Nr3m/vEKrC6RBdeyssYj/8YPk0dYaKoVcgPNZZ1b/gi
uKrWkOsrhuclQjCJchCOGK4rs3HRxBEqUx6zOI+6/O7yxVuiK0A27u9DOa8U1pEe5MaALfvW+JiA
YnmC+mVT3EQ3nT/4Vudp19H2uFceJ8+6iipq6ZPtjTcZmPZ1/lZxA+ZuADoYQbWj8hLNkV510yoQ
UohBrx/1S30XecV9dE+lhnGLb/Xz8Sq/r69X1USEx7xkdOZ74D8e45FiKargOvNzcg0Y3LkBJ554
fR99cCLzPpMquPMq4GeGln6upPgZoavD5Z1Ydg9ni5+5B03tq7wUJzp/6TfWttzx5PjpQfEMRln+
P3XftRxJjmT7K2P9Hr2hxbXtMdsQqahFUdRLWJHFCoHQCP3194DV04wEwxLdtU87T1OdJD0dcDgc
Ls4RwyOI1przDk2Zg0canFVuj/pvGIabrmzARZPE/mm91lw7mnTAMwB0BOALcZes5SRh7WTwQtP4
DN7Jbd8EXQmKKTxdAQ/snRa2qhTah220dSO5yPcPT6Dyk6J3x1Nd5sZlHN7l+dNpEas1LweDiCiR
MhYYPrEXAnl8IOCie383goqXIrOOuEDG/wHUOmaz8nPYhxeexUFKgupC9Ihc9XwL+Zy9zr00EqeE
c5X7Lw16eYfw+bSGytozdakhZ4lSW/QqSSGh8aPbCkDd1HU2BcY8oNu+NxBKo6yXADoBCI++MQgh
jlejUQcEJJqKJi8dCZ3jcEDO0rAPWYfQTzh5LOyI4S+wqh7Ss5S4ophq1WoW4ri7ZNQYPKgNE82j
G5k8gGwepaUXwaKyqOmTm2EEDZisUwGzxS1qFUpllLDuuNaXvfdogwDhZ0RlHaNeb9nWEdRmV2tA
aHH8SyB3wLMqjS0yv+9i6xNwsn8vv9IvTeijc0ZHqa7c02vZVV8cDZ0ZO3HSfX1VP+Rzm9iaTkQm
CoUVNO8b5rYbn5zo8VdWFXQXqLwivwiEm2NLAa89XIuBw8gaFvr72ItuADjqSTfZDq3PW+v+tLxV
nYAbCUA4E3BifK/XnJSmUQMoDdhTkmtpOym7m6no+n8HvvxkKgsp3M51IZqrShVK6Rfaa3zf7Mcn
1mqoHuQf1pV+MK7mTQq8pn4nfbM7t3iwNQ8g4PV+BupWJQS4WfU3i2/D7WMY5+1cgloVrccO4Jqq
qsS8Qrc9vbAiIdwR1DuSdDqwuZF5eIbX1uLvp/++aOO4WA5FwR6jwljSpE183bxrkVwcFNHc6roU
HbxQoIgC+Rv3cgp7UDg3MqRUfdUoXqPY1HSLYbJbLyOOKcL+XM3sAXABnH0GkI6Qrzy2fjNVjTlj
IUMKrKnoVgdgIIL7jeKZGwYWCAJ5Icryamy6EMm9PzvTKgroBV9ZPzRwHZn01EwMP3l0T+/Y6gNt
qRy3mKY6yinQlgC3chUivV4eUhTtoJ6POS3G2pd5ooO3opsNF2Iapg7aDVCJHS+nPoLWtWKoDmCg
vG1LgjZtQEXHo2fLs6iFeeU6YO3LKIBiOB+zhZx2rQNiR6mDdv+54hoMPQHWofMxmoK56l8Jc8Hj
A5wq5Hfex8WOlcOQsYHACMqZFyaQ6I2zcO9QDOJIGPodMLEp2L3VtdRVBGJAv4Vz5uxEHtuhIiPE
/aeTTMEQQ/jgBG2geKqrPoY2Ck+eSsU4Pcwhce4TRGIforml7eRqrJoUrwjNTZStedAD7UWS3XJr
7yvDBdLCvXxOXrOD3LrC0h5T65Rs5ucWiQzSFFUFrmQ2qjIFIE5ibfA6oiYQtRbgNBENqqwdkiNd
mUdayAM3G0kAI85aysqH9p4EtHYjNAR70yuAsKd76Bh6oCY+vbtrMfCRWO6GAqxk5TQsQpTO1MN8
r50lB+vSeJlf9Ov3aVwv6tz8ubtK/DBoXoWrvFKqRQUF8C8YyJUZ7fix1hEwDYupwirP1uDV2lWW
g/Qkl0CrUHpRehb1tStjeicW4SGt3FJLuXz9RqNRbKTMqJ0CeeXqR6MK4pm1frYjCZxHrytJq8Ie
C5ueOztzy4gttUfnct6ifR0tbdhlIGSz/hkc2p1z3kS+JIobVy6xo6/AndxRonoXM0Rpfav/SDW3
nLejsTPJtT24pq8dimBWz6ZKcaedqMd17Q3MiGFlvBYBBQfayOONBRFyW5cKtg4jMrfoW3pmNWoC
pyiraMmMA1Hkv+qlFvL4sKNRraFn8sLkjWgGGuqf5eJ6rEQ3y6rhWGAsNQAyBdIqzmBzjMoaTQ9v
Dzpgd0JVpVVFFwr7E588z4eITzl1TGmbKsMp0bfhQQWC5139JfR1dLSGLrAOtsUl4+LS9sWX7CA6
kKvLuJDNWy04uNthhsctSOEWDXC71HCTouGxqAWeZ91CFqI466yavitHhuQd/dCu7C34TcAX2WJe
Dg1tmHc8UBFuqWDr+JjOjK0qR3YDTaUUc6uSgaTc3WlvKlo97s4YTaPDfDV2rhoHN5FTz4T31JD1
DkU0DSJduNtikOLKcFpIssZiS2ftGzGkxj2tzfrdsNgh7m5wbGxPy4DA+s3wEIOb7Tr1Y1++6/x4
Zz8m35UfzgWLTtEE9dxsRSdaaCCcCwFMe5P0IXRkGBWsDRZNsI8MRQ55vU221W9Pq7u6pPBZQJZ9
ryZwwQbJRxCNMDinpEv8QUNEZQrMYy3KR83gQwRnH8UU9oY1wiGrN+a23Wevyq49Y0zW+XV/CQiK
v8GVJtKKM5RalZxRSiFSU0GFo45A+6P70wu3kmQ60oozExppZtuh19bt56J4HGhhnttKGHkxONPd
Ka/iR70u1UBOzFqIY8KcxCdfuVhRzkbIBC7INod6GC4FNyNGbsGPXQUM/0byhXBqImncJWPKfZUg
TmbSAFd5jjrTXXaGbsc97vBWmMxaDwkXynF3TVeAenwAqfy7uH4/7/vCjQL2slC84fsMpF2Ri1y9
evD6BCMp49bln6ETeAptjQFGqdEcdOSh0CJ3MB8LYHQ3rE27e+lHXeBmVqOUhUy26IvAdzCGPG80
HPPeesn0L4NxG4saZ0QiuKM9S4Cjs3PsW2u92MNFP19Uosr+GkgsTsHH0nFnG4gaQJxTIcMYBmTf
iT66JOzibRjVdyGVL8dU2ui5vJ1k29Pnchcb5k5Di2BcmrfNYLwOTnKJRISgm2X1Rlp8K+74m3E7
xqAOxoY6VlAbjYdWPkAlAME5FeUw1iPehSzODzTZ3E4N4xeZ76T8qk73prLVNoy0Hu/vvTMFluGq
HWB6Azb4+kruwUbwNyZ71z3ex0ZwLiGuLauIOnyNIr7sdWuHopAgsF5dVAfE02xuGfiYnIRIGwHN
zUi+wlLPdzZxom1fS80FaevuUHayLOj7Esnj3I6tRAONIraJxWstjZjj/16l6DTt3n7BkS/04vyN
kta20Rd4FMnztM3r9lFV+jHQS2AMasjGagRJtwT9EaelroFUoqQExBs2c6t/mjYPC1RnBpaW/Nla
lgTkTf/OMCHk3fwrIPIsyQxsGgaZDyC+Y29DzNCgP9+7ivsTTFy7UG5bTLcjprhQbwW6Mc/C308L
cXy7emiprWnOWFKWHOr3UbxnvAoMNF2WGQwdqIWD/6VILoQHga9TGexFr160frNn5JkSWlukCwXI
d8nmF8Cl0LUDzFlFBzso3MjxgtbqWCC/Dg3N7FBqzXMyv4Il9ZfWcSGFOwKFoSemxVg60dUkgZcG
WuE1iWzsDADD+rsYeI597U8bpztsqB00lp9G2/OxH6RSYWeuMW+Bj7KVI3MH/NZ9anSB1ZT1L9yC
ykIed33QRjLCjkHAm6rx1jXlm12HP4o0F7gSdc2XYCYUaAvAoAVTC2f/1CRgb5rfD1vvN/ek8fr8
i6J76lvOSF1vQeHgZbskRzPL+KbjnXSTOh4IZg1XeyCbFg0MguO/5q4XX4jPxIzqDMx1dmskCSBa
c6UhLnon083pU7Gutg2+EbzZoT5npQRtK43BauSoa6PQeZ4r32c2eVMJQvw1s1HBMARscaD4Qdjx
aWgoNnJkGUsFJdVMLv0RMAVpPWyiTvGnRpQqWFk8dPkBAwkiUSB8f0ItYiepK4upYB678dtzlmJK
/RE4egzfU/VHJBB9UcTNFODOxZFE3k7bObMblsunRXXdWd1Tn8iXtZHfn94vkRhuHamTm73JcGcN
8rWM70fDdmNA5J0WsvbCPFKGWc1i+YYJBAMxw1Vp0CETlWd4km1iP3s0mg04fjQvPZj/vO//SCJn
h1GnTqPN9MqqZ12u3EhYuRKZBOcpdbXvImrAJEoGYqK8RKOwnrNi5FDCQvwDX4HDxIXTbWm0Y9ti
2Vqf9YIngf58a6dgpm/RcJ+eMYpBzSUv8VawXezm+mx7H3I522tD1tTMbM+QAK9UbPKteT8DRnbT
oqtGNOO9vo4fwjgLTOOptEkBYbOmuXZ1H8oi6PNVCaoN5Bvcn/jenCt2KnMwwwq2UHaWa8eRj1qj
J1gydW3JPmTwDWhm3kfo0f7TwhWAXkaRZwVogcIDOQJliy+QtxLvOOpCHhd8tKWsqBmLdxqfXKbP
yi6+c7zpqbgE4dmNcy3sjBTpxz5fnOAQqYeyiaAfQ/UEKtzVO9nSnbopN+mb6HUs2DDe7kMJ40qa
xOwvxCUlPaWWKApY90iL9WNfYaFPNmmlnDN9gLz/wBBo2DRlci9d/D0AGpFGnJF3tRPVuontyqLJ
pwn6kDsquHlXPblmALoKFR40xXE7NEe5Xks1NJK0Yp8X476WyPkU6wIxa61O6Mb5kMM5pd7MTUUl
kMPYodhVmCd36YZVKedgCjfyvXOAiwKTmXMuchXMpX7ySwvR3KbJ7YACCMNcAhtOryEQ1sGwPhjW
kO0iG/hch0meNceTcsN81tJC/efzJEeac5sYRapTocYHs5S12yiNnhSFXNaR9PorZ3uhJndbShpl
zHuQw+BdTUxImJ697xEv6psiKK/Ucida2LUM2JFq3HWZWk6bSjnLDW2MJzn2rKf60kSQY+8x1ZB5
qbnRxUJXfdhCT+4GrZpaSYsJQvFmm1wDANcsopK+sv6uEkzvIreylmc/0pK7CKIhHuRGeneasqdt
UCjczWfNo3bZFwf6xJDXioBswMG3zc96RHa/dBF9KMyH4CXqXLRjJHl1oV/PRbYjVARFv9YIuNRR
4y4GLTG7OWTXKWtw6VH0CTCSgUl+8pweup3mCmxV4HU0zuvoMjXK/j2yM3eDute3YHDzQz9PfQtU
JpFfnito1hcPi6861MVScl5oVKLQkDosJanoRWtb+9axRVNXawkTQNqCoxbjh8BH4B8zRqw3Tpoi
/yQfmKMrrtj0b30en007ITbIqkIMLhuNcmAt4CHeSDaYFQHuMdoS+ne3CgzW/CubrmR0sClQs65E
QcTq3qEVgHUag8yHr38a1Zw2Q8eOQ0z9yjhUoH93QL122kREUjiDHAZQQxLGIK3QwjOlH9n8NZ57
UcjKfOKnq2GhC2eHCXqMDbOGPYRfLOAgNxhhBsJbAjgbch1fsv4Z4id3ohV8BxP/LBYEPjZSaniH
clcCYGtrNWcnup1SwC/lquWaVXgJcndflTTL7zQjcsd8vsha57zQQv/02q5fxtaHfO6qIKna0gnw
E+yqGH1ibrL7Ck50D/QiFHm1y/BOsc5mNO6A5iu7EKWkVm12IZ27NZTSCnXFgAOXksJFK6KnJobA
etbPoI22ZiBLg/n8UzFZ0uu4pjgXSQyQIGcTHQCGPLwy3iDk2ASvxnXviT5qwONibgKtX8dhYVE3
XT0RnPjpQBLP2rDApntiGNrjhbjfd62WAQrhD3Hc9il1DQYCRgGd7stLrffqA+sLkjDFoFOAEEXo
WSmGgJ6JEJhWN24hl9s4u9TQkshooOk0X0oKYDVsUbve6rFfiOAud3vWqRI3yI7GI/BD9CpGKDNb
1J/oIEpsi7ThrnUrrfpSTaHNWCGxNVwY3SSwQoEyfHYZFOhS3COF4arT85zco8pEchGQjMj2DM5R
lmR2upzZnn4hA/cbfXAXr+2PCZQ14i44kUKcuzRiYIP0LHddyPKZoX6LTKD/jMbmtHtaa8te2jff
smn1/dDnjKOy8acAPfyHPPfTe8UItHNlZ/vpD9ZVX++7qzkwDlR1nQskQgMwIAYFXmO+qNNhDXjs
6PswS1q8+jpSyhEY61hCpYRDJOdNd0D6EGAvvTc2rgVIjx7fp/UwMgGfumlBff0UAWBHzKK3ZrQg
tAKRAlhQNY3PKDYyZg1KjR19UICVQ+lTW/VOL79IBKft0KqSTtj0pJEXaEv4Ejvar0hQdQPdqgp8
Jv9QzxIAVRo29tduQ3+Wv42pMAfGrJ6/YeH9HVDHAfkW2d7jLZNMJ691dridu58zXs1OfQrdFBx1
mUCbVXfMtsKyQccH0BfO+1cApi0xhsLMQ/1h3tgIZpXdW+LJr8OrfaXgbWBGrugSZd7pk4ILodwd
MMSGbk01hAIDescg4RgES3YQPfFWjWEhhltHx9EobQeI0echILaKxiwiWr/VvVrI4Hz+ZIRm2JSQ
QYPwRg/GnbpnvXTNQdxUv/qWW+4V5/TRmP0njxkrZgKswLrv0D9MPQLChPSOXLQEnNU41YE9b+oK
tAmi2G/NhS6+AP+Yw9RCr1msM6wnYIdoZj9OTADDihqH13IeSzHcrTCOczx2bE1DNX2djCioFIBv
Jvm+qJ3a7at8k6pEEAYJbIV/1BEzpcj2QTW0/fdA2RxaApRuc5hFw4drE1fwfn+dOP7Vg7GIMR5m
aNdvZA88VzKae4bD/KRsCjCZDuC/e4yAukeue0xjbUUYOiI9OQdZoEcxzCdIN/raz+fay0PBDbgu
AUUqWQNHs8ajLPWDHaeSAQcJQkrMf6CuP1fBaS/P/MNn//EhgrvK0Y+rx7MFJSTjtmlTbyQ1YG5j
P85EgGKrSVOA4v+ljXbsi1UlBdkbYz1ILBS88wAlHNlNH6ug+qYEKrqbiSwIvETKcTtkNxJGHtmr
2CFK5EZzobi2FgGvuykPWjq/nV5KoYLcBVDkko3b5t0c0+tqEwW5F2NFPQAhBtNuyl1L0OGyfuWg
F0MFHREmfXnAL3VWExxoSNSuet8+dNsYsDs5uM/K1GXNEoiEtpSCMVCg6erCLuRybkXRcklXJNa8
gHEPaVftJQCA5W/hOUNz6C8ngBfLQsq1VV9mACxFV2VQwGrcbg49MfuBNTBaWt64Wd2+dm2Gl3ld
vBjRJLsxMa5Q2d39iq6gc5BRRFM/U5h3Ra5SosjsWge0EZy0Z5yZ0i3L+M8eQJpvpjpA4BKmnujS
Xc2ragvR3I1YGhKdkS7HKwjMC+ANTNALU2ysS/lafk1HHwnHgxgMQSiVuxtLGltONUwIu9VzefbM
B2XHOlPiOehtT32dfMbhJ8qurvvyD111HqproFnfa2gwYMusOVuz9lTlvXoIKsjzMNpmu2J0+9wf
zuvr+YuYnmzV2ZroB0CXE/se3Ok1O8eG5nAWrRRtbPW2j0rBsXkvonxytiZ4fnUZ0EImn42gBNSs
oQaeQjaj1V3iyBBUmP08QtHBlYlfmp4DfzHCGyqR175husYs/Sraq2e/dHmBqAE+A3DSn1pIa11K
oiLGV0HfmEfItLFyenP65KyGpgsR3NUyAX3FCNnkor4tLyn6m7QtwD+F47KrL19tIYe7V8bG7vRs
xAF957PztUfMYxEsI90D5g1FCMGNudYe7izlcX4oLMYsUQycD7aLJQgBG1d/YGlr7Wt6OZz3t0n3
NwLGVZe70JIzzzGTNDnr4QsyKbyLLKD2IEVySzqMhE6KIUpei6SxzxdPXdBQ93bbwzwyGTS7iTI+
hAOmr1MZaDakfzptKOseB3QhOpifLBwOzuNURCvwbprZiiqbenZpAtaHcdcimY3hxfZGGzFmLbzE
2Jvl02n8kMpTPdJijPHAhVRk627pbVi7pVd62kV4bYHpsbkEvbAJYMK/8VJcfeksJHPXZ2VXcEE2
fF26b/eFDxQLv3e1rb4pr0Tn/P3VeUpL7hQqI5ARQSnDYuTR7/f1tvPGjQPwdt0jQWejD388xDuA
aRCW5d5YgemyClp7IbrN1t3BX5vMpyx0o+iz1MIXyaA0xTA92ZubvwG6yhQ6pTB3PMfWRBq2x7a2
6BZSGYoYBe4DsqN7c4e8kEittX5quIMPvbiDmYzVQGkJeay3YT5PY2TEEHB61mO5jbY6erzqe7w/
4soLVR8V2LsOEbCQQW010738GtyJHfSoa6MGXyPbx9+rzYjXK0abAZf0N0iZREvMZQNCCeNnevLu
2fPLHCe123RAklZd2c0wJn7aO7D14/dTB3a1jiFTxH58CkfRahB4sdkRZwIMHwZBryw19IxKLt3T
glbj96UkLtzqxjQ1CwcWiobccwutMYCXtf02GOmGZfHEJeU1L7sUyPk9uW70ZGadUqojHYYQ5YlR
3cjDtDF1ESqQQJTJhVf6HJm07HB9WCQ5yAnylOZbkd5Y5Fd6HRc68W9Wqo2xKvVYRJa0HfCmBEQP
WlPvbAxFmuz2wPSUKHgUKcf5OEylMJhXvAwk/XaSLY/q6C7Rn41SVI1cuzKWynGhRko0DUU7toph
uK8LDHpi1BtsdjSBZmrkCwxyLSRlZo/ZBYyy4uV8fAunsz5EY4rIhg23a75x9s7Jzt4dodvfyo/p
hWglV6/ipUjOjRRyOiGcwPYxypQetr+fGUxCwMbfMGsEgKyNyIOKtOS8Sd7KxeTY7NjJtVfkaP51
RG+4VR/CCoCOaaAPlzdKtWiyopYQzlBWRwBCe8vI7RkWt6f6mLZ5ET8nVh0yuAABi2WD0vkTthpi
CzqBhPjn5jWsF55lFJ2t3m/brbBxg/mmYy9pGRoDOUQQhcYGjVtEOayNYSawTBpIVzaYJkq3fmDO
eX4xn2uf3Nulm383wPGLRItoB1dC4mPpnOe0couWlYPWKpZKvWKEYbU3PpIDa0BAVeab8UUMXvf5
0B/L5JynpdaUmhULUU3AOrX38fxaAWNRoUJQ5c8GeiSJf5qmdt0CNwXatX54E+ugnKu3tq9t08uw
89jNgFqT4NJbedQcy+RCRFsNbSVnKxpeJMCHnUHkkbkdEgC/WE46lsY5UDsxqilhPa51eB6XZJsY
g4D8bOVyPRbBuU7gZjhjwhQaDtJVfcvGhIHnGig/lIBdrUKgjs9H/lge29TFCybODFo3TJ6+xcCC
4bgKioYsDgTBjPyqHRiiQ3gpErtmlI6uawpobG3LkbljaJPc0ekEo+wyezPKutfJiufozyN5+Md3
A7ANGKipAqw/7RPyHpHLucP4Il69mP26SS5ZsFI8Am8lflBfQQKKkT0R5vbqHi5lcpeDZtGuLNlB
SEsXAKdAGmNvFyDwNYM/BozO2vFPq7m6ngstufVMosYZNJYBwzSHr+WOW0oTRvbfpFn04l2zl6Vu
vAurOnQzMHvJzNtRvpWQrp0KwT205kiWMjiXlQMyoswZ+sVEX6S4donzfHq51pVwVNvSGZ87X1FV
67ZO6hgFgzH9GgFnXp+KwG62p4Wsa/EhhDtZZRzVlNQQQjvJrZPcLdqv/zsJTM3F2ZWT0c7nHLZt
lfdJA5Y/EaakSAXOkFVpqGaV3ZbFZOzitNhPUyZweKKt4CwXCFTg/wV3BGal6l3eZnu7p37TagKT
es96cxe/Cahy3P2obiNK5C4KtN8QLVMRI7IaGMqI3rwzQDxV3tQg3AHtO3Wp3z5qO/Mtu2LcncZW
86wHxI8BzONMC6qt5deVh6stKERjnCvLjO8GjHMQtcpg1eTWABjjhoZmZJxegOcTDXdXKOrwWnEQ
RyK4YztO6ZhWMp698BSeNNeHSHZcezIxCieY0V7J3uKVD2JUMDWC3Vbnh8bQ8DKlZlQy6MPwJr2m
t9OF9ZhpgfY43pVbfc8KLsXXyut7nzwjazazwS4qeF+tmBVY/7DRuGMMBVTTx0cjSWYZw0k4GhGm
UVpSBVn5wxgz//QBXNV1KYZb1qrO667tcMbZM0C1fdvy6SWmOd+Mx/ICcMz7/JyxmQ13NjC9Olf5
ljxNu1Kg69reLr8E5y77ZAQsBXttNcBhCp3GHcp6ExF1NyaqQOG1CBYAk5g4loFjhmiOczmJPtth
z9x/uieXLDXPzgpwnw6YcEYLcgxU/kogc1W9hUjOCc3xVJeaBPVGjOfFrH61SwH5FGuCwQO2V7yH
AN4dQOFU8D8DJ/HYZEI6tl3IHiJDCwqsSJrOAPHOJljtDPhLakBT1A1T6/a0CTFDPCWV+YaFD4+l
Wm5iVmCQ0vC+MquLMOwJqmROEMvOQWbDM6cFrp6MhZrcDrZ4gQG8AZ5AS7/pgMuWyu3Y9wIh63Zi
AdQP1VYEX/xLsrKVzLBmSJF2HdD6o7Phsr5J71iBbPxRfqd3xZuoVWTlTY6JpYVMLjrPFKXvdebj
yiDdD0Gy06vNvHO8JqDnwz2RQXktygOw3fm0ewuRnM2UMtoJCxA8uVLrbPLMPA9jW3Bzre4XAx23
ZYbr/KlNZCqzcGR52qo7TMb1AOpAIrB8kQhOC91pyFyyheuHwpNTEOAZdGOOgir8+lp9KMJZujyB
LjOJcI4LsCZVeG7knXfatFcatZkFfIjgbNugaimHTBHjilF/5of6C/gzfIYyM28Zf5J+nrxWnuOL
KG1XfcdCMOejnKrvTR2EQm6fnI/dWWc/Ax3Iz1GujK3HJswFijKP/tnsPvTkbrdhMpIhYgVSvW/v
7Ti7GQqEyVpJfEWrnqMsesmmPGhku/NPrzDviy0gRGMuW8OoPa5XpIiOvZUy512d6Q0jCcxe1LgB
CHxv/yiA2O7ZdSkCVeMt5l2ajqQewEmAqMHn9cYaWIvmiB4NWe2kcxy29oDHXiO4PleloEEUaXNM
nX9yVfJQNnmsonNo1GrZK8e8u4oSuxN0e/FnjOkCHjgFbSaGgb4MLv4sUdFu6ZCAiT7tL7o596Pm
clDm4J/vz1IK5wL1Og9tuYCUsEx2Ds6Z1Kq+rsR+Ed2dlsSbIK8P5zMAEosHdwtJVJVcJckAkHwe
WdIudJBpGs2dXW2V76dFipaQbeTiqkQbW92OFCLlirqm1bhq9USGh9NC1qxhuYKchTvalJt1BSFp
knuagSpgIhrUXztEqgLoWYRRyLPyMRRKuFqrxRARxRdt6xwsErqOXfiDkgnuDpEk9vlixVKpzxMt
h6SwMrcjsQ6tMkduT41vRBkFj9HV3VloxfmkvLI6u2CystzY62n21ZGMJ8ysCSx8dX90rJyqoqcR
7v5YpTzvtArjfSkgKSwSNLOSfEmNWb45bQVoWMLfWbrYd/u2wI9qAsgVCSrOvhO7TAxdjWEHKh40
njop+aEyjey2quT0US+b+r5Jo/SHNEvSV5km4VUJirLUM/RwjIJ4MIvvij7ET40zeVkuBeNMyjeH
0ELxm3xAmSABmo4LwDdSeUUTT0AmM2jcvrVGCtjqAqvZuTXVjAQN8znYu9Dim8VOpAFCgqZy5ua6
EvadG5WF1IEOempSxPz1rGbPSjn3xiYNw+EbLexZdcciUSXPUpzZujWadp6v5rKs8qeIDKnxLUqd
BP0mhSU1g5eXCX3JHNmOvEkdEurboWEERaZj2GOuxkj35qabxs2Eitzk0grlSC+ZxhGNnWY8XZGe
pg8OjTroBNYs82zupCh1nSrVMUhUzcZlTRnc+CDZkTv1I+YAKlMlF2GKFOBIndnZq6E5JBhxVqwO
suau8pMG0KXeoKIraD+Dz44EYwXY8Y1szgP4Yy3csoGaRy0YLxBdNGc0J+W9FcXWWzM2XerlUW5K
7mRKNarLoYabYDtmVtx5SVHnYxi5SVRFEvLHZaTY7W0v05Co587YZXAuddoAIHU/lgMFrAxSSUnj
uA2Rxjj3psjCpoL4LDQxZEpCKl0BT47A4Ur5qFwOE+2AR6Nh+OMKOPK16Y7zODY7p5MAHVZRJDuu
Q2WgY+VPuU71r6znKnvAA6sLo7OxqyIDzIR23BhY6TFtxiBUnKyhbqhF1byXnDm8arphTra2RhN9
L0vERJJJipTvfd8qGhDokqHcARGXFDe6kduoPhcowfusSuz4rZVNYelGcgOY/qys1B8WjbPAzAy9
3MqVk4N80izj4sJCLhHJ4MZWbcyvjPMwjU+k7vNcDRTJaZwaoLtjPV9Lst0XO0DWWPNNT/Rcii7M
dLTV73ZJaYH7ARyISuuSoct031QVsEAdOmr295MK/onzuBqS73j71MjBdJIheTmt6I1mhUO+mZsy
0y9iqVDMC8QndQYcZ0uaNrIywosm+qsUAmjHygDoUyRT+i0LZ5RVYjo6QQkYIvPMlpzWDqxykvrz
0JYm8MeNnaVvLDPVq0CWbALgD+BaDK6daJl1V3dDQnaVk8aGr+kltVw6K2V6h2pKiSF8tBPVOy0h
Vr/R5U4nQQsGrWnXSnWIvSZhTz2zGjR0XxLHGu71ap763SyNNP4+R9rQvs26RGYfvTx6QTzFyLNu
W6KnXztEhYUmIrnVweLWh22mbCxrsG2vMbtkdBFh9N2lOc7zdF5bxDTcvJJmgMlU1SSd0WwY1Pt+
0mmxi6tw9lLLyMluoN0MKAR7LDS4gqlIXLjPOrmU8saq3LpS5HpPwnAkXlVLWe6pYajj6mtDWQIG
QBlP3cPgDJhwLLK2nu5IkxuzEnRF61idT0kjN4GVmzaiAAe9oZ5qJcgKlUHUl1I7bqRUs9Hs6zll
3PT3St8oMabQpyaiQMa2++46RXO65bdh5liuojRVuak1W5L3Jux7PMumPpJNl4ZW1RhbqxmkBCit
9VS14f60y1+9K20FKSNw56C0y91fsQ16C3AQw56ARjydq1a1M9JsY1BNEMZ86kZ+v1oWkthjYnEr
WzkuD2QiEcccwOTXTHeMdWXeoSv4ID/Zr0oR4JAPV+JS4OrduRDM7ryF4FKRNBUuEoIpQTZl005f
Tq/hugBMcRvgyQLzA/t8IWAs1bEbHXh8OXnq0WwHmiLBy2c1yrA/JLDPFxJstadE0yGhN190+8yg
b0X+elqJdUP4EMEFTZrSNHNhQwSloHKgwDBoHqz8PLcEr24+8/NuBqAWBjwpHjhASTlWBfcoqGg6
yJlzjLY4mIZNMZfXEz91FDzszM1ptVZXDlhjQErDlK9p8OI0NY7JiCNdEHlT1OU2Lnp/kFXBa+pY
jIXmb2CBmQaQ5jDyjnQad4zUyCqrkHTfx9hUykCTmC9pUyULvXSO8yE4rRRXamPiGKWJ4SDw1MFf
xAMghrGUTHmhvBhjESrq06ikIy6prLfLx2rurPSGoKnBuHXCdpD2MS1NMMXhPxU3vWZOk4+G+N4I
t81YUmlwK9wPTuq+f8X/eh3/X/RWXv+MGem//xv/fi0rQIJGccv9898XyWtT0vJH+9/s1/76seNf
+vdV9Vbctc3bW3vxreJ/8ugX8ff/lO9/a78d/QPVh6Sdbrq3Zrp9o13WvgvBN2U/+Xc//Nfb+1+5
n6q3P357LeHL2V+LkrL47c+P9t//+A2P78Vusb//54eX33L8nps0/7r/NiTZp995+0bbP37T9N+R
0bJNAEhbeBTbBtzR8Pb+ifa7YuJ/KMyBLk3VWdq9AId4/Mdvqvr7O50Si8jBOKupcJ5oyHr/SPkd
fwefakBwhGfBnOx/dD/apY9d+1fR5ddlUrT0j9+4vhQcTngxGBdif6SC4TQ5QwaABFHteQKTjNNT
5SXEzwzUnYnT/AgrDdPybho7jRV5SkpapfKMSB/Bujb3qWk6HpV6Em3SvDGM239uT//XLAX3wH/9
Zy8+2cn/ZNFbk3xbWgl+/qeNKMrvyPywoh2jF8abD7vw00Yk+3cgaliMstzBtKiimfjoTyPRrN+B
8GEC+RyMjcjPM/LIP43k/5P2ZcttI9m2X4QbmIdXzKRIUbMlvyAk2cY8z/j6s5LuPkUmcJV2nYiu
7o5wlDczsTNzD2uvJej/D5BhAJyQdoPvVlXlv3ES8frBAycixHjAJ4PRWdzjgCJTThKoYKCUq/GH
Du0ayUVmgrmT8tj5owdOg4fyKINRyCA4psQubutTtBfuQjamleSi/+SqOAhYiS4C+6loAkYm6Ds3
1LlCSjro0nb26BAGu+lGTaClNrqJ3xyBfK8Zlzy9bNogFcF0Q5nkywSD0XATd2+xGjOeefpeXy2J
ClUqrStB0DtlaCISmFRmJ7opv6GSvxN97q7tTFYln2WRRi8VajiNDWYWzEr3ql3lDj7/o/jGn/pD
dxs53N1ftitWX41mJxerMR+rApvI+Tp0pKrT0JmhN+3r3QDt1qw2/5JxcG2RCgGEeMiLhmwqYb/R
XIJJUW2gaN3KUxjRNNWM+a8t1GwRDaApQ9dPpghkLnUzZARXtOsna/gYE1PTzMrvnMgv7isI/bVW
ywIW0df2b8dRFBRy0XySEcdfR1W62BZlF3b/XSOZN4k9wh/K37D2k/ggdewwFoSoA6JcqIfT4xiJ
lvFjs8gZIAXdTvJx6jFTLvrMybqN4y1grA7PIE9GGGlkNwoAmhYI0u8lcWZkjTVQmYB7YMYLZZVH
gdHBp5p35293ZZA63u1YdJmxwGBjR3fiO3QOSg8MZRh4mHciwdaldnHMGXfK1gEUoD8JV9FBlaTT
U8oBmigRzJIjPzokJUL3hOhj/B6zCF0WGdTqEkPQceY8N/BAkL7htacUoZFVWtJmpiHetfmbmoy/
I7+rwO8yhKBGHrCPxAJiUpA24C2S6Zo/SlN1kU8NJD4Ix/P34lHLzcUbW6e6K1zOER4A937VfW4H
jEJjg7fptuwZUT8FkDz/BlWGsBr+n4GIhlb46aS5noIceNPfu0rGTzu/Bcto6RbH8tvFw/2fIOpy
xefTdXUkRAVPKpwVCBsyM0xc+SI9MwJeKxF04WHYtS+ik7nyXfbIOTI4woc9odZrPDE3UXNj3qYE
mE9ZRqyISwWEEgCe0OEaejjSopVwVaHHRMcMQRWxv+EWsJzwp6KrXTXububYsIeARc9BZTzkK2PK
llA1qqCzWAWKgaZwSZ32KUpvshXpx3yeTA14IsbWrm4Bygx1KCO+G4IhgpnWWVxyQApc4MoDhJid
9vFvZZjPfnO1KuoBTrJe1vsY5iJwayUSnqbmqACa9PWqGHunU+MWvD6leUP2bml283hftr6YMdLs
LZ+8XAl9Clu0xEojhA0ZIjUzODMdqXI0h8iOgHD9J5gXfO5N2o0+80YjvYhrnwTGHEePSAEgJaZf
eD7WZykwSgyvHrK73AnuoJRm1U9/MmtEnrWVKV1CRAwdRRB1UwcvGqasx6hPaoKz1hpaYCAUR2gK
c1Z+DOJf8roS58DCoHCnIMpGDE5z/aoTSvl9WKT/oezLTs2JcwhNd/HQWdUzS8uIGs77bQ/5IIBH
YL8RkCpeXyuVEgd9HGT/tVc8NpwFKTFcZXsjPA+xQtTULE/8zQxukkcJWCTySHG7WXAEVmSz9llV
uvwxVH2IHwe5TiaMJMvegKnEDqj6D/4NBJde5OcnbrRaKB+9Mcdp18/VtVkqsMnmSlGGBGYJTfVA
JgM7M5J3RD9ntsGKp5v14AbMa4eshnIsBFG6AL5bkCau4ikuHoMs5gIU3Nz2xeVMjLEB8HUXe7+p
UgcvT62c9YyQQPQro9Rd10kYAG90GNUeBZeg+sWd4I0YnSOERKypjI2NlYn0KLpa0GpehVd5m9RC
qKLuk6FnIyemLrPGoTY8BhZQ5YAa1wbjUVTII44mh7JodExjzQpUCaV8/+urdOOeAz/UhRXKL0Ml
ryRwaySmpHqNdgjnZ55/LgEHFKS7rPe1MTgNUQMoG1orEdoH7xNXo790Ujo34QfGxb4Rd6go/qF+
g+gKs/P0rduFw9SiM0aK3DglbrwnrLOz24Juj79hIe43bj9UHAUJpUegpPAgX98PRYZy0lzoialE
vFP3hxJ5hdD0aGg8aCLLOTe+5pUxap+h6clNRgNj0aGzz4pAoG7XnwSv3NVuARJyjjlLv21SB/cX
qhlQLicPzUVYlRX5iJYKcnqFM6wx20nzMaiYn2xzF4mHArKHcjSdZwQRoGzpoKDwDWIpDIPM75ov
mOVR3RV+8Kh53L58G47piaUisI78UcCBsvH/GqaOewsAeBFpZ8O/I//I1vFWQr15h7fZZnkL0x4V
20xCX3XceaHgJbFl3eqeBD9rkeH0NqdbSQgWJObk2cadBspZHqcCJUoollAvNJhX0AjLcL8Q7RyM
Qp4FeLGpXmrPzAINBV84v5iQPENWirxDUlCcojwmiaZ8rCVUge4BSXagwY2EKnGDg/xW3Uk+jz8w
eReKfToUKknmKjg5yKB1i6DkRDNycIB2y2vvGzuoa7mEaVx1GBfWRnik6CjcScjVhfWrXiZKI9YL
fgphxpGdcB/47YGog//BKPbWCdKJHDkktBENnlO1ixOk6DEvjUBuIDI345cJcjAYAQB7GecUvvAL
ChkzuFurIzMt2TpTl3aJV1zYbRqOU8JpwXaDZXw8xjfKN8NBJu+JFf5LdodnICEUG+g9pumNl1u5
NE05XCNl8sLNWHLxqnoDRqxALVI5emfLIdI/7PNkQtlCMhsm49fWU3Rlmjy5F6uOsz4XRx6moXUJ
LZfXBmDMGqQRuo3SRel15rQvd5zogVbNYzgV60OTP78wnSyxBJANTA+Cmb9PT4N+FhkUa3uxAAuB
Dlfl5TgKrPeO7CYVsii4mgn3ESZZEU1c222DViu4Gh86eCavAqHtip/Ht9bW9kS8UfhPW+n/W1zY
iFou7a2I8QyJ44H3gWPJqKQFBRjJWIwCm/ck5vOQzuMCga4etaYlD2Y+kjGiAeneeyJIIZjB3ads
Sr90n83Vuek16BmS9g2euBW9SdE2qhAXIrkhRwdsuU76XSEMy25qYZokvgNow5m/6Q+c+y985sIw
zXDSdUKuthkMt050l7wVbmCDizJwiRqX5DRHMLo/fW1y6+tdWqSu50QQ+qQU4RRKnluh3Jpixqo+
UTCD30/ApQ3q6qm0sO7mFKsC4qN2Zmt20htCodL46VG8O2cNmLo6sSZvWEujrp1J5EvAaWA2yb/z
4k9eZmh+rSu8CIHA+0Kk9cjM1NlrL064sQAT1fEBmVgNfX7Zx/eqrYD2qspu2HpwTGtkuRfWJJmL
MrE/W+t2I8ohRPgbjCwjMP/McQKK6Zx8s+u1UbdXk8a9HFTABJAgQThIfgo2qHZXnpjhyPqeJMkc
IKjQ6sEULl28LlESjIwI65rvQd35IPhy6WqlHf2qD4QPr7KE7pR5zGty/ShdmaWP2tzps4JUHiiE
g+qUmUkm8QqMhai2fAIF7Ct5hqN7Vgl97ZM60LaEg18BUzogCtcfsRqASlE5PTab5GHujmP89vVx
3tpMNIpJR5G0xmgUgtq3mlZlgHD04/PS3fbxgxqwyuPrAqcuX9ig2bExWp8slQgb477a8c/BTjwV
twiPd385U//bCS8tUbtVqPEs9EA6IuUXStNwA8iTkAcb5Q3kNqwXm7F3NC5lEfOkzok1ORfNbnwx
KjBcRD+//kBbbgc0AeAvvAA61fPTc3GKFWFISaEexAv5vsEISj5EXpb0bloorEBgHefrQJ+qkmDg
ahJ1OvIek0muAxG+lh2M18LOToOPytCDZA3PIZP/YMOxr4xRd3zOC3KkxDCWzDdlcjfLz1/v27oV
JF6vhrrNFQUzCnF79rrA6+7yfQT5Wx0qWNDChuyn6PffWLM0Gw/XtU3qyh20DhUTAYsiHB0RUGRE
BxCKD6aMZiWmJk6xq+y4Hat1uOGIV3tJ/vzCR7JaAHISYGhzXoBW5R+iroPoLqNKwzJCHPXCiMAB
sgMpV6wNpRjIWZi6/lHyD4yvxnILkpVcWBFLdTFm5DwmBJqtcbG6OwEPV+d/6plVxOByqbyRNdWw
9VKiPQlaSCLSYaz6aY0gVrKewSh5u7qd4BPmmBztiYbdXV6njoBvXNiitrFQ+nIEfBSHbFffNo+J
TfggdbO9y0+s+2kjCoYtCTSUINUCzIyuZEmVGggTQZU1KLxypuLHII5V7cnq0X2tjqzu65aHkOCX
zIFv1LplIR1mQE5iE5D0gsclnIdmXhjm1y5CMXufL3lQYvxjhtrBqVbSbCKCBKPVwE80O4B2wHuL
NA1t19BToE6Vgacsup/uJbDUHroHMgHP+BFbd+Xlj6D8dAhQdI4DrLX6RNLUW7yTYiafcOs1L1xg
6U+tDUFEmyRQItLkPyIX26hU4vte7ARVfVqUejago0yeO0xecCIoegkfj2r2hpdDYlh5+nrVW4cT
E0YAyKJZieESatGqmHTlwMGeGD7NybPGuj9JVnadiSL9FFFUQSUUEAj6rQuEPEeIIpH4WHEl33AI
LKHxWDHV5rm4tEPtW4tceOqJB2mPPMrKLxF8B63lV0zLQEoJn4yFOtq2CMYOhHGAdq2UA9Q+UvlU
xMpGS/fSB9EyPspjSuZ7d8qEmhXLPzd2ErECxi5Ivweje9TjV6cYDhgUAbdM8r2JvvOa34/3U4Ws
DTEejqYOsMLXvrH19l2ZJM5zcXPLkZZoEo8ldq/cp2w1JyEwIU4X2Opu/lx+1T/UFrod2U/MCzEs
k8VQboORNMBYMAFJ0hAq2S86yaiKYYlN6XGwF2hrJi70/e45TzSTfcbmxt6IZy/t0fGsPhvREPSw
R9I45YbQHKW7xP83+BkMpqBjidAcbkPwydd7OgxJW6NjiWEGVHubwOy/lxYGh3C1cAtqnZX1b47G
lUXqaBhtaiS8Aou/1Rtba1TBrQmOL69wwM483jDzqs2vByQ0huI0LJLuECSdBE366GyRlNAlO/7O
WZ/BCS+UNX5jHYytsBAqaijUoMAI6gk6ocp0adSVYSZUX4ONAwKKhImDloAOWNJoG4uV9yb/hCqy
8y+8VAVTHJwUA4CrkeA6CZK8zSbMIYHJfbIFEWjHyBafFhCqNxqYlf7dUi8sUg9lUgjlGHNYquwB
ifgcO7EH5QsL8ligf9Vvkj2mbFmhKDXIfn6dceH8s0zKZZUuj4qS7G/6or3KL8ZH5AZPgx9OaHYT
ROnyroEW6VF+iL4zb9mN2OrKNuW8RCc4GxTYHq3ZCm9qL0DIr3iqm+yZB2XrErhcJ3XpYGbQUOvo
vLkTWiIkuSBtdPGGaWkdahjI/NDWOkuLS/SrOwl5OVYlken5j/IfiYgDl6wr2jMrius9BHs5+Chl
KEujfkojP8JCDopBABE9sVbc9Wj2fPZ2c/sHfSWWKbLwixeDK9t4xMwgaBVapwFulXOU2zg684yx
I7Y1rFO8Xhj1JBYBjiRnwFq/Pw42yrPeT+KTBZiSiIIW8/SxVke9h2JnFFk+4rwbj4utWlBgttUD
gXMm35kIi/Uder02KgGMuECZugpr+y8AMXQGU3MmUCJ3XujOHuMu21wb+p4qulIoFdAvblLlGHCd
sDb9CCEyK97/LvapN38gVrCxNljAkAyYPVFdp4HqYH0ZKkwhEfqr0SGfjRxq6TgBkpeDjY6F4FjH
uCAqAYiTR80Fkhur06ZMda2qqJHG4hun4IJM3xibt3GeryxQt1SdGAPXDCH5WJO9QJEO2HsNWBhx
QPOWvYGUqBm5kTFujtIRoW5QQRRBOf4492IayWjWDa+zAy7ys2hohBZ1i3xhuQnsJgHzJCJ6OzHF
D01zQEKzrwnR879Y+OUPoU4Ecm8w15H56eJAyG7jveEYzz1ELnh/NJUf/0dr1JkwBm3q6gDWZK99
J3tcg+iZVH6QGbFP+5aXXq6Nemt7XSp7JIRI9XBtxovJfSQotxN9qRLVn3+XxFx/VuqhNaKu0Qsd
IDLZyx+66EYwM+is/ZjQ+enx1Fe7yGHWVzdXidElPBAqxlPo0nukZbEEYDIm/veBB+p8v7AHf75T
0ZAv3VBnap+tKwqEKUHDgIoKKkxMv1y/EG1UAxvIyQDdNpPXlZwFipDdtLT2176ydeZR/UHOCV3d
dRF8kvQwG0UNWwlOSGNczJoJ5dzcuX9M0DlDGUPxpp7P3hj64I5P0BqUH8+HHq3Bj8ziWFX3rWsG
oGLcnYAqYHSS8v+5lOeMKwGB7ez0HSMTwME3GLJ/ERzeF+4MBkXSOv2DTKECqD/5H/S2aEw6OoEZ
/mQi5jQz9uM9yAhRbNWOweNojzvg7i2et1iDDOtwHvbAeiYQjCrQnDQ2pQm6ic8NlFjiX70jWpzZ
HnML1Pz3pAxybsmwT8HKK882DcBIgY3XVqJdUpfXaQmyQ5wC6akGW+mt7CRufMxu6s8RvKl2g4ye
JfOw8lFiVMbOEpwfmb29PgqG0vIGmPGgL1h1T2GZOP0guF8fg8114RuiwgM82gpwD1IFmSsq0KyE
wWMd+ZX4pqt/xZmJt4is4h8TtKR0iH4Jr7SQ6hKMo1g9KOljNrC6rOSqvSoHKAYARMgmcWVgro1O
KCU5nUQFDB0owneH3AmdxuduOYQM8W6EPEPhJUfOn1ioBnHLLHh6VV0FanCdq/PR2EGvXvtFRCIk
u61NUpxEVXDwuWcdqhwT4qTn3l2c2q1rhwTU5K1XTgnOhckcYlqlJ9gEjKEi1YSHEnrda3chlE1D
Fym/iOB6em84ikee98qLWBj1Dae5MkQ9fOE0GP0sy79+Ix/AWAbwMt49zqvdyEe9x4sOzMWtwk9q
cdTTJ6Sl3omp+quY3LIASjwFdpG/50TR4lM37r4lcfrRlyzE/7naQjsWKRwgBsVVA8TM9Z7qCV9G
g6D9kk4oVGBoUrWq/P5Bt9ODZmW3EP5ITxWYwlkVko2TT27w/zVLpUmd2qkCaF9+1UL1AK4voZUf
vz7355rHVwsjj9dFIiZXhGlkQV8l+J5ZionBovhB8QnmKgOgRLkF7YwT3RDh3cGDBC5zhVu3OAD5
eAJ5DYE3brjrH5AIcwiRchVn5zcqNfY6pzvLxxCROQif4qR8vebNj3lpkvLbco4bcDWr8Fuwxfig
QAXKDIo1aJAs9/WO4Agnjx1BEc+kdxpgdACqNbQnV3fTIkRG38BzMyBiA2EXh/v2rYlHbwhKRkyz
qgDjjIAOBMSLMgYPMNF0vaVBB4XOJVZ+JTsg7p81XADjjn38V76pIqsAVBpISIjMr+DLYRMCfy/K
v3L+e9G/99k94yutbhfy95PnSMF/4B/UkStCgC7EdoFjRE/cK5kcWj44tAW4e8mqHxdorrMKWKsv
RFmkTltWg78bYj+/gP4kLfesD8xwGNHeP0o5I2Y6I92uvAFswySBJuPP6D3StcgOdMMi+At+8R7a
EEilPc2VPo6DGz4UdyTPLT2M49t6j/SMs0qPs3qXdxVrOCrWeJD99JF7Yuz3Kkw9/yJMZBNECD4n
dbMuRruEYaP+lI+TG/o9foN0i+Fshzv3k5h1i9UrBbIk9CZJw0fDyafrCHls9KD1kn8ObgnuYQI3
GG30ypgKcms3FfEQEn4PMmu+aodgOrrOynb5udSnVkZ5UHhm7NvGQiAYB+w5+lfIIujT1hndJLZG
95OctuwUe+Uh8oE8dpnluVVUj0KgDkAj9kzZaMFlbVVFnKL/yCAGPT+TPjV6nZiDJiNDzP7x6p2F
McQOmMBEaR6YEMobEikyhqWsf2BVg9l6pGOFt27fP0Z7VrlMVFjGqLIIyEmCJod0UZYNVfPSS7FR
TQ+iMGLQVTWVZYjR2G0Wrgxf83BWk8ZXp2aoVbsBf1kOTZkRTJtJaKdzkonNzxmfqgOBi1ZzccDf
Cdi2ebrhsjoLVU/TQh4UpHk/x6P4XZmMeijeoiYzIpALceI0Tib4Goco3LUKmGcOwwLecR8sWrWK
WRCl1aWX2chjyB0j5cllzVwgLGCAg27WI6177cBiDVirns3KwEN+Uaz51lFjBeUPW5RA4P8hZnXU
5matgQjvTWy7CRPmeSRJod20Uls4i1yLxY2acyXgwGnS9BiznZK0jyQzrDgJyORQTgQFg5uIUuK3
Xo64lHeWLuGmeBc10iLOwIIsWnuDfmTV7ICRxcUWWy3m3wzFXhQjNGQz67OkUI6hCM7DxtJj6BZw
5jhJwnxaRhlDW1acgIisMeO4ylrBbDi1438khe63+BCVP4KAJv8WBZEWeZVS8WluZmjx6LsZjKhR
b2ZKMYqKq4VzGqamZIBk062WjF/uRV0oxdtpKBrJMFt5iNDQSkJBeZrxDWQfnHNj86j3U6CeGnUR
FpSHyjadYidTOFmpzLST5TCz0kTswXU5FwmvvvBolk07uZwbwA6kZOQkl2vqMARw2ygRt2h9LUIh
B/O/EDQwol5RG0eqxynf98osdLuoN7i+NhUpa8AtnXKBmvzQGj0S7uZ2UvSHGf+CUJt8kdbzSSrm
VHvOoKNanIYhTIWXvtASMBYaXVUtltaooe6BaHDOF3/JuraDYKQGZroa5FVJ2yMz4IUcmbjKh+mu
45Imqy2NS+cutkplFlPFDVUlFBpPLRUl+gTLWorPEI1SdeLHakhul7LhxFu5C4RFdcRA6riHOcbf
tiuGsAih5xSIWYm5BHw5SXXCiR9TO86COKpv8jHIecVWwA7JQTugLUNpHwXJqDpS1OXTwQCKY7jR
A0kcnqGApct2kYNfEGW7AgLLqWm0WVAlTl5z+uDqVb2Mv/RWUaB6BP6/ThrttknrGj9X6HtkeZqE
u6mLxvh+aPshsIu57TiTq4VI+hbxQZY9ZloZAlSQqPqimsOiFmgRSyk0QV7xxaKkN4Ml6tSfiaql
9WsmGQZQQJHWvA51kg6lyas5r+KFbEs5P/S6muGSH2NhDNBX6Jp4l85QMLgtkj5ZShSS4OutVeZj
of3oa9DfEOjeVGC+HeNRQevokdp2j4XSltpeTYOmUE41z3FyfJ/xwOjdpBFIjDhz0Ztknp6KVFRS
ZJr6IoW3YaJLzSGu2ibbV0msGkc+Ugv1th8GLXGVOjPCX0Vi5E0Bz010bSeqScL/amJ8kdsxbqRG
NPNJ14rIwtxiK0rgVu2SJLrti6UAgSWn4+wEri4P0/giRTwYSrtIC1QwdBbGYOmaHkDAS5FDI/fH
hI9byOwKTVnMdqvhWPFmIMtTpJhdgr/BLSZAgzQTvjDXioN7UasTp5SHMJksJcFtHKNHGgtkZNSd
dXGeC8ONdLDcTT28so/ntnENDnrfAurW4ISLFTT4wBHYHjoUiNQfUhBNoQu486TcdrrRtCelHqOw
NJeWm4ojuKyM6piUfB/VNt/lnOiCxHCoHiqJW9LHEvw14KeIhCqu9nHYxsIenFhLcM+Ho5G8JHzY
Fqe4weTcbVm3WqXtqhjjDeAfbWVRfg6SQVowQ6sVEkS5Oa0uXMw5xIpgjhBYYM0DbYQXKGtAmQMz
gwKIl6hYe4kXuZIjvJNleDSiZS8waxqraF5FEf/CAvkFFxlaFNeDLswpXmLFFU7yXrbEnwQRH1sd
VD6AuhY83oW6J4ad/r7oS9mmkjNuniSumtIfaNIdRKt+IG1ropzANWa1/wMk+TrmJ1AADfVlgdBp
qFQEPisNhgZhT/aq3OJvs53ojM8CaRdYAHVE1gxdU/b0zTruh1VMnIGGRSJMc3SmUdWyVIvRj9pR
vd7kBquA3XjPv+WvBJ9X3ZCZJ54trLYR0F3ZpVZbx70oFFn4g1DpyA5hK8GIv0dmwP8g6V3VqMin
vFgk5ai81vRSJiX4lCjfv4OdssAAKJkv4jwgElVfdTEE7zGLtCR0u85zILYNWjO0vQxdX0XHixqA
9zANf5Aakf6i7jFi5CrBoUerF4NW55KJVPvBN/aK1+eGwB8R+ssSrGs6teAm7yex5oBHQrkG6saO
hKlFNqBs7bHghgUQDxE52oYoPV6fzswoAkzV6p+GnITWgOgGI7YGrt2vkwyWFeoOmIQpRpSufcrB
XYHGJC8d4ubx/2aCOuppCuIXVLg+63oG7Uoo9mZbK71Z9AZTZmN93rBn6CCJ0AJQ8WRTpqaaUytN
0T7V76RuL7/gTR59GVOO1hib5Z3so3NmpwXicZPJbrE+c8AUIbGBvocKphe6QsylRtXF8fBZHIbD
WYYaSdTwQsRt/50HXtqizneXTm2ShcMnv5fcwtXBbNbu2AnuGmAI2D7aZDJyXPA6YVLk2gXnKC7Q
KNM+zz1lWwDZMcqwxnu6A4zKMxQLja2vXWWNpyAWkbijNAkiyxUGYM6FqY877ZMoXI+yWZ202+Gb
cju6ops5A8Y07bhj2Nw4zagmkZeQpKWobV0vstFxlCddwV6GfuuR2V9g/NisVRsHDSUCcPSB5BHF
K7oq0WQjl4nDCGCv7mWxnTol0IwlYHCEfCh+VVTzD4yuYwhICv5jlG4QZlwTTlw/furfhekm9rWb
xBU0sEihCoUUKXf1b8Etswi6LltcG6W8BhTpiyy1EzZUtCIrO2nOjHHqhqkMvumeuCAFEA2h/QNO
yusvl0yNVs3z9NnYvPVdfnZDFLSWe8Mr7bBgE+Jt7uWFNaqUYCCWVRd+RNqEZjyXWwIGaTGwoB0x
Fjng40We+sGEaW1caMLlEinnjOO0b/VCwAnUveVQfkcOZsn9J5mWH9H1USDP2lihq98ytW83rrNL
y2fA/EVwWCqDURih+Nm8trM5HCrU7EdQwjoI0CL/D3Bbm8fwn+2ly5bBiAIY9ENxPuoX+UW8Vz0y
oh/cBQdyQAZv8Tp0mRuwZbA2eX0yUSdEMxvXHK4BINApNxomden55l1u3KB81+OHRWKInaxdh1iA
g6IPoa75OJQ6zqJuad5z7iVGiQjS3fZf35sY5sNcMrrHoBpbqQYLXVujqpa9ByBXelrs6THeExk/
zYuBl4aqJxucsl4TsQiiYdQmwS9Lcx5NDaQRKi59D9GWL5+SmSWsuXG6YUA0SAkX0qgrLtGoF5C0
xek7H2F+JvbbI6gZHlG0gwRrY6UnJpR2HU9e26POdz2Au4pL0vfaGZDuiPeGKVsVtA9Jz1/Zxx40
KqBVykbVMxdKnfFFEyY1l9J3Ek4G4M8FEBN42uZAqP76u2jPa09fe8va4eGFPCq+IOBApYSOVEIZ
038Ao71PgnoHlr9wbpwRrPV/bUTHbAJIkREsA9VHha9djz5AkLXfpWYXg+I+b97SmdHqWHf4iKAh
UM/k1UZfgSYZWMCoMzal8CZ7E8CQA6gYzxPdsp3gjm7MyRExr9KzmmDrIIWQ4uOYSZD9Q5RJk4sZ
eVLkqA+8Da7kam7idj46YcfBISCYwOJ8Zjt8dRdTBslZvLiLeURh81C0b0QjO0c6pyCZEywUcYF/
YTWGV/ewBsiShDONMAWBCo2MTKVIQ50tI3t66D3O6d3x8AfXPfn8V9kbZYY6bW2hAGjWZm9kOC56
ywFoaJz6IFi5zYNL4e9jEsocdcaggTKXCswlO+4VVGE+YZ5rwTzHeku2XFJWgdSAdyCaBEfz9afS
QzTkYhlGoPJHHjB9wh52pnRP4PF4qh+F0er/PmyGI5JUEacN3LKrnt8CuRcdFAqfyuTGH2hFwCmj
E2DIvg5tGgRfvM9qrazHxCiTxGcvfDItS2kSuuQzfFdeCRBMcxqwB+EMiPh+zBOwiinP1iRAb3CX
YGyF+n5BKxRRV8Sf0U5yK5QXWpBRQIiWHaZv+CV28n8NGeSHXCyrmeZ0nrIYuf0ExZG7xCaTMcpe
HkwAXf6EiWdVPbleGeHmvjQozRoCPKxMMnmLxMvghQH78Zmn14oHMzAxkePNrFO+ZlaAWUyNAFtE
SCNWiORi7Ns6CoMPcswLkDsP+/EgmrHNse7oVZxAGaIOehMtFVjYjA/e0z3+JQPdZGqFO90cDwqo
jf6ANmXjskSdD05igHhVwnG43lDQ2rUTqikfoie8oq6JGZzFg1TKnuiMM3vN5OtQ19iVMWp1k6Zm
vFgQYyifAg4cuPmOzGWy17Wxj1eWqBOAkZsSU5nSRwlN5KZ5mKvd1+/11oFGrAWWeIRzBA1IPdgV
xKUSlAI+yI1MHDHFxNRg5cj12dqkqwgEyATo3BPuAYQfmOulvlFS6oPA8R9zthuDBwVVWJXhd1vb
BeSmRjjy8ZDRXeY5MapAaRdsF4i9pNacUhYUdsMCpr3Q+gceBkSGdMLSaPyy5Mb4YTz2QPvkD4JZ
W+JbvJMQoM4EJ80IqAi3P+1rMAgub7wsmPmk70BeQ7t1ycaP6VVykVfb0zfhhlDBB3fgo7BiMMSp
GD3pHJCMh1axn/3EQt35VnuqHdZQ1Br+j/jx4rfQ12S3zGKZ1yOcpThAE9AN9h+q1TvxQ2HHGFmu
bnq7tg1y7jJzP6E6yoQRkJNFnbyrX0C5EES/OoUrxw/1e2Kpno6+BUbfdBvIFjN7iNxP5R5g0/0f
DMBtvBAYYcIbC4U4OBYdPRvJCFqatv4giWrsZ3ZpzW+TFT2csRk2//D1sVx7GWbtgW01cI3i29Oc
U/LcVoa0pB+Chuqv/k1h6Vausw9AMDAFA1UJoOElzH1fH8Ua3JBBOmnvnbu4C8pSoaPuQk82OQ9j
5jvmc7C+MAUoiaCkjTKfpgBGem0uUgbAIiL9XT8urgwmU/2Q3JLAiHDtfb1z1IUGQI6COixwx8B6
EUEIlVxCF0855AOXYGm7VwLGQyiG4zlB4x6kvE7sslieri+0sy1I/OADQZeV8KZS3tgFCqeMIoTg
BpQPuZskHJwqu/v7BYG8EIp8mI4CcI1OqaYmEPsm41+NRxXzUcLN5MvmAn0ExMw3TEKk62f094ou
jRHHvNi9BONYjQxj8UuzU1HFQ8z1Wu8yJz1BBcpkrOz6TK2NUZ+q0xMBCnn8a7IrHyQg1Eb5zjgq
+8IZb7in3hIVBmJ8yzeutpICasrdPCZzyr9KJ3UPBos9GJceyUZGe3ZGRR2x9eqoiARjPIaSYnXa
IxlIrI8cpmW5I0G/Rfs/yHVYX46KSXqAfYam4F9TNMUkrE23xRMhC8aI0t+ygazXRl0fcSlyXICN
JMZ6L95DXuIwuxKoxNPTH2wlY220KkmbBG3PYSvjF6JJkpwIi25+ICVfoMdYERHDK+lDXU5VJ04w
Fr43oOz9bUzxgONFjhqz76vrTOA/W0nG8hGS42Whr/oJuBQjy4XXXMegMdnNgrOwnVaS4yXNbSjI
2n4E+tJ/c/b+MUtPT3Rz3Q2Jzr/KHvcavNSgApB/ZGa568DCZ3K7jjXTcB3G/HeZaBiDYQoBukS5
Zyn3jTDBnph7ovyYADV3EKYCkKHW7CfpL0eI/mMO4SZ0MCGStYIsAyGrFOGIVMBMc7ReSIKVhlik
ZpUN9rWzcpQSoerJ2tbrh+63XZJgIUpCAwZltuv7s1vqGJgrGYUAUrNJXKl3B2u0BSfap7rL+IbX
UcLaGHVZY4gA+AZefu1nZ3QWZI9JAdIaOI5uinZzJM8rM4PcOh2XC6Tu7FJPkime5NcwM3Uwq7QW
4HjgUz0FJrcnSHfmjrIMUne2DvXVmJPl19nT08fB5h0yf8nfdcPz5JA3nRXkbmyqitaShrov3GYl
3QeZVqWApPdbM/TDjpCl8Wo/+owvt3HoycA/UiGIN+Mf6v5M07aMoPrwpj3Kx/CdBCrEWdCJh1Sk
+kr6rAn6O6wHdyNcQSMSOmLII6DTQecucjQMRZcrr4vmT5hKDrn3oWboX1OzEGefvLJBrvKLAILL
plTueuUVNEKYy0XRUtrNw04/5LvGXL6TFHmCvGxqQodX+svmwdo4dfqEMWrqWFVeK7tHIe5MbRzs
CP2WAuC5Nfs8ky9m42UCmYoqogqHwsOqbjrJWdxOU/Q2B87sCCiddj76dBHECP6ECGD9AaEnCmQg
qUBjbI9OQoJZ0Hs+rd9U/Vsl2bL2HoesC2y9IJgA7daZzwTFFOp8JykGa5auQSE4vQWL/P+QdmXL
cePI9lcm+p1zCe6IuDMPJGvVvlt6Yci2zBUgCe78+nsg94yrWIxiu+/L9CjKUhaABJDIPHmOpPps
XUhJrMa3v7C5T4/LY2uTzc0GKA9FjbQmDzCoR10gtvW6HVsvpWhP7x+bSO5L3ECSB2eaoY0jCCTT
GlNXX+bk0k7vCza4hg7EOySzz+/umVVCBh0tSKCqBAnyNKXStdGQRFn36uSboL8t+pUdLVQWZwJZ
tOMdmJic/OMQtgWEyzFv4ZYxN1nLsh8UwCWPAXitx78xIqh7gclAakTAzY83dVrbbdBbMJe+pPm9
hRpSsvTKOT3m8SKVTDqG/N8TwsjE6olIWnQwgc8mRC94uAo/pNoW4uX18GIumZMJ3V95BHlSwBxw
+5bsT0GyaHJSQBp1cABHes3oTZpehwzka8AK3dSFcEt0dQjHyxxtdd4v5lYNLzgdO1e2UZ04RgGL
hgia19q3oGeP7DlFTjS5DtwW7WGLF+eMGx5Zm/hIVCd5minNq5W6oY0YCOUBH4WdV8Bm89yV3OfC
65AtOj/Iz0tkMrNIkqAzBsVvAx4zeRNbSqYORt2+ok0BJz5Yw24BRUTkBZDNpbZie7ZBDLbTveCC
Oh61kOZeHPnMqQKubvkNQI+IIvLkK4gUnDR4MeAr0G8yPUu9Fro4uxxlwfb1/HDnJhnoUpQOkN4A
anfiRybJ8hIahq8m9l3yLU9xuCwhlZZMTNaR0ArSvnX3OiS7IAHGke1Cuqg0Kf/IdNUOxyG/xMG1
PVRdVEA88/NAabFiyVpClBTTTa7lizXbLJ4pM+9jG1wsv6ZucvbnLWSIMy5N6utKwD/SDXCOst6O
HlyxCVaM+ucXa9Hk5EmuqXbt9CVW60/2I1VqlTbrPt0OoFfstjVf/z8tTp49jVOGNKi6z4JnvGX9
TqJye69zdsTTYZHw38qAfx5s4HbSUAAxkJSCWMrxQgoAoZsOBvXkPgxQWKXOwiTOuSMYEtBZK5WQ
0Dt2bCBK7QgabP2rMlyAFMzry3tR8IX7ZsL89XMUh0YmvhG2aL1Qw+GVUMgXiEf0eLzkXnshab8G
HWQXPwHqwb2muosp5rmtcGh74iTc7uoClFyvFeJHv3k2IWgru9XUm+ABRRioLy0TgM3OKTTScMMC
WYAu2+M5dXTwZNV8eA2enI08I5Fc7vdRBL6xAECv9oN7AfXLpaNaTuJ0z5u/rE5hgqYeoxOLDa+O
MfhKuS8KUJ0BSTSypfBhIhD8cznBpgbpJ8BkT7FWXDV5PyoadgH5IkVflFWOnmUQZ8V7/b5bo+vA
y97alUC1NfUpcizNj+guXyrdzI338FtMtgZnMdKomvZaf0lQ89za2wSMM/q1gQKKrN2UlyOq2Etx
5+yZc2h1srZpMiLt02k4c6ScQwSZNBnWOKD2yNfxmiwFNnPee2DOkoHPwUGuOFpcQUIad9+nvo6n
Q4bNGzeybt6+FV7ytFSgWhrg9FESg6OQpRamFZxanyQVxT68EghFjW3UuyZgOQshxtxuORyifMIc
DLHgxmg1GGJM7pRuHQUvib5wbH/WCadb49DE5FoXwB7lwCa+qkTZFFb9EAN/PCYvaXmZl8IfxsIP
8941tA26xtwcTYj0R9hdmwzcbM2w1rI3dMy72VCuuPCCCmQIzr6oN2NxYdDbjBh+HF6qYb+N+3WV
PEOty06vdO0ual/VMV0rtrnqbG1h1iYYlf9sQpA3oy0R98MUJa/UrZkntYacg0A0WI1g7JJV+cwF
s3H8mG0FHshL3i+d+3Qef9mcnONp1rbFiHkE7cKWQMZBQPV4uSr4iUo9MYMOAKQ25BNl6oLEalHG
HjQ8HtJr41370WzClXHbeuq6WYd3AiAjZQORANS2UnNRzWHR+sQfO2b3aAjWXsPON/bFGv0ozRrd
kAztaR7ezlf5DkwxV7qbXI5I6QCkzLuFtZ3d9Afjn7irQsKqQDXxtUs1sPK+x9FCUDG7jAd/X9o/
2HEDayqTNJLEbngb9HtDW9MqXBVFvFLxkCa65wwfC4HT7CY/MCk/PzDZRlpp5ZjU+pvk4ZX52/gq
Xkm+BrzTJBY09rX78zaXZnHqrKjxEg2jJGCOLSx011YLyzSTHENkBowYdJYBjcRT8HhQZcwTSzHl
4Sy1kRBj6zfRV8slnom2MKSn0adV4HFIfW0pYTA3tkPLkxVMDSsJwlzH5qdQG7G3suHP2EF5BHi4
BFnUxShKOv3xlsQIwRQGDmUTyK1pSGOipiEa6nxee+iwQJU+3QRbdc1Xw3bxNX/qLI5kSwDWGgez
VD0/nte+QRkgHdkbRIGztWWh5pv49n3rFaAB9dja3GsoFC0RXJxOKYxCOOZT4QIMKZPFZK0OWds6
fytt9A2LrWk9nHfHmYv12MBkzUg/CnQ5528id5sM1OLETXyZ51EzVNqwAdZLF+tM2E1BkIwIDSrL
6CyzJjuA5HXDDTG+AkS1Rkp6n3z/2ayC82xTXkpJPHbT/gWilNP1O7Y7CbnRkK6nZje+jtH9UMVu
oH+I6PH8bMrg7tgfYeJTGxtwCrQPTlZr0I1w6FP1Nbe7VVIWXp01l92or1CQu7Wc5L6KIBN43uTM
jXtsc7KAvDELPY/UVxOgmJthlb3qUIOwHtklWMSusmsFycettXCIzXgNJSoY7BwgIExswMlcIktN
DRGqeEtYm2AjLRqP8SVabJFIC9dLhbaZlQMhEOolugMax5NsDxVcDG1LXtt6z0uwz9vr1FlYOTlL
k5UDrQ2w62AFAnhEnWzuvE2VEL3Srxp7IAG2WqMtrJP06hMDyAQCxQHaGN2YeD1P6kiSZLx2EAUp
27vA2iThFbg9/N93B6BgftmZrAw8MIOoivaqExAbUoFLTbY/fxtCP/vh/FwfqMqszls9vbrpkdHJ
oye3ayWycanl6QuJb6M48AINvQbKtVHiP2yvAT//afF/jkT5qn//L37+lheDAJtKPfnx31fxN5FX
+Y/6f+Wv/fefHf/Sv2+KD/5Qi4+P+uq9mP7Lo1/E3//Tvv9evx/9sOI1WBLumg8x3H9AN6b+NBJ+
5PJf/tUP//Hx+Vceh+LjX398yxsOqqT7jzDO+R9/frT7/q8/NCkw+j+Hf//PD6/fGX7v8Z2P7zx+
P/mVj/eq/tcfhvpP2d0Iwi7QAeP/yPRw9yE/0eg/ZS4assW4pyzZwfrHP3gu6uhffyjqPyl6DWS/
gWbgNyVVzx//qPLm80NC/gneL/RL4h7S0HKhOX/859vd/vTwnwuD2fjz53/wht3mMa8rfKFPQuJf
OwFla4BAIWmOPBh6e7CnJock763Q7KyqdB0QfgE0X2ZWti4Ks6y2LeuE8YJmrdr0RlY0hstri0JG
s83tZ8UeGrh0BXqWFc1Mo/8+hn0m1qHoeX/B1L5RXgD0ocoqomXcQWVlrOMH0Oqy4i0o07DY0j4f
rdtBtKMw3LYEGcma0zIwfwRjW7deaaqsqFwrFbZxQQNhfx1tquSXKrdLx42aMAZJiELHerjOh16A
5RV9n1xbDWHO+uuyFQF6USIDAjJCZ4HxwhWqAW3RkbrYNELUL1CuLx4R0EbWPk25lq95ZMTXma2l
bJfxWg09qOMkT4o5DvuqG/LMVwInYxujqqDNhNoF2HmcUAXZpR7kYltnYfVikjpoPKsNdL8UKSk9
q+gVZ00iUo/gwenJzi7NwQ2GqNswhEvPCWP6vWMO3UOSs+C1d7Is2wgSJ56iCiAbuWgCDyc/Kj5x
WObqWrfCHkl2pWvAm9FnxZ6ZCX9vSsP47gyWcqvaObhzkhak725th/U6Q2IrcrWm5x4zdbD0Ja0B
iFeto7HRUsB4xJ3c10PuXOjtWDmQ6i6zXd6Fw0XFK6jTBYZ4DIuRrAdjpL3bEBq/qxmp7lEJSMqH
nFb117LkeBSPloMcT59zzUcc3z93EchH4lIZvzHTbi7jThRbdehK5neCtjW0E6rszYQ+HfN6HqgE
VD+NnnqNUJpbO1UYKIaEaAuvRcBpeDG3jK9ZQNVrnZtF4PYD70GzLYIYDCtx8aMDmU4BZh5NFa7R
9QXCJ7tDRyMaqFsU2cN0uNVRptiDLCnNPW719hensJL3oaTKjejs6IueZhEDtYytMzx0+m5PMMxb
vPRC4H4Vtd0bHbaI22ox3wEvAOhr2aXA52asD/0y7/ht0CbcgzYpZGAaStbcjtpt0RKwdEdWT+9B
+J/sOCuGnZ0ToMSYCklW0kQ7Ve3CV3O0iBc4FYiHusLZNO0YXVuKDdW7fITwAa4ysNQotNmToQtK
N05C/m3Iwq7d1MziX3RNKrMoAgQKoGB04sHHOiudFwUjeFgLp1EKtOMLccnKPn6iutBXmmWgJJ/1
7ZtDlFbxAHfVog3ocMOvTQJMlAd+JG6DzSKttobiRPsxCJADgdBhsa5AkRpfaUzviMeVRjf9pgv0
aGfTvnzR7NEQm3FMGt2Nuyj/rpK2yvw4Aj/NWgfj0UOs2woBL1eMbeOKvubZXqihUu1tJ4KkDanR
ZO8NldLRld7lIWQvWJrRZwiVNeGjSjhHygUtz+XeDlg43iR91YMnuI+D3h3LLKVezKLg3sgLR78c
dae3X9t41NTt0MalvR6SUAXJtWb1Cdi2OW080tGycyNQAlWbjKdgxcGCqj1xB4fnia8HmUF9MZjD
PYAp2uiJsDOrx1gbImuTVU1aXDt26AiXBkxzbqMBvGE+CH0a6VBZpjnMFSS0vjsdUYp3m48091s2
ju0a6dgeJDNKnJUWqIQI2itVHoNfvZXQUB8A5RCs4DI1vkNVyNbWQ1OaphtXdR35tmQS9s3Y0JRV
2yPx/9hpguxorEZIHteioxuiRrVdbzOQC9XadR3YhTA3bGhD0HcoBontVVcaZogTYMjQQjfGvFnH
atMpbur0EdSxiizoPZIJe3zWWkHQ4Yez1YFmNiBBSrJxmtzUWqjUpby1h7eA47jmK9HWqZVugw7C
OulzDw6y0WsKHBsuy+oWxBDCEjq+/NrhSevcDtqYkyeNVNxat0WdfEUTrW5DK9O0uvgBMmRc37Sx
EVO/yTKr+Q46G1vbhaBval6BMW6Kd3WA+OqDbY/M3NlJH3A/6FpSriFZPyI7o+QJ4BlFhybI0mmN
LYqIiMYsqMvXoE5UiECiqImLfos2E4PfkyiF4ojNaAluIqe0V2EYN+l904FE9UrU6FR8JkOVBy40
DjrHK8ogU3cmH6Jyjz0UK741lobiDcAlZy5Kp9oPp6EctO5hPcReXIWAyIAVC0hv3Ms5exq6uKxW
6Psomj0PuFY+WuNY5OtRSRLor6itMjy1Q9F0awHy4spvqQgqNxn1NL6hiQgpzsTEUl3idJVquiQp
VbEJuaqir8gE/VviZ9DFo27bMr3alvrYpynI5/QRcppWECY7wVo7uyCB0uJlSww64pIyzFLIzFVl
Av/v1ppwUB8BvulCBV9TuHJE2GRPeVv35EIrwyECB11hW2xbs0SQOyDV7HpjgW1pfOlFkymOG7e6
k906VqxphV+OQQdKPnRgceyRJsryrnQTg0XwPAfaEKCsY1Xq1Di6cdS0X3ocwJGCXInh8GseMtPy
04iMjqeClW90CU4mdad1pF3FnZkYXu5U4KhDWJQ3vlWWCfJySUHqvao2luPixFL1O96mo+nlVjIW
O6YZIX9sEs5zL6Osodd5UTvVBjR9sbWW08eeGhaw/LEpmd6vy6oIr5mqBsnlAN4qLGXLWtzMSWH1
MQSVh8C8EKOgMTA7VTO4HVpyqo+kawe2omOescvMIWP/DWFCDqJMUeMQChK1ZJ5uJEbsNUpEhpWj
pGDcqsa8ByonNYXauE4LHpc9zyI99xu9pfoO50dXfyh2rncgWBLdO2sgHYdLRC89FQxW4yZQdA6o
IJJUw94Cz12wHzS0nWzxV1Rza5Rc0LXWMqNe6XoTmW/C0hDt1UXFlUuH9QY45+HKmDwSavo1j0uO
JtymDJAhz23QmaW0y6R3h2b0XmCnqG/xCMGU3heMyStYp3EFxeemt+7SKlQyOE/epPt47Ls7kC8m
mW+RQEu3eQQUBTZnBuYWzemogtgtsAFt5ikdPOEYDFrONVjmViWtEd+lbZzZbtNUbQmhcXiND7Eb
Rj2a4Nz39Cykw66qB5pv+zIPPih021rvIN6fiaDlC+4ofpbVO0TriKGRYz/tflYKsLSBSBBy5Dka
/jVrrSLV4DSBD8XLjxa6aeftHT+NZR+ftAeAKwFZD1jMJvF6W1gCQTVpXBCWoQHHjOs1ScN84Ql5
nDqBFfCog4QcDPUmAIso32HUB6nYnITgRFMGjKro7IsOb6dtiHyYH2WGvbbBGuemKgPXDhiZN+fH
N0lm/DSN3KEBog+UnCEjdGy6qfK6ihr0dWe7AhxaBVoW7SuJaldBvfEX0K14aB0vIIZ6aE9+fjBU
kQ+hkxdt4SagL/JpQ3aqVdwHTbquU8UtLGOTc/plUNhjV1qlayVgYYw5Wy8M+8SPbDR6AD+DPja8
E09QJQJEd1XYppkrvkS32rt4GC+idZn4ZNMCHpH79RXca/hKd0vsc3IpjxwYhkE6BaJkKVmDe+94
/B2NQycuEHawXtELXBENlr0pZCUrd+x4qc5/nHmRywuxBXQDIYGEmuRJ3Sbre6PLm7FyOTFWkPvc
Ns3g2eSLM2i781N66sPHliYLW+BdYXUAzbljqusu7m7DLavUcoOSrou01nBujIVbWnTJg0+26GSI
ky1aJdi6ICnE+wudVtqq3MQf6q7xQSoBzn7Hs3dLIN8lg/LzAxfWRaDHEYVBELheV5a9j8zk6/nJ
nHPPw2WbHAiSSXZQqg6En5q+HjlIYGm6brIShS3w10ZLYj9LazfJzxV9EUWBgRFFUfVOutHnCS+3
WL4vQRfuytZ4Lorq2/khTlLhP13TBMkQkQgJnOiTdQNOugBdJrohmr21KXbxBUdhL3xSd8pbeCmh
CprLr5Kn8qJfqODPrd+h4cn6ycR8reP16bap4aYaHs4Lxbx5A0gk4YyRSk6TMzUoUUbtA1G5AmAP
gIxdx1na1zKVdXKO4Mj+r43JdqvzwWpiGzbqasWudeiVDZ1ruL3Hr8k7Wy8JmkwUYz5XC4eJVPWS
Ke+TpLeIQWDRNCAxNt6A7Qg2bBXcdrVPrhW6ip7R1YJqicm9EWyptnveU2a888i0/Pxgvw00HnjF
kZwKTZwugdg6doI0UxFqiJ3NmybM11pULdwQM+c0zk4UuoDCArPY9EoGAbU66mCnduPh1VbfA/C6
193CwGb8RKb10SsgWeVBKHY8sBDEyF2ttqmrIZMndO7mZuyfn7uZ818CEQALothqJ/ccEx1DvIJX
hjJaXo/EIB7h27HqNlrze6DsTw85MjXZVn1M0qRJETnD4rvIrb2kesTdjefC+THNLA0MAcdlOShW
AIV6PG0UyUfQdeDNDkH6xFVDK9mOdXcXsVpZuNMmUNv/jOmXqckuC7q8NdQkS13zAVn8DNi43k/F
9UC9Jl/RF3ZlojGHPYaVT/mDxtYMR6jp9k/xw1KVYW4Dypo2Jg3NQSjWTAIHYJwsp2waQI3Rlgoa
YhfUPM8Aennfss63gYXB/oDYQLcoEjpzF0nmE1BREcjlqJ8l94Pt1ykKr50RFJOxXSE7BVJpD6nJ
dyXP7knNmxWphgVRoJkNf2RxuuH1NkhD0yrcJm6R1sHERh6eV1uLN/uxHXzqsO15l5rZiUcWJ5NL
Q1FWo8DkRqay1jrbAe+xtcRvtGDkE+VyMJFKnKiC5kbqkra9za10g1zAws0ztzUAkzYMJE5Q1Zie
Wk2c90imFFircdtGo5sO3Osge/o3ZgvniSxImsAgSI85GIgVVeWgBUj8Ful9bD8x9Hj8HQOQCgML
AJWH8LGBvtNaxaKjcJHSdZn+zTKWIp4J19TPnY3+gP+amIQ8NcAaCq3lfQZwtFOvq6f4qXbJ3lob
F9pXENEv9wvMrv+Bycm0oUEzp6YgKKMMP5rxoUoWts0EBHo6psm+qSsacqXVkJDf1Dvzhe3bh3gF
XfZvwW4EDLPf5m9s0+LoctNbyWSBXJ+xMQKvW4Q5HDd//PwmOC6oXD60gEwpAgpkBKxgwOwWjbZm
BrltG/sqD5I9b/IHErIXx04B+4svsjgn/nnnmdsDh7YnKzv2pAXhOGJl6DTFvlrZ36s6eyg767cj
BEjcoAFJlW9n4FQmTlpKVQI961K3RFXC4ONlQnH05+3C0TTzQj+2MxkPTYaa4WEl3Kb1h2vUCi/1
ONzQtHLBcYQEGIXO4kUPOrEBKmZ66C2AeuWfP36wSvPgjUVDnAEg7SRI0SqUAAYLQUpcVVcj2Cs9
GuSlD6Bv76MylP6tWf1lTm6iw7OloFZYZJ2AlOuW1Tdl+F4jCDvvIUtDmqwckpGDo3QVYvMhLVc1
ENpuUOWptSZjDmZtVEvrJaGi070vS74W1XRc4dAunuz9VES8VrIBez8D/oFB7BoB0vlRyd09XSgJ
5zOpQxBSTtGnupHz0SxC6G10+qolCCc1lfe7vs6/BmJc4w7XrwcyLIRIp7sNSQxw1qAlFTVy+Mnx
eqGV0RrqFjenHaBMBbo0QL6d+CbSooV9cBqGSG4OUFYiijWg3De5okOQfdrI8GMb8B85Ogp15Sbr
Rq9OX2r1y/mZnPEPmMIdCv4hbHCJSTj0QTI0fZ1JU3HHVnx8dhD505G72RK2Z+YVJwf1X0tT2oW4
6420sGAJTWu9r1vNlaEgPo8z30E/QmrGdy1UCoB4DNwmsS/CNHwQ9fh+frgzd6EJniX0iULxEaHD
VH4wNbpRHRI1dYc9CBn89A18W5fJ889WRx2iE+5SA9mp18AijkzACQ2U9adZsLrKSiNQsAMh46L6
ph7dWc7AXUQWxsJen0DE5FV0ZOpT1uvgQIFmVQMgQVNA69e5M5jPffbWXtCVVPtNE3d8N/4CL+Kp
Bx0bnewKvYYei6A1mrDB5i3wqtO7t9BaRbq6sCtmDdkAtkjeUWQWJ66aopAUhSNyGSSBXHRdX4kO
81mlK01hCztd004OGAzql62ps+boTzW1DraMOwudM+vqSr0qP7QerDLogDDc4QvdJFtjO1ygbK8G
khcFxMbLzYfyxjk+6JBBhgoM+ozRf4Xq3/H2BG0/LSMnziAZGkSetgLsHeTp0G9Zo63/KvSN+/P7
Q/69c/Ymc8yMAeWZUaYC1E1fqK6lX5WwKRNI8n2SlwsuO7c5fo0PL9zj8aHKTNs2wI0bQVqnaq4y
/UsQPZ4f04Sn8Oe2AI4f72g0kaLleHLPKoERdwZkmlwNDc4mGgf6vbJJQFS4pP8556GHhiaXbayU
oa01MKSn9xWiI7V+tNrvdrbUfTE3ayCUQHOzDQgYuHGPZ61GcJ0RkhSo1HQQyLkGs+Wq7H+cn7Y5
I9hmSOnhVkBubzJrhEbJgCQYbgbKvKa8TJzK08rUO29Fn5kziv5aw0DkjOjLmkQLQWuDPcYBnSmR
YIarfCgI4hIIPQX5DhNaB37D9AAtVrwFCAfogQ5MqGme4BdyUQB2oRdDv43SuH2uGmorz2o9mP2F
JjpNXSFGtNGu0YPTxYUikaL5ZZ87vZvb1gBWUzWu2xsV3BmVh8fTEHp9RRRoNKtJSa7bNhMoCgkF
ql1A8jcfPadKeJ0MI9pcSiWz1lFT9+UWdN3O6Jk5CtWuDlUg8PeiOFssyNmehgRA0jmgygZCz0FK
aDJNfZ/AMDO5WyacbJu00vzKUgEfg2AaWEUUZr4XgV49nF+ducUxDchnOgQucMJEW9d20vURdr8y
AjjVOxcjbVbQe/bG1Fo43U+jRlT5DkxNTjoGnW7gIfLKLWogBss3vX86P5YZf6boGNSg3SFxEdPo
TRnhWhZhlWsP7KUS0TqBTB4v07vzZmZeppB3BrwSsSIQ9ycIY+woLW5qRImyf8gB7z16EKGOdy25
fCmIBb/LTinLzy8hnGUYK9D5vENsIHLTRWbR0ykFRx7uS9C8gUEIRdfjYyJlToJqm5O7nKlbPsZr
ZVgY7JwF0Cugz1El0OWcEv/hQZwrNuQ2wCbaroWJu9FZuiEmNJHy9JYU8VDzQP0SGeTpc2LoiiYx
Y1QOq1W41X0p3yc2qXVbmxukzfTEY70bvNJV6dt3w2W2ilahsQsFlEt7N3NWS2f8zJAJWEvgP2A2
OeWsL5TapkUosVRD4dO68UJrIbcxYwHdJzjb6SeT6pTxA5XNpFEVhKh2QwBfsfwqWeI1lNf48TUP
yn0kOSF+ZyAmn+6FIEiywVCQRrUYbncNiCQSl9DMysw9+Os7l1hltqmD9oJ3+eb8/pgbnaRbRy0A
paETRWWt66C+aNsccK38eSTdrRaiN/rv2JCEWSBvJRDSOXb80mxDPSjxKgyV4hG4x/tWUxc8f+Y5
A1J6UMfjAsYT7aQFRJjQH6UhAfIRXD3Jt/TN8W0PMh7+eAXZ9KUOqNO4DNZAtS+fLWiOmIYwogBL
sD4Cqhv0mu4hSx2DUkS9ZGq0t1Q81/COh2YW6K1+Oz4D/ATjw/uQAD0wTX8CCZi2KjDQbhB9UdUL
Lbyu+ULIOeOLMIGFQrIApBfT3BJpQl7WZQSIVvhslg91duNondvRzC0ViDRAZimpzAUHOb1NMSxM
owVgAk6UqYPEgYjy1pIpiuStCkvXbn9kKt5kzn3TLYRRp1coHvC4OmXLyUw2xBSd5YgaNozOYas6
Tcr7HKKaGw1JpU1KK535551/zlUODU4uUg4gQtZ1mM+SXJlWsKqHfjVGN6B7ciMj2jrCWpjM0xHa
KLchsAYfkoqNMAlNhJnnNuIE4MeQxzK0L1V9I2jlRUqxYOj0BpcUasiXUbQT4Fab3GdKRSmiHymF
apQ7IwEBZhsDihUsTODpCQUzshgKWh/oMk8vHK0HVrlrcXqkZrI3EuvStNOFDsrTNZJVPVuS/0Kh
/MTn7dLgaqXD//Q0uLAt4JRtkJmVV3UBqF6nbfJyIWE2MyZE2FSDt+NMPNHEqqNQBRwcU1c0L3p/
P2pLYLUZJ4AXgC5XM0BorRmTtWmHxFbTweLuYJTDJkpJ9QDAU+onYaa+5GNNFnzhdAcDz4T4Ap2a
0FUF/9HxEd+moRj7HqkOwW/G9JVZzk4zPvToB4nN9fkNdeJ2n68fiQOQUu8n/sAtJL1JBbRPLD5E
e+voP1i71DVG5Pwc3cgwgr4bSaiPBKM5bTpP4jTXggAFMyWuGHj8Ra8CXSS1litdAd6+pXd61ypu
iZjE6xONrPpOoPxRAEm9EH+cZuHld7HhKw7USVD50o/nlowZ+iYtJAGCN9RepaIZ2/AXvq1X1S78
stzeOzfBh/ak8x6krfo0B8sZQhIUi16sCPoBzPDaYEnfaMnKxGMoBybZhvI0cGgywLmC+rHMOi74
5clG+5w75BrA3wcusOk+iOx00CGMgISGMHdaQkZ3ILm1cCufBh8TK9rxjLUpHtQQW4a6D4QrpURI
tBYXxQq0sttwvUR1crK1J8Ym7lBUY8CcFDmosoESqN/GD3VxCbbQpUGdFNKkHdQMJS2cKgUYjwdF
TYAUYwaQlI4kcVgi7Z3dVSrA8vS+c66CPvTQeqAoSxXe+ck8sDsZHy1Vs8jQHY3OL08yAkfQ61Dw
doBik9T+WXpAzG+vA3sTd09HpUmdBvYKw1ijW9hV2VVjtO6g+Kp6ZwHnQD56fVwFtb5tA7qLjYXs
5sntg4mGQAkebYjANWQVjicaQlH5UJGsAOUIOr1S9Uax7A0yCB7Jg8yrq+eYfzl/hM7tigOLU6p/
fTQgUZLAhexgx0zqQqPRP2/h9Jl4PKipBkpJGDS7Oz1FN2xwFzqeY7qFBvktKZKoeCrQVKFrgNof
mdPn8U4y2AyPbJ19LNaD57bL4Vgnblx3qd6IHntT0ilKtqfikUIzka4kwb/ieKGXrEK/1Re2z5LZ
iRePZszHHFA/t+TUswCbDI175NzcumULR9zcQXo4wIn/NkOUhXmGq0pNOo85L2PRrVP0GJxf0HmX
AZ8tchi2epJ6MvqaqSU6+V2LF7uIGC7txYKJ03oJpMtQ0IOAiClFuKaCzqR2zM5Eb4KbgV3lG+BO
o1vu47v4qqGuZazK2wxJ9mwzPvz20I7M6sf7L0tL0EXSGED7BP2UwA2P5HcL2XJgeN0DpozXm0Un
S8Rp0Ba2gwSxEppXaY5b9alx7hUzWThJZlzhyM7kTrWYGXacAPEZAxcgguKiMtK9nT+dn68Z1wZ0
XapSoTIP4tWJlTEm3CaKkrslqJIc+xr9fduxiL1h+Hbe0NxwdEjAISsCqN2JjoWeDAFuA97g5Rl6
6GPdOMlTwuPVeSunNUipmCeBbWiCQDXLkeM9iHdC0TtF0aYNjqrWB+PdgxTrq770krJs1X3lkPk+
b3FuAmENCELZ1gFU67FBZRhqtLlgXHpDHiPQF4/M3mpOsIrY1/OWJqQ0yNZhbBDBlFhPWbOik7vF
QG9xxvEUcAlxLUjmrKUMkGOBnABKE364I3sjhIj4X5LBkvtmEkNjiMjvIh0DHKs98foeLZFOSOQt
U/rGRuzYil2pt+oD0hfKxkJkRH4XXY3BHhqcOGaLtloTzYCot6ZPtv5Wd7+dfpkYmHiKihkOS467
xBI/hEM2Dno/0cbqn1+0Obc3CbKa6NX/zPUcu4eDlkdONVRw4zC5sJPxyTDp2ujMhWNvLvBBSVXy
SOIdhRWanHu5XqKBX0EEXvuSvS7zsxvJwmi41WW7CR+WKHVOnohy8g7MTdyBmGkXc1kNZ4nltogb
gZFaZSGa7/ubyikXCjRzkwhSQolwoGAWmaaxFGr0aooqo8vAzpejIdL8ooveO79SszcWmFEkDS0A
BSc6szVnJXolsL3MzKve21v9QrlG6sBcob/OY6/kKblrLtKX81bnjg+QOWBDIysNnuiJmytmGgja
FBBeN4rSrQIFeYSIDdZdp0fRlQqg7sIw5wxCcMcA+l5CfKaO4qR2nROR4xCJ8t1gVpcQavLiRlnZ
zbCQGJmdUQf1GmSuPoslkwo0jUy0WNqNcNmzhTL7nf0S3sVADoaPUis49TPTX+Y1nonAkbzAW99A
5gyk/ZNsSWTUhaVWiXC7IPPFaK2KlF39H3tf0lwpjq79V270ngwQ86I3DGf2lLbTztwQ6XImYhAC
CRDw678HV9+vbM4JExl3272orqqotCyh4R2eIasfZHOT53pQ6WsP9TmkGocBiCzYgiCWgjDN4glI
dNIXysWIyVX+UO4LOPLILQ+LEKxr+66Hkt6w1XfmSnxw4QjiFQDgH0p6aPEu+wzg/6VlmVSAa1dZ
QHNwvlG1yyuwXUDAGejKPp3FS5YPAIZ7q7LO9bWlTJhhVPC6KkqgF/IsL69dK3fHqMv9aZd7vXuq
K3A1b8hEsnGTOEN9apNyVj7ofHHFCBimR6Gp5ATitfO9Hnv/nqaEA/thZuyqZRzit21v8A3w/gK1
VM6qHxOUbe9kYo9wx6iyJL2eeG8wMPuTTOHfeCXfjopBid6qoIdqppJBDwG+5qiSUQjndLXUSWxN
WvvkpcJ1IHrSgZ/q2GlxR6iDAqrfcIF6p526LBRNof8F5jUAKQkIIU5QDjkI5N6YThYYrB6GVGXL
BwRiEEgNRZ7Lr63jJFcVJgu1bicrjkbXlzna1C5Eu7ORER5ANJ/1Qae301rUcfHjI5PHrYgvj57r
x2eF2I2Wl/AJDqDYEkAsctubN6zzwIo20Yz/6/M7ar7MF28/vjegcugSouO5xHUlFjXTZMSu6l0V
trj0LV/sPh9iDl2WQ6DoDJAveqnw2Vgc2pwyIgqFJcOX2oxgBJdZt2O28a23xg2gHwG6vnfjOK4E
bxfuChQ5oaADJXtc/cuTC7xJLqhXAF+FdqfA+jnauKm7AXIDIi4rcmB0rT144S0DyBdyHmjQmagB
Lh7qosrKvjYB/ch7aNlm4GEgxtGNlVjx0ieb2yIuujDI8JbPilLC9Hsb3BZBav1VmNmg79uBMGul
2L42ziKIsnmaNrqFYnvTf2Xkl2auXTsX9oWjm/g2bwjK5WXe5naLsNstoL2jxrD38+rgQSQnJoWa
Vnb5pS34fijy8Uj1cnBIXaG6mO+zHa6VnQ0vDbJb6zZeOrnvh1l8/wHCNlBYmb8/oDhm5cSEsrAu
jwQS7r4ro8/P1aV8CGSbfxZw/oDv8iFb2EY9Mcxq6sF4mVhlhtJsjzB+wcVE+JOwxGtBcsiDTB6P
q8oMYKKz6Yt2ig0O0xLprCmtX9oyDsoOeE3muv8Ss2l7IzMNB0HB5MPBivzm7prd8soIS6gm1cZB
ryyMQL3XpvoukzXW5KUzjKANASkiNzT5F7evw3WaASclg2Ta+f6D4+MUtyv5z9oY89X17sNpkB/y
3Zk4SPB4WPQeejchLx4+3x4XNyN6ImjFeehJLK+Jik6la47gHng+Y6E9llqgTEhpaNQ8Vl3qbb16
+vr5kJc+josEBenrrKC27Ho3NIORTA5hCV/ZkVsBAueuMQgvJcoIbP8ZY7F2jUGa3pEC92ovCxDs
HCiZBJDYkZBYlMLWQjrJKb/zkrTwH1ytyPlD2/g8R0BBRolucjo+tl7G4Vs3pMYrkNXcjVuPW9VB
mJbKY3syV4GHF48qPOtRW5qV11E2+/jFs0lBxwXCO2g80AeiohZRJKqre34STaht7XAdxXRpkwHX
jA0wO6+dqTY0eBfTZpAAVY5PiS+jkibxlI+bP/3kMFEBxhZgAFAtkcN9nBi8N01r6BE/QEWo/I3o
Knmishj+eGNhFB+OCvPGwsu9CCGgWQQhKqhyB53p3zV1snUZv/t8ImeRvovGNbRMbPw/wA1nm7cS
jaN30GZ5Y3uxnz5U4vkhPUBgLXtApQJSx5DeWYcqL2Pv5bCL/Zx1amTSJgyyB27sCrWzUH5vU3Ko
/eL58ykuj+dyqMW3kqPe1uBos4ADcinwSHj+WqK9MoS32Oe8xfGqXIBM07ScYso7M1KezFa+1fma
QVoNdwAuaESVKMx93HQD0MITshGO+MpLNraVQ5l6cmjg5km76/1xrUlyPiskm9CvwsWDl+1MUUYS
rx6As2NBn9j31lhkYGPrVfT51zmfFH76jOdFzRZEqmXwOPhjyUcPSICMDf1PCGQMKZx7rNCbLLDa
83RluOX1MF8K74eb5/zuDUL9AEzAygYyio43JG+7gDnuiw0VtM+ntXyGluMsvlXTpzwfFHLLUdcj
Xooo6eEERxJ00Corgnjdynhr85qX+d28bOiCWUajVaBrIZ+lzxYSPkVX+gTz4rxPaf6eFCj/aAPi
r8tu9ah0i+sJ3Bd7HdiyvtW7kNIu232+dGujLKLWuilqzTIL8MVVs0Gm9lfi1d8/H+LCrYdtQEBO
NKE5PfNDPi5XYrM2B28ael8CiNtsV8NsODn1RzAW/NC+gwjbwUsDIsM/jZXfHiUkL+imAusLzvjH
gd0pS7nTAq1GFSremRk7SK1V/n1UT6JYa/Jd2BRgxM9tA1BBjDMdkdQsu8nXPKRMFoVuYRN6xWPu
i2BlMS8OAzQvLicUqHA5fZxTDWSSBCt/hhcMkbqWTdBXATSDInni6ImhKGYF+nGV9j9fqovdCEAt
arZAGqJTsSzf9MTNNAMsWbxc2nO9YdsMgMrpW7tdc+W9NL93Ay2jGKNLHG7pKQo1uv/q14MN7aXy
BGnDNbGrs+oidgfSZ2jJ67MOEpLpjytpt8q3q36cm8Hmxj4lPOSP9VMfziYxzW3xnAMhFRr7z7/f
G7t+uZAogM0URZTajSUir/fLsS88vF5zg6nfQ3YdCB44gsJ8aG416fcoesG+osZvQwN1bFbO+4UX
wAK2ckad68B0vvFx3l1dvChGhaZdHSQ+TJXGfGdY6pC11XWTOysv6KUv+X6oxU4l7Zgz2qO7X0wk
MiV0gb9r7hqvbg5dzpbz3XwW91cLcescnFDUlnzn1vO0nRLGVpbJRslmA4j1/aSclZrFWaD9tnFQ
HZmFytGbXqYgUPsd0qJDODU7/TRfqyi/KXXYf7SwwhHb8gpcuzWi4uXP9s+Q8zK8+2xKkqoRHmQl
p6rfONLZ6bO0cNfQb6Imq/nPvPPPF/Wf0RZBnJcNLtRyMUE44ADC1G1n/yQ7BswtzGEZ7b5+fiYu
Tg4wXIAFgT0/E4fJSAsP5zk89doWljv2xjKTR5WaO1GtIdwvbhfACVyo2+FVWD5FVkk06PzOyPA6
D5wh6vxDTwaEJRokrA++XGsSvl0iy6X0kJOZ0GYn7hkLw+rTBMfw7brWQ+2Z/dTjDge+PVb3fuxf
+THfdlfenn4rv5mHMdJhi1WGdUQfzADEWzhHiUf6i0A1Of58zY35Gy5+MSDhnLndB62/s74zBJQ1
JRxYIWhtmJ98+liVMPJ1wmbrRO20N+qwKecGhHqGBXQIb6lVd6czVRuco1m4A28miNtzl+fjpjbG
1NQAmc8D1/za5BArviF3Q2REzdaLqjHM3D3TwCoLtF8W8BhoHZfRELchjdcW48JNBbzvDI/GOoC9
usgoHDnaqjHxkdr6zq+fhVlvVMtXbt5Lg0C7HUsOBglIo4vnJpFSZA0kfYPaBqGI/tYEiv3Dw+ef
9UIk7L4fZA733t0Tup+VjGpg7NWWXd26KbsC2CEcp/I1yyvoQXdqzWrx4rQQEsDlBrVioPY/jlhD
qrfpXAiMoUsD8xXmP/CyqTceG28/n9qlMBKUSqAQ0WNFLLmEmCeVXuYdRcStDgIGo8YueTC+Dgmc
AqEzD/e86hd9pFfqT6uB2KW4LaDTChUY5OzLRLDzzUT0qPEEckD4U3i9H7S+uTK5C2H4h0EWGQVP
kVWWHe4kaM5se3AlAxOa1yux46VBUKhDPd8wIVe9hJoUkFEH0K/FQZJ2AG2BECCulSEuvY0g8gIh
CiI/3EmWITf3UEfpRZMjPE22Ux9WEPIkN+W35GaKIRi1s/OAP32+MS5NCwcX99hsAYuOxccd2PHU
ZrzFkF4Kfmj9mnb3nw9whkKdt8C7EdzF/QAyFghAWpqjyN0FdjoFvGXh1PYxt/8CoyOwzd9t8jst
u6CCHrI+bT4f/+IE0WaCcppPzlmLmWFwXSQgs4P6Bco3PMb0P4VGv83w7TYG0mQGWH1cQ+UaCeqV
CmuoqBMzzU0j20zrFVmoM5QJhkF6NBOjDTz0Z/Vic2g9KP4ijNF2ziEpouxAI7GrdmwPkQcj0J+M
NWueCxci4BgueGBAZGCHLDZHUVGkLjpGdDPUvDRzehgs/WhN9JtfqrBSk7sCWrgQzCD7m7H583hQ
1P24kqKwSqguCwZhVSjyO3ZQODSiVRrlo4o+3xcXrl5UhGahXvwPQMnFR4NOORhnHpoHStNv/dY5
WJNxSk1jbfuvjbN4p5nKOpJTPI9zZ2tq4my2do5RbdmMUQV5U1pE8mntsrq4jjP7HCILIGkt6avK
1U2/HlEP81V+hbT0Ls3G67ynPySUrT9fx0uXFtoXcDBDlWAWE1tsEiPrBr2x3oK0aYNXEultH8hI
QbyVBHqQRmuTO9OwmA8C5EbA3P/bVWwxIhTlSW/ZWhFUp+lk7rzb8gVNSgu+z4G5A5YmzPby1GyK
TflotpH5qg7uiT5+Pu0L1wpK3ZAeQ8kRLYNlGtNoKk2gaVkGvPS+u1PxwjO2MsSFlUV2PbPTfchK
omezCHq0qdATpiPEG+/a2e19A4Fs7bkP/S1BpEt/+SfLXjmA59PCkHiqcfQQcp/15KeUmbSf+7CM
HEoIdDrumvDjhfcAQ7x5L0MCfKZYfzzj0B7gzjBhVpX5rUIVS2NtXAt+44o6coR203Uge3q581Ck
ySETUJHiOrTKP/98F+Khj7/FYm2ztCp9q4AoJIfsCmjrKuq1q79Nd0XMHnT7q+DHMYL8yap/3PmN
8HHo+Ru8CzM1k7RCdyZcAdQJ3Qm265YdpF67MsWLn/LdOs+/xrthdG1kaWUDXiEIjwbLC3zt2+eL
uDaR+RZ6N8LE7ZwbYOsEXZo3mAHd8AxJj2vKr58PdCHf+rhk80P1biTqwCHJ1cAomRWUv80IS36l
hcY2fXCvvNvk1Y7HzYDrpm+C7jj8cXFyppLgZpsF6XAMl7Fz4+YA/vbIoXzmNqGw8lhSiAzWSLBW
5nl2by9GWpyNotHsNG8RSdgw0TCi7Kk8WSIwNk5Y0yA9WFHjTJioHa63ueZL80NKS5DKWsCGA4N5
AWeUwkeUSh8Jwhu74wDFwY210VcRGGd7BsOA5Ip8x0Xj86wCC68hg3sMLzyESJ2oFojarbK6Y9SR
8eeLebb/MRLSAnSDUKdEm3Wx/xNgcjks65DxcLsLS11VKJFMK0fg4iDo34IKDTkZXNUfN6bHEpNn
GraGlY9H5F+3SmP6yq64NAZCvrc3FkWQZXgJTbvRrv0BEaxrBm56B3OclREufZT3Iyy2HWjJcPpp
cSXDtiIwIIVDoVDOcntlmLWJLO5cmC9B8AEKNwHK/UcGmOAoyMpHv3CA0D/4Z63mX+HdRZHowCyy
coRteq1tXXczySQwzW8w6og+312XlgziHT50O2Zt6aWtaWX2tt9xJCyZfZycnV0dkjVlnEvL9X6I
xVyg1k1S6A2iyKTTod/Ush/hgJTU+ipH9yzOx1GZZwKZGvB3IPj5cdXyxJ9goJTP104fWVrsQHF/
M4HWkP90zNi6UZEekZ3bx/WvtS7TWU1xHhr1fMh2AOSISt/HoUvD02q4gyN38oXA5pP2uENdS9ug
rKQdfBPMSNBR1a63xRrZ9OInfDf0YtfrZVmwJMd2HEWzM6QKC6VF3Vrl6tKORHQ8A3xA9IEw38cJ
ypxnGSaPOl092fcdUcQMREu0Z7fMk9+2VH+cjc4rCtGMWVXbAvR7ER1LNVQytRr0VuWjkd/hggo/
3/rnuwU/FeVYD52yGTM6z/jdGZMwHpJcR9yUy+Q2kT+In+Jm7cN+Avy6/OMSGeDroB0AuTL3mgBj
+TgaituEe5BrAmBhiDx1kyga0+nu8ymdf6RZSAhUERR2MKFlDlPxBPaDHMkgnNigQ78DXTdU9u90
TXbqvG02947+GWjZoIMRYVZkBQZy7oCKyl9BLpvrmVD+b+eM8OQO+yLS9nT7+fzOw12MOwuKonjg
mHDPXGyKqSsruA6S/7TrYFtXPbvQ/rMo7O+gosj3zQYFrsDqb5Ov/OXzwS8t7kwngnsJ2nbkLZ17
t18GP5kDDxQ5/ZKmNzZsYmD4pzkkC5qBVj+pJO6aMvT50Z77/v8MuXhpJHLfUpko+pQU3pgmhJRG
K3+wiLZWslsbaHFHK32wrMS1AUGUI2i4XvaLlq0bpHW7Ami4+AXfT2n+Td6touanXCYdvqB+yHbC
CxweticrLm+ybRu3P8V1Gbtqr45r2faZxYeLrfN+4MVxz4RgRSWMvwND94Uduq9WGkKqbTxoYRbq
GxL1HPHpHlaMFNpOf/zQgvRmocsxX2doNi8+pdEktLQdfMqqTMKG/XYndLfGlUHmz/Qx+MUgAPUA
Hocn/SyM6wZ39JMCPYVC499KHxRMvFi/Pj8G5wH2xzEW6wh/qIxTU5RBUR9nhAMuo7B24O1IjzDY
Daosi+1Bvv7fBl3cnqZPjcKGxF4A454rUus/RkiluQa8oRwYjkC/ofXMmDls5b65tJ5oSSHNx5OO
iHUxLGNdBqEU1Hw7s3yolUEDPgLO9vnczqRF5p1p4TaFCi26gHgbPh4JWOrmuLjnUcJpU72Ws14E
g1Q5PL6KsIjW5J8vnXUbUvkmuIQz6GFxhypVELdOEfK5cjvt3R85i98m9F9L6H9BC+jdt50tpz9Y
Qv/4yV4WhtDzH/jbENo0v0DVeFYIQx0Mm8nGuv/HEJp8wa0AQSN0ZOADhrbMP4bQ3hfQdf351sDV
MaPFEXf9fz9o7wuap3gPZ0Ap0lBEMH/iB/0m8vD+9sD+Qw/4zdUD9m/Gsmrd1qPWaRaKZqLsLbmj
ppmVm46qCVJLBvXAwwtcR9NfUbYEOifsjNbqzcirDJIccq9Km4PPdH0wwgy4yRQVBpYyeg2HWuzo
ShSJ95j5EHsrox6gLPYbsqV2fbJMCY8+wfJx3PUqT+qt4BnJQpQoSnlsawIliro3XRobJk3lTnq8
TGIvLVkzoWUPTaUmVCaUqqO09nVxrHqd5hs9wS+dQXuI++xelpX0X2pCOX64IxikeqXfV1cKKFUt
qIo0exo6k0DRvtO1as+lxSGW2MFddgPbU0/dQYMAHE7RqdG7cY0SzKIaHpdtQDQPNpvHqRZ5xe5G
LgjM+eB2zcRd4sI5twy8yneaaluUqk8hakOoZ7Ubv1AdmhFt5tovs9K92omCQSUWlqdaE3tOVyfx
4LhQ3YMaN6w7Qfm0p2DQdarfpE0hEGARqMn5AFOOEGWzEgqKXFI2EVI880o1eentwMRvxDFxefcj
Rzx1N1lV5YZa3lJz30967wU1LDC9gKVF8Z3QjhsboxM6u3YaBBwnaK7x7EBkVrgnK4OE5Y7CV1Ec
em5A3k5NjKNYTC0dvLEhlyooYWgL6mLFAaOqR8itNr3qSCjGsjR3cDzO9Ai7v2rCAdQ8T4HO1ikV
VdTVv4+eTGTEU4O5ewnl7xSCzrXXBoXRc3GoOMvp4+jVSX7dOWxKQlNouL0CNVot2bSaldahkeRs
uk67Vn1TZtbDstzoCuCrjcRhfyUZ+LARZ4DxhxCwzY1beOZWIq6pgk2tr7HaDN3CT60HrKpXx61A
XRlMlyRlW4hZD+NX5JWdvBI+7HhDVmj+LygGjAo0yRFeMPDtq90AinFuvbfNuhhiBtf0Ye91Oa+w
7eEwTILamDI/8B34jEUGtWp+5dTSbQ9w+AQFoBptBz4YwpNVtqNlnUVjLfR618INfdymWVpmYeJU
CWw5IaLf7Q2b4ji0eA7TDQXfv24C9WZAOv3tRmpQrdUCkiAWiPs3x9LaRRr66PY1JV+hqgpX0xFO
tMVWmtD0PbAEFp6Rr5QhnklC0nHL39xRJ2fQ7Z+oEQIYQxNOh2395qnaiSwD6gmIfBJaA/PiYsyV
ufdF6wxgSDDPD6XjwFFREDaik5EDEapCJ21q8dIURDEOFIfRNdc9LIft/krzldAhvcqyCU6nxgD9
4MQbPbjHQ+Vt3OoUfqO3Nk5CGSkbnLS4qHnBAWzwswEVsdYYxgSCt9SZnnLAnYcQeXjZvtAsxf6s
MkvBlLPUasiTYrpWZFEL5LxO67D0Q4tfbWZ15NNhwPLJGyNhuQENqtSUXligajIdLe5wFYJzpElY
8RS8v4KKgdZvAJZutchQMuti1eIfNimK1dA9dgYidyMgziBnwSL5V5uliQ4yqSrTrSEmivB9GpOe
Xvla2+mIBrmmhTCB6ADA9vSk+lHWFlC/kB5BuXZrS6vr48ZTfIwNQ+ovrKM+Dl42ALRUaJrxqrdU
K6/crq7YTeHmYxEbBULNUIfaXInYqCuzZsQmbPM2EoMYXjydO93DUFZ9GVm16ecpMoy613eQiGc3
ltJBtDZylxySsp3yeBR2xY4MFuh3E4SZcQs0/m70Gc1iRC74xAa1tyYFMdqpNQLtdx3JdcB0VnU3
kGOVkn2HYUcNA2ZpjU2U+PhRX5u+ArlGAoIoQ0ORCTvWyVM3As13eCgU5OmDhpMJAhUAEFZlYFJi
yw280O3vfd5pDuxNsioHZ9et3MjWaq7vjMm3/ZD2eZGEA7O77Cv10/FXgWJaFZh6DltpdNg98y/a
1BztNZaBhtsWQ85vLdiWtyKE7bAuw4FmurXJlMHqq84uPe+2oJYogtJKxXzBa5MWklEZPAKZYyx3
jT1OTTCkvMheKew1ihsqXHXr5sYAsyiWs2821Ad+lLbIrKORdrZ/FJ7eW8fBYMN00mp3eOANc4YN
ogZz2o/KbcutN0LaAorXEyHRAJYNP0q8pPeCTXBgsHxW1FGiacABBrrykkNj1i7UiluHmlExEEtt
fQ09aPCHwTOI7BbVDVwLXh1q7jT+SIuyuQEPCQWJVq+TaW8Jhc08oN7oBMWAzxTMErH9Xu/NGg+J
nimwq2mSpTGpEVzGLqubUyn1EpBH/OaIjD1Rmz81NIHE9eSpxLrVRqlLhv4YfIjhFDbW/sEho4Fy
3Dg4bDY4Yd1VR3zpQEhcelagFBfeFT6QEAecNm+88dBko7FfJKWxr3M4cYcTddhwYqDQoP6k9W0e
9mgcQ/ssm7QiArmnzeA2rbpbl3LIkipVybipHWoFls0z8SKHiVigfjLIT1VefVXDoqq95rkCO9tS
YIrfy6Tncp8kXgOlqo53EDvvPDLi8bBHK9YafJsrABPHJjRl6U+Bx7uW7Jhpt+JKs0fUzUfcC7A+
NhrLQwhvQB+saSZ/CgujZiTubd4mge6l3ISVrgnSPR3GAoo5k5+6m6yvDGxKjRAewp1WdidLa3F7
lFVVPw/EIUkEf3B7/KmNdT5sDS3laKjqpkZ2ZmfRdEvhvdKnQQaiudxnlBkCbO4xkeaxKBqdxeAk
Jk1oZY3gsLOCJXoajFAXcaPKIiZYjuDHxjjpBS5pABfdjelbKGta5SDLhwIfdyjwNmeNbo9x2+sY
ZINfv2c1jVAYBMI/bOCA2p2Kspe/ADROtGvUfod8J1oDS5mMJVWgtTSIduFCX7Kqv69pWmiRyGs6
PSVCt+spcEoKd2fB9WmIsJmYA3Yh/gPzJh/7DggfvIm1t4VdLV5ao2k8dHi5lXHnqyGspt/0hJQk
HtIqt76Z+gCdmww8IesRSsYwuqaNK14TYQq5YYnGUcBBfKK9pEZqPjO84fmm4wXK+mVWUx0Y6U64
Rzl5ku6a3iuT20IB3XQ9SvSg0iAxQXuzvULJZ2ZZLduMdKzJYZqgjStdmKrgrUu6ZqOs+TWCTvCg
HkY4i+chxDFlcz9mque/aWqqJjYBLer2/03G2nH/+u9/wXnns2Ts9At20ZQj/YLY8rs/8Xc2Rvwv
QIs5gBACwA1l3Lma959szP2CUBRFFNS5fRS6Z0OEiouW/vtfGvG+gLYHfQ7kXCCxoJTzTzZm6l/A
gEQ9GXRecGHnTO1PsjFzLtu/z8bgkzmz0kE7QyEcOIZFnaWZkqZQA+y2CandR8Jyzwtp4nubzktE
PLEM0p+Q8JU7ghd9y6Ae9SMR9XhAEaY90op7yA04LuVQNo69961Ku/ParLrJE7OBeY9dbmsTeVYF
u3ooU1ODPWodn/YVfI2yEFYK9cnOcH1Ac7BJnofKAylSTmlmBG3up9vSb8hTb/mNRB1ItFs9FwMe
mIomELZwB3rUODOAh+jLPRcOAKe1nyt2Yvj7V1KTMRqQ7/42Wp9EY56SbVeB0gsdfOmGvdZKP6ym
mm66JnfBj4S8dw8NNgI1Rmk0O9ly/oJrqLzTrLK81QbWlRsXIcS+0SZ977Sa+aycFm3tRLeGo887
d2+WlYA9bEKvodZQRv6YGZHjTDW4iZmB3rTvtO2m0fT0mKou/4YhID5a1OqUVdQ6VpkzQW+s6SOp
5/VRWco8qbTT7nOpN2Hd5t7ervMmbCHMICLhNYh1UtODorNVS3H0B+7ctyyhB7/QrGf4kvYnayqq
iE+NuE4hdxbWE5jgnpU438pEtXvFzHzfAJcQUUWaWCijjuAD1UVkTABRR8x5V7pTf+95OX9EyE0O
GdOTWHOHn56R8i2X/fRiFXrxtTETFzbmZn5KRUGvSiTgadDzjn/TKgdwfuFZvyDO60WE9llcI0F6
AWs522dGV0WmrtxHg7TqehBZHucdcnzdp5RtWpLJn+agcG2WU6MHnORurGxLbZCXdEfdFeLkqlJt
7coo4Abgm0fOhmrrEDE8TSCDIRBGfB8idvd2KfIHKJ9U7Fdluulrl0sNMb5dRplWQBCyL9wrrXKT
MPGECKndFrFIUSBroaR43ziygFhjMd5abdodSiMxt1DqpdsKnM0MEv2p9Sq1sriymYSwmZ69+LIC
+JpllQh9JSGxr7XqMUcffwMsDX1kVq89NYRDVlpHRDQ1svmuQ2/uSVk+ZJw8UyEcU4N+z7I+fzFL
eBsZLWl2YhrKZwEl5Ge36mXslSXtA5Km6qEHEDwk2P83ud6r0IVF94EnjbWhFo5Tlnj0VmMKBvSl
bcaT0Nxtw3UtMmndPeHKqGOqOXVcWVkSZIT7e9NgzcHqaz0wlMojJ0vHl2Kc5B6mK/p+cs0iamXG
Q4HA6zntmX/KM9/YEJHZJ49zsqlswzqCtohq7ViJnwVqFRtSWmOA1hXM5o3SPKQJqFAOlOXDnspp
A+z3uCmg7b0h+jT9ZFOv3VXDMMSSpTY8fLtuM7o6tLXGwoxEQTqkp1l2SjMdVU1R0lPKQBA3Kp3u
3DHJH3yfs1t3aLXQ7fIyNI3CvaZd41+VSKRv9Nb0kYI5Q7GpB6j6WGCM4pwWZCNU7sQyRaRuz6Ef
XN5lhKc3CRLSIPEYyOicwAO2g3k3bVsFWwET6tAxrsh8604SZYshYYdGlMa3stfVUSdpsSdu4gbE
kNoxh9mBjLXWqremI1ncW8Z4lRlI2PCh1VZASAlRNJL/WRsCSqwyu6lJAy9CV8i4LhlcbLLWujFq
zY1rWfnPJjeGqFdcQ3Emrw95N6bzTmkffY23136JI90Xlbdv8ryPM/yoIx3aESLwuJpRZvN2VedX
D1LmdoxVsTa9Xk1PZdmUX3Hgy1iNnXtqc5Pu89qSJw+dFQhC4zn8atPav9GK2ogzjqRI6vBmTLrW
vUGtpNiRsWSHAVHSdYLE5liYaXmsykltTFa5dz7rkLRymQ0BLlDvHlYUcuMiE3lUkqHmxJHyxnYl
nSN2bFsHSk/Hp1I6MEqhlfddwHbhZ8Zc/ZRYJLtyM0L3VubBX8WUVZxoE2DhVt5tLUd3N0oz84fa
anLkymAFRZC+hRIc1N3FY49c5FhbZLzF+z2Gnkr9H840ylNpWizMiAF/Zwg4k9jrePbAs0Ju8s4i
915G6TEf4cBDoIU6HsfS5sGApGanOaNXeKFWV/BZHbm3cSsj+4mKHtS6i77cWrKHTJBRo9awh3aa
yWJ96kvk0SXK8An3bvRuIJGqIXqcN6zdk4lDYcgA8q9iXXfTTmaqIbXnMrYGgfwbFPHdqGvtFbQq
UZNz0y5mNpvink3+zkU1duO00IZK/BZSoJ5FEee3wEhs81omT8zAnxEmymi133iRB2GNPTdJemfS
Kn/qmsyHL0KljVExZkOk0UL91Y7aECc5xR1uGOihCWGGelUbhw7JV7uxZTPs/bZtvqqqKXFodCrr
aDKyNolTve02FiuSO2FTFmd52sS5ydutDXLHiboZ9JDJWIht19ewVetkqqNN5qZ7K+mM/7Qj/9tB
+BdIP58FrVccl+cLyDJoyr2LW+c/9HfcaulfPGhs+KBvzMAFsGD+N25F/AlHI/RzoFoxowycd10E
Q/8Cb1hPR/MBJl7mG3rjf7sIxPkCRTaEmuhJAhoIv5k/iVvnqPR91ApQP8QzgD9Alm6c44kNIDVt
GzbdgQ1ZmxKShFIa25aXYd5au3crc/v3D/2fqmO3qOO08t//WjbnlkNhjd53ktGgR7atYah8RFf3
/5F2XsuRI0uafiKYQYu5hEzFTGqyeAMjiyxorfH082Wf3T2sLG7RzsxVm3V3lSeACA8P91/o+kAB
Na/fzavPI77LB+J0A3sHOOpPUkQYD8DvakNAC3i50/P+fUDejQ6xY8jzjbBM+FwId/rQ/xhFa59X
hStUeFwLanbMhH4jJ5JfD8oV3b7X//zpzxMhaNJICauXUI+wo9WWhKFgm3l/yHv5lOnTN9PPPyDO
5zf8KcYlygOtu5jGNTF6V3RWN3dTv990Poo2fuT/p+yny2AXCCrVLHsttyyBymys7K5p8Wg2nv/+
0v5wGvxXEMSs2A7IyfwD0P2EPqiWuJ2tnieik+KgmelEMTby+a6bYqCPFOSqSWkb5ML73wN/tVaZ
+f3fuPIFIQSVxWUZJOLKivBgTdY1s+pvVurlWPfi0S7RvThWCNJCu8U2ss4pGXBkXbGpZ8P/+5P8
Af25jHO+t356ha08dNj4Eid7pNProj2QZF5Z0wl2zyS8yGkDKXXV5BR23w3Kzzv6j70ITxWAKhwv
Zti/h87MZkib3OTr+Xprz25nMyjnvN6ELnaAYI0LO9tKTgsSHYkWGu7/Gmz/nP8r+qi+yDhfP/un
H3D+zJ+eXZvQPMWOEIGrm/KgB/OhPoUuV8iTeD35xg4N1NN3wMI/cCv/vO9PMc/f/VPMfmx7oSqJ
2XkzntvhLna6IL4rT4XT27ODdG57i6VaaXe4WjnffOwv1+2n4BdNiEnq6izOCC4GvTs8qo7+QR2f
+mfQereVEy/zw+9e8ncxL0AXOc7RSGqRcbkd+tG+8BCucpKg9ayg8esgOn33lH9wkC9f8cVJ0qwp
t5OEp4y3BdcCu65PspfdFA7NCBwCQjdxRk9qHLH3otFRPMRE3e/wQV+nJuVMQMLDndbPBSyDju8C
/U5ncS/SkyQJ/lCO21VlclYpq2+0RuUUqvU0m5Y7a/o34shfvnM6TQb8VoCzl4xNGHKZmdUKbyAq
NkzyHa5J36yl70Jc5o1YC5s0JoRUVL4s0a2WNn9frV8d1bi6nGGjeHHSpvt9pyh9Ohf5yCBpDV+N
Xral/qCbN+awWZml/T3U+a+6zETaWTJX11FgoRL7PdRIT2QcSkJpXGvS/q7H6Eqfv+ED/8GUPK/L
T1EuXTkKAeVjKyeKGlCtyx5CgU7+ywigWO8K/3sy/h9IpMuAF2ewZbVCGuJ/woE/u/pjitFKdDAC
xVvevs1r51f0l1doXayHpezGTmBog+OVoy9e5xm2+Ni8yF7qm+7kn6fmdCcfK3xX3Nb5z+lLl896
eZgARl+slviS8rHWNCLKu4E68j9fJ/hj6Lhu0Rtmzv37OqkrU4pFk2l8J1wn0a+m3/XRd2vxq431
OcZF9jLxFUHnf8B6quaWqj9oq/nNU3y1sT5HuFjtBkCE3tCJALTd0bJ9KAVjgZ2nYW1FLfj7G/vy
aRCFZ9iE1D3Cs7+/Mb022jjtO9Z8cZz0h5H+798DfHVD4Yb0/wJcvK44VUZByfkkQi0+AMmOyRP1
fs1HT5y+Y1d+eXh/Dnbx5kY8HHB+JJj+gCVTYgOWjjpb9M6HShQwbYsfcXqotqZfXinX0dPfH/Wb
d6leVJ1rNMRmpfAu6+aGNixd/v9lgIt8oa+JrPXnAGfIhGw96En9zdf67hHk35dDuDSSSbOBahNp
GBJ6FH2nzvJllv30jS41OSq9pietESKH2UxB+YIX48F4qQ44uAcKpks//v5VzgvsMvF9jnd+5E8F
XcNguigs4lmxaSOREYwWM11QL2MnOqEArIzc9/eQXxauIAWZToHbh4lwcTRKzSLWiUnM0Td3sPDu
1rcaPZl7BkkoMpSTlzvCQf9GI+kfRPwfT/op6kX1mEl9qS8NUdPt4lG2OlpvW76yx862qv1S2EMn
GeABwlXYi/AHXNG8AdrFALrov3kDX9Z4n9/ARV7RdHrUwLj+VVWaj8NHDI9uR3EJ0GFwdTfbCoiI
yD5X2+gwXumJD1v/mxLoD/7n+cw5HwX0RxBYAIv0+6cv1UhuLTr84GScaDMEoWu1jlTY+r2y4tYE
AdVbHcnJPWvLxHut7QpTv+mbX/FV7fL5R1ysv/MMP8pmfkQqoJgyv08K9F3Qx39fct9FuVhxdC1i
E+wBUWa40WHtjucuvf7NXvoyPWD1jBko01rxUggvS0QQRSNRBOoEU38Tu28y3NeP8e8Al/lHiKJU
ZDLAQAGEj+iv3DdX9Ru2+nnt/blP/h3kYlkIg4JXcUYQs/2ZKg/qfKISOaTLFQOub0J998IuPr4m
0ukozqGGat7Ow8CA7LtC/7tXdvHlBRUuGDg9dhpjtep5MB6i/DsK5h/qzP/aSf9+ZRephXkonBXm
hIycbUCrqFrbWeaNm97+pzz2pqfmTvZz7/si+bs3eJFIUlVR++685Aw8UxMQINXwTd786gVa9Gpp
5eJm+ocvQ65Jub4AorHrSsPpSoePw8ylK79ZCn/oMpzf4ec4F5VQM87JEp0PoskRHdkhC7yFqA+C
/7rXzxp2gfq/fLCLaigahlxNQwLq7YLFFTMYBVlOtMf+nnq+PO0+Pdhlt23MJUHsI6qu6HVwRld8
1HJf9qBT0KFaUM+5j5zs20bNV5v4c9CLWmiQgC1E50zRydXRNCrP0POg6UQvjhs37/9TWvjFx/vn
7P1URaR10mJETLgEPNa0HHur/O41nsvDy7QEVQEEDC0BuCkXG9mMZ20yy3MK34ZB6c8bKWi2ffC9
EspXW+pzoIvNnFdxlVctgcZI9FVVtis43H9fE198HQu3XFgWnL40Vy52bR7HCdi+KkSS+nnUC1uU
71pEsJrCAin36++xvti/v8W62FeAudVShotpV8WTXL6q9b0Rfvtxzu/k4uP8FuRiL9HglmehIUjv
rn7lrf6ZNZSfQAQ7gHdl+18ulv+D3P4pKrSU3wsYPY/AvsVENVCq6U0YGByL4/QdJeqLBfFbmIu9
JK3NCg6PMLN8bWTPNf3cv3+iv789XNF/f45IjsJCMQiAyqXDFN4zBA26OHb2YJH+HurvqwES8O+h
zGVe+6QjVNveiImC99BmQsvx70G+umha8Arh2Z/bUeI/EpSf0gFzi6KpyzK0zavJA8zv524xeeiE
gjjfta+VWzsTupKds2zyF+EbSa8vbjS/Bb8oKqRI0KTWIvisPBbRnaRRVkgngDhldzXk0zfP+uUL
xbjv7JWFRMJlzTdGao3GRxFCgJGcCq3lMX4W/g9s8v/f6v9yhXyKcrFCRi2r6iInSnmI8W6D2HxN
jRG6504/wj5gdNfHdtfcfX9L+Od4+mNr4wtiIOtloO11sWIiE3SEJaXh2aIxj90waLw6sev2SnIz
rwiUINFvFZr/U+Tlr/BNXDwH3b+vJ0hml3sQAWsLXAWe6lwX//TL09BRWPFqitgecVS+zropWIDa
4CHc5VB4yaGKIViWh1WqpNTgFqa49NMGtaPAGhFddoD90PGox7LWHS3sFtmT1QLdvBRcXe4UUh92
QStj4+Qow1D2u1ww9PUerlv4LBRVxz14qePiHr/1SvH6JVFFr0LeoMRYyUg7ufWkGJ3oZhMzJk9U
G+7O2CruqGup/Aqgc5B2orL22q21LsVqus3UFiMyfVK9VD8ROZdBfrVCF3T6NE2eskblmfiWCtb1
XIPbrW0riYEg4iGpZE4t9wauCV0h81X6kks6tRPE4bC0lGBCT2wrQG+KnGmeb1ZBem4EuppWpZ2g
/I3BIoWWDxjfPFjlpDtjkb2Psd57Q5GJftUMuFP1tKinVYcKMY/PfW6gQ9QKT1ZruVKDuFQpyx+Z
Nm7rtXzIJTngggkNSLxuk+4Ua1ATtHR6wVnATVo9yMzlQTnLPg04ZWNIEobGjShYTqZk+1qTDyUL
eVGfWusBBBvXT+lQZL0TCaNrLL2tZ9brUFd2KZSBXGT+tMx2Fweddpelb3oj3EhDzzD8MUaJddEk
d9JRK9KS0S2x58BTABzjOgj7Vr4va/mq0AEzwn0aAFMlQ7OFF7KUR6mhTIoXp87gkSgw92Z7lFQ7
nl9DbDesWxM+v8wLFB6lcLbBaSvaURL9fpDYE1tJ3luGozR2z55sbgTj0Ew/UW2whcmLOgBw933/
crbOLudgzly1vQILNg9vCdqMoPyz5VcPbDWsJXSGO6a/LmQcJ18XZxlNuoHZVi3BoT0Al3QgkdhT
Rl9AxH9Qegwz7u3GQ6ZudPmQQCjrVOBmr2pyvXa9s2q7cN6vayCkW8k4JDV8ybS1dWlvqRttLXHV
7jbrtNphiNTtiuH1D1EL7QndaECdi7HJhthPzX1oXdV6uVGkUz/UvrBWdqo1drY4YgyUFEAOTBQL
PZjeFcRTNcXbrPsxhrepWDuzCGo+RDsqPJjtEIhN7+jjczj/0mvulE5TpY7ZbPp4U5jbAba2CctA
H53ePAxQ4ocrAZSlEs8kcn/u3oS+Aj02eMt81MPSa0HhLcleBkAoXJtC42jVzzreM84JpatSejO6
ncg0RN1MOUBLO8t3C/VpH/thtxXSUzf7gowjEP9Fvm6LQxWCYXOK9HoZX8biV6oGneyvqQQS9X1K
X6L1WR/v5uVdap3JhOIWPkIBsM16YTG9aioy2Och9Lp6Wndv0DxpoUAp6BjrD1K1rcZtxyZaMpT7
wpE3jrnBirAW2Iwi2qRt647k1Makv4KJJDybWrjBnNtlW5+hhbY5li5IysoWu+6wJEFSOlb9IMMX
LTD2LN/m0NNTFwCsQw534u4u6n9MeJCQiLTYRwS3mY5G91K2H6K2KxbTgTwLk9FusmtRPqryXjJr
mzcfJpwto7MihCU/zFbC6tz1zb5cRlsK8SvQKmfArow0qF3PoeDouDS04+0kmG6tn224Fkbtr3J5
M4zHVn3Ke7/rOj+hAIRY14y2GoZBIbvhgtRevZmSU5Wfcvk9XU997qmGnfBSQNE7cn8UBJ8NI4f3
q/hrFiMnGt4MyvHubequhPhBaO9liDepP2FDqR3gewhVYIqO1ICybTZyfJUkgdAf4upeMcG+YYdR
ZYdzgY14IySgl7nc65Nj4hYAmLDy0zLAfQa85D21UZUe9dxJUhlozU3cK7cINSCuGhTk7WHTR8e0
5gNIyTEU/SFU0cXujlO0TdQnvbklreQYT49t0PRvswwPtXgDTvJR657BYGc1jz2IEgtxWOlM+QAI
WUcvkC9cIVx3EQqdQnGtR2lQM4Zqu7dcf9eqzCkAFmIwE2g1Ti8iyNsXZSkdRXzIVr5NBDungNYc
N77UXRmtbJvpoxjfxOHd2YMk6wwvkq5qdC6m8GrRtaBUWlcJIZC2Nb+ogiVjgHzP3e7s+5NhHqkX
Xgl4db6qSXlJBjsWaRqToq1rtotZuOqM+kcOht3LqVnzmOZDvp5WTT9G4hGPyLtCgbrdK9l1GT5K
GAULkekWvK8pS71Vlx0aWZ4qVU6sPzMAuWnR/Md42kGtmTQFvxmByNtpfVQ4JNU+99MpPM7wK0M0
HrL5eRAXJyJdjmQ0Vdma81O7kg7k/HEVbtP5qbRM24AQqBtHOXxVldzRK/nZit67cJs2/ZNR7ec8
utGE2G7jK3GBASVdDyNAbJ3GQ/4jNkW7sJThyUzbcEN2mcFQWnJGUp/zbYfyLiznpltsM1Qg9Uwa
t/phjfemIPeljVfOLXD8qSh2UJNu9MqwtXb8OfTjVSXLQPd7O9Zgp4Zi2ez0rNmNq3SXidPRDM1T
OzYPAmRic2w2TR+9CEr03lvkqXlMCgDgOSRTYeU7S4ZjCgC1k7w+QtTb8wcFxxrbV2Vag3iKTnpc
7tJQ1N0G/vw6VztaAKOMtc7U261SXhfV+aRb1sgrq5XUPKcHmGGYRlp71erepyECL09+S9Ei6Sqv
CdvXlfc6raUjzMrTKtc7CST/KOwAyAbNepKlPeJPDxKgXNPIN+FypnJAZ1Dn6B1u2T7Va4qHNdq1
3aFLjn3DK0iP4tmPoXntShjayY9SfuhrLxP8vClAzNqDuQHeA/p4Vxm9LbYdhA6vBOgxfNTKZNfF
G1nP0q5X5an8EOItuFWGpx+ydIC9gL6fAcTe4LEf50GzVUgRILYrYKiv6+hbgx9r3IEGZBwXV9Bu
1GejS+0UGd5FuxXMOw68eqRS2VXTQ3cjJDdCfSclp2wJ5J/ly4Q7luAnFTxh7YGDZS0CS9/Hhm8t
QVH4+eNSuCZ5h9Zm4srGdb76A58emRn+ZFjeStp1rLrZnUkrOnspjT1ykohXtvMe3fl02FW6k20w
NzE8pCxb8MOZPQJ5B/JSVwCbQvamHbc73VPgNJTO8iyXttHaHTI2PQThu6i5Cul2P4LUz0VvJYcu
sG9BSKWbotoZurcqkM0qmyOcjmVr12rtUVVLmlfKt1r+gNFwOcZO0tgFXbFYugnV93iwES/LXfaf
LPJT72Rpt8ze2BZOqmF0tDgqjrT6hwB/snMa6Udc35TGa9Xum6i20+lH3T5Mc+H25VvNOg9v1WKb
dl4qmN44kbE541aIeWsIOZacKE/9j67RfCHZwFC064z1wy/l3/a8SUl+SFXfSMGI4B7SeuIVGQSy
ixF+RMPrFDrDcsjgGleMVpdXVBHomztGdyf3/jhcz8g7A0hLljt5fbGGzSTs8+656UWnND6qOHFy
vXQGZoh6gfwmTlRVmjlQgGxsilEMjD1dXm0hYvIsUUyNe8hC2nAjq7sJaWVhpBk8JLAPbEq/Lg0Q
otAkv0Huch9q/nSlv4xdDe8bdoU/ZK5WedOjXnnh6prYEoG0RJgwgSqJ/hFUpupMHuG6jsmla1iF
LZiyLYPvz5jUqOq92Z7pmY2bYa7YxQMi4LdmIZLdVRIqtdngl8ObSKXMkRrj31tQ3bSrR5ttKxpB
JFzhRrRpTtHoq22gSl5q7ec1mJ+Ws6f2saZTuR4y1e2wEUJskO6vF6WVPc4uH0E1Axnf19i87oV3
M91xPwXUHi52HOh7td3orZtObsGdbOZW5BakRzBbt8pLfKfm1/3qGkC3oZvUj6axad7F9ScYd2kE
dI+Yjx03Niye/IGSs2Sf0x1uvW70RcNraJVAY5/Jatcrfl7hFZg7jBepIav5xih+1SWqCjcT1k7W
JjvxPUJ2wwRLWnjMaROBIBv9OEEB9MAZ05IJQwi2vFknxhGKUgsNB/a8g3KfIJMvH0XhWKDZB2C/
fO45KmrZEQq2YiC9IP0TQZ+9q36FyLVC2PTV9Tj8iGNbbwi7WVZ/1Pf6YdRuWdRWCWFjg42W/CtC
GxBezrq1nqdj9hBKH1B4ccQzM081Xak+9d1VJG1BL2uHEvJE5Gnyfd5xaNnxU8JFi1towdnmC91O
SYIU4W1Qh/pzXLxqFPJ6eKwsCAleCt3BLW5Yh0l9aKegyTcoVfTGlSrtZTQ4rMO0HPLSzUsvFZ2k
2tInScVrNsrU3M4qHHQ7r93kV9w/myQsg40T8No5b4DLXEGKVnl54n2VPmkJP+FYRtdJ4ky35cRl
6xj+kPuXkpTzgs5PfJd3xzDZwz9pK45Se7F+qGowyCc13625p3DLixXirUdxbxyYuXON6jh1RLuO
VT/P7yXBTWYH2gv/Z1PfN33QiYOrrVdkx/ZdmfbVrZFdyZWfoMDgRNUujZy1uh5vzrKo5T7hgMj2
YuvAdrGWXbMv0ieZk+0edqwUB5LstqLfRdu23Az88avuY/k1VFtJ2KJ/UbTe0t1nA73aK1jcmbbr
5oOa3cXynRJBQ3fk5IO/XN41Kinbgf2eBtaZ3oG3y8tIp1L1lHCTiUii2AyZtfWkhhtRvJaOYXUQ
t2O2NRGR0/2x8Ez5aEBpOpwPtWhBDOA+HVW0PXSnr1/1Jsg5B+k3rTobHPJV96uoBzbZabVOuXHo
fp2BPmi0iYo9d1QKngwgtmbC7HWL4KTSvm23Oo0KmnDTJmONFdCb7GnwG2REhNxryg3keAjyzmp4
KxuiLbBQXGKI/KldvJoRjZIgmtwqvooxIazTgcNru1Yv8rxrIByujlo5JddkLjfvab0VgYb2exnz
u0dBcqvWzq9H8dCrD9DPe6o12ZUkmOb3MlV57grZgyl8DPF2nX5V/cMw/FSHE3lWeunQmdCWU1sH
JRvJxDLCuE0af6mv8zkwtRdBdLvxdRSPufqhtn4bsTad9SEim1aJ22vMYXqneSv7AMcESfJRzonE
94a/S6fhimte5s233UeeHrrV7XbTY13a0ZEE2/cnJb81850wnJQCXh8c1LoruPpvjHCjJKkThU9D
5y/NLdz7mHyw3EtR45fLo14/aNMH0pHZ8GOM74Vpdap0n2OFIvxodDft7pPoKRUCK39JzY1cLUyQ
76XRy5o7gwyK7VZpvndX9fQ+CzAXb1W0AKJdL7HXqAEGq3AWjpAGNkzqCPjFF6NrnfX3AzbObH5Y
E67zx6akstmod5jcj1ogVB7SI7YZe1rk5NnPrmDW1jyVGF/Lm5YUM5g/deVxnXK7WPeIGSyWn2jB
oLssYcl6q42NHp9a8VB5osaFGrbbZFeP4mpr2VEuHhQOY+kOzRG9/QHN0l6qTdbt0Qbhr3MhFYbc
v1a3X04jpP55Gy036fiI3rCt0txY5EM33SFW42ay3YwQ7FN3WTp70Xda1NuUwHzNJtqm1SadbEX4
QA6FQHtE4KzVO0suwpesH8djanKHOhX6OanemFxTF7oGSb2Fudmj4hFlk61eWc8NwryvRXYMAzod
fXVbkN55EUgu6bdqyEhhMw43Kxfc7CpUfctQwY4EURQ7nLXJ6qSJO3Dl8Lh0Z5zy71wOhsQryq3U
uutdynHy1lNmHcLCi8mrqov0kG5uuDEr6UbL7WF1W4vMzxmHJGzprdO+jn42UJBrcZ/25xNAg19Z
d9t+DJT3lr+wcdLixHzJK1anjDbSeAKkgt4CXF4MHiIZgLDd4pElOlxEtaOaHwY8s2IWsZ0L9+eK
u3gZ9I9wcIbUn5tj+Tp1u6q7zynfpvl6pDdluUlGsX00NQiL/hkSQpts5rRS6MYhTCoFVb8xBvYN
+g6vTXTf5VfFfE07qlI28rjw/z8vphnE8pO1XHdD4lfIwq4RkpU6NGyP8xxo87DCvNsL/XOc3Wqp
f+5cJcirc6GB7rjVAKWZ5Vs+X6ucYOeGqfqeRqFTQiwsGsA5qtPIAftFHvw0eZ8WbwmPSr9BAnlI
2ewcdD/LkUzkZmgdyW75Mj+uK/0yu7P8TPNpXqmb+KkBsk4kSuRY3QnCUz65ybjhzYlzYA2LXTa9
3/JG9caJdLfK3DVyZetGrU/CNYVQCzQ08xSuRe0uKZEGeYnuCplaadw0tPWEbSbvzdHRYodXaCj3
cJmjl8WUIYdfDbRClfoxiQNouaWFvsYeOui+mMPt2D50O3lCKKvZmnsIyGlnxzKv+SWS7kwFM9vo
1GDPENMh6oQrJUbIJzxqDf3UwdPSDZoPiMYvVpDm17rlpmLKx9bAKHDCRbusuzv3gc/AL1xxXb0N
qjCoR4xrB4deHM9UAZHCONt0NNmfH8PIneNNvXrJz3FAGiiH5XrTRVe5jm7FVmFpQUOUfaSLcu2m
zK5pfgEupOalVaftx9yToBuq2y5xQ34H9qEGDOH78VW9VrmdF34Hz1IM1njb5fuKziuKFI5OOZts
ltStDFqWtj7ZlgUiylEQfKJ1GgcDPf0mO0oRh+1xLZ9pglrj+yoGVvM4QXMWXGT69eS8L3mgpEHJ
7Jh07tI6cuGE0uPErYpm3YL+SvEuWBJ0lcelC6Z1XyCfIkOAXgHi0mczQtNe6ZWShNrlh0YTj+48
aeZXP76k6yZurgculmy78BfgwwRq9odWQmN8FyioVc8sg/P1Nj5OFHz3GXVa2DtzwntQvdhI3ZB6
C3MlkYN0KO4lWmDmsOdCJaFVk0CekTfTE8tnrv2hKQ+mxo3peaw2Q8TNnEzGte+qwpekCaaXFnGC
Bl0vG/mRzFtPqflTCO8T5D7ovtvZrwpfwJ9WfSI3DVmAThsJVWuvxnovTO6cPSJIJ47BKHjq3T+a
/C4CBUwHovZG4q41bVGUMbgN3oAEEXOH7NVYPhLaTbtVWYPQ7uXTogUGBVrEV/C5hJbgRrR3fb5d
pJ9ZQ9OpNrgiaG5K9o1j1Un6zFnp6J6V/aAfuyntzTo9ydzeO+6GUfQ4VzLLt7DnARa7JJX3w5hs
lJriUV7w6DNafxVgvarpUUrnN7XF2GOYryf+vSmuhdskzStSsrLXom2xUTsN5QPjjRnO5Aw971ZD
AS/QsvEhMdENwJxH97VqQMtHS2Sk4hB6i50sW6VtkrVFsKRteltFObcCrCRp5WIzi2xNWorFKUEJ
dFf2KX/KYnwCXRqtHEEVd207xVcrfsanLlS5mqmZuqz8+qTstorYjXSF0nDCHjLNdupUbTVxpFUf
3cHzM4+o12zkqLju+3oMKkmX96pIxz5EQZGELtxrZeNW1uikKszufhI9DXEuMcesRYdFb1nHVlsM
W63MB4P9Yozxbi6SO8GQt3nRupnCcSDTze8K1mWbiVeCUAL2ozXfRfomz0bUP7P0vpCy/lCs+gny
5o9BUR/SrtuVSrhtK+tmWGlS4qq5a9JpG+vmPhGNjx5nWFvOWs0v4rl0JQPwXa8IP4do/JUIDekq
giucWuLOWjCWlsK+2Mxz+3Ow2twvrIkhtRWdjG7ongyryZ/VRi8PUsyNchpL04dSlt52BQdRm4bc
uqZF36DQ0TzECJ9hrjtNJ6WvBaSAhma4NzFIPp8TjA/dYhGryTa7Kk9/VpOQROhnrJOxKxQdjR7Y
FNV4O88S30mib09ikkN+7ZJPsnRXZsMcBrOVR8O+EsRaegBilg+Kk6uIGF1n7cL9JJyyJYK2Yo5v
jAgwDEwFCclFQCzZrjWQFXLQSUcyBeBjYTlimqlvYw7dH61A9B5dS5C0t8pQhGEfiUid+0UX01kd
DQ1itrwm3aFPxvw5KQZr3qzo8C1blPNxC1K0EvykWmmZ+KvNy5R5SrtG3JfErJp2nS4Lg2cxk6xA
HlXDdJqiuStZjOc8WkoTza5cgqXPyTIONaOQcDKDBA/KnJorNGj2J7Oi7c7k1Hw/Re2qFt6wtC2N
yaHqI312VkWsznf1sJ7ka0WOy+kxLsuC25ZhzYV1avN5DLdY+6zyJkN84dZsYjl5g0w358zsJgOB
OMa1sZ1ajDMBJM+DWgOOxzQLIeQlaWcvt5TqXIaEIV+CQ6rOaLLEtQgKj57srBQNzY18LaStEVql
EOEdZmbcpwSl0OIfEqqB8+2UyGH7FBlqmLfcjequM70y7Nr3qs2kMIgxHkOCKumnZlOkY/cT3n03
By2qFx+jlI6/uhGdFmAF0lKyyWax5Ko1JlW6VSxBQBgYaTOrotmo9GP3Lq2xMm7DHjGQd0PONMG1
ZsQE/FqM6zSIBktApkQxEkcYE3QcJlmdTCfHr2mi4m6NxFdnAZ0XxPvUzs5HodK2rS7VG6nNo9OY
QEHyDbMH1ahPVGHiBLzaNzuk1wpbTiwaCgsruvQlWIyrs1T1iOQzOilIUi4IEuDOzEpAMmCc42Dt
p6XcW/0qp/fajCKRjxaqzLHWpXLi60kavhQJtkpus2jhiykO0nszaZz8CJjIs58XHTP4Gqc1M5jj
MK03Si828qksO3On9Jzf81LJDtoryW4oEivdh0kmFJ7c5BOjgKLv8XAWRoM6L0yQ7aj1MAQ0Mk0U
8CkycLU3oqbi0kxPnptSid5qZcln2xJDBEbGKNfl96k0++a1RqkVu2tRr0InjXpgsuLIPz1rXMv8
xhrSJf+Jth3l9aqm5PTYkITXqiRV02AQxNsuzfCgz1tFSzZFgt65WzRT0QKJnhIGN0XTPHXLkI/7
Up/pqOpzNy9BxQN1XsUCrK4HpVxTXu2QRW65DgWIhRw+TyP1tG8jfgb08FziCjKEUt6j4lH3lqtF
OY2WNhX62Y+bRP8ZDkqn2kU3adJmwno9/m/SzmvXcWRZ0y90CNCbW5Gyy9Vy5W6I6jL03vPp5+Pa
G6cliiNO9wCNvqlChTKZGZkZ8RsqrBl5UamN9qvol0nu5BgenPQ+U3hvluVIr9PXEgZUZnBIaNzV
x0hvy4feH6RHOlyd6pSZkjfbvhgp7GpJwbrOQlAH+yoZhtJJSmnM7bgNBmVfjhZ1PIkEonyK1Sr0
DoaMYp2D8lzwpgnooNE7b6kqC02ZFpw6qoYFTSVqoe2KSSnYpK18cOQqmVreuRV8RZ8G25hBA3r+
Jgtt3uxrKTrJmd8elSZvxkPUg8T4XI6FTEmoGmI6+kY9vKUtAklRJDxboYtcYOiPj8Coave3iV5v
4iS9okh7w4t80dZ6Tc2dQW0ltG1TjvaDijqK/KxXfZo+a5nZF4Wjx9pYJLjT4YfxzSsHsf9TeZwG
T3WkuDn6KkPKfooSXevoLVr6X71iZv09TL9ieox7Yy1tiqLhGpuppVmAdVONnqeoxt/SP6FFWSQH
KEpB812Dr6+96IWC6KyWiJawRf1Sa7+ivlEFd61XReWuwtAzY+WOnbTVGgMlx1gPwzcZqSHKJUyn
vpHVmjvCmFsJh3XsZryok17w+q0oY2JzdOW+mdCkmfu7rgckjFPUciTkYDNU5Mu0p0zRuGJs2XLY
04xoxLwDBtoGyNoVKEQPm7iuk34rSHI8bMM0sqg3IdWkHBSzo+gqCWOYUn7DgeiQ6YXYH7zaVUyq
4Un3HHlqFZ0GJfCCbZ8ZY7YD/oFZb2AmpMVBsQJgDeEAyDZtusQb7kwz0kzqYcmE0xg8AJK/as9M
amVTDPw9ShYNxm0UZuViEO5hq0+LGKI1cpZF4tU/TJQ5218lmo/GIQ0tGQXXpEnd4XeHjB6vSmMw
ovQ509we38tECEz1mBUj59O9rAyB9rPsYsrRaSIjgeJoCNR7BU0a36y+pVrRDoAuQAB135Ezy355
kS6OzyHOmnR+0ObMt15dl4bTK2ldo9iUBeJnNVTC/tlzA8peUWEq4S5LS1rhhSE31jcakxILwwPA
hNFoJiQU42MtHDZJ6eqDU3lVE/I2SpRhVyMyF4J9aKvuqx6k1hcEXijRWWKE1lPFMsPzuIvz9LUz
rZzOkRiBaFIAoGRp0A82Is25t0O1LII2wi/wHR1DVLRsPYXGl9QpaP33hamn20Yz8r/y0RDlTdL1
I7raOLFqiCIP7WALKppWm6EurejY+V1b7VV3pBpdD8gCOWmqVPWdIptD+lIXSmQdYyXzzE2I+Bg1
ajMc6q3r9/Jo6w0fx86GqDWdUY/DeMtqpFkHaEvwt4CKzPHkV2JnbYXeb4CMWmgBI/CU9O096NhU
Q3PUN5It4P1e3Ih13ZeU1ArKPgj15vpTIWRhcejMrBBe8zFSTdtMO9ME2CD5Pu372pIaHup6eZLd
jpUPyNKwB7P1aUqFqfDemCi5vtTI4jR/pZWQebsxpp6LnHNJ110cK8cLZfAdbh1OFwBy3lNQlor3
p5Iat+MuZAAMdtwoSrudIDVCio6nb2QoRGpdsCutrPKae0PpGtQ3xTQSvW6LhlEtyUhGhVX3yxBH
QauerWF0e+keDi/yrO2Yd4GDVY/uPQWy19ED+dD81sNcdN+zujdNGsOdLrFi0Mh5beq0V14qxLvz
rYgWCK24yAt5y5m6nidvpq6I7ZY7SWK94ALamV/ksTKew1wTHo0EsSXuDIMUPiAAmec/EfaxShqr
8Csd2FKbWGEHv+QYZVO7HXIuU97Oy0rN2DZ1rkbbphcUHouiKrZOOMqpesSweKhOnoe4xJFlPLh3
g6CpFqBzzwxiygqDGx+laOjDXcQhgOJ/HrrSUy5GNRaFRt+iq6oqQr7JO0l9yT0z/zXwJsN4O1b/
hHL3Og6hZvtBDepbpurBxWsXN1hoHuBSSZHdFJ5nHJowa96sOOsk0C9BUf/xI+6SuwyxTnrgkVvo
28bzfR6afo8AXkeGiQ4wgMfsgdeWUe7HRgxqRMBLlo2m+DUinQKmZ8fMxC/pkAwSJeFGD+qUV56h
fBoE9KHuwDTS9+3HnOuSwGdW7wIz1o17yaxxai47Q0XQw2t5cFvcdZVjI0Z0Ui3L7BFSlo2SApbE
r92wuNXctkKu05Th1PJnZ+Qh7eYqBIYWVJpcHsWmMXjEsEFLB1HfqOGjV9o35KJUeS93gmZ+l5M4
V8C+DVFKWbiuYjxRM1e0HHS9+5zrgBSnJ65QVnCwklDnOEOULyq2QxJEPvJU8aD9xe2foQtaA1Zm
ZPvxNI+iOB16CrGxqg+HRk0QMvPcWgjqPSqwjRXbUTHKlPfH0S9/5nEVJt97UDflS+XlY+NtCpyb
6rdIlwrK0bwRdOFrg8Ri+6qYCv+MHZWd0L6jU59TVUQstqHcKeqpfjR9KcVYO3VN64TVD6XhvMX3
7ksYWtn4NAiy2OyyuEHsIwuGsH0ZqjzMXll4ebGXY4i1b7I21t6XAQhZ/FCaiFHzZNeoiXU6YqoP
oiz2PH/+J+du5kZTa2HK6sOWgQ/u0RwK874U+at7U1AH+fl/OOjdsqQWgRRcXCALWaJMBco5iWu7
VRPFsoMg19tNQIIVVvCwH5jbc0wuvg2mhbouUpNoJWlzA/CgU5ouiqFAt1/NPaXwyva2E2EwkDfB
m+xEO2oltyG4yyHRazLQZpINfa7wg/I87N2JqhUDN97paMnvBdvdjTZCI8+0LX6v0ROvEb+M8e+A
c7kfsirPlZyAAEu9yEDDX/inlJKPadQUQ5NEA9uCuW6CJEmVok+owBC/9XqvQumjQJ3GzcDNJhBe
IT41SAHHqvQol6lHqTGVy2+NlkRrftpXWgeznzIXV2jisbI6n58yGRFl3wF4b7S9dUJ2YK+/3P6U
c3w8ofDWw/VHlDR9cpC/pACEmYj1AdtsQ38oy/MT7L5Hy0/3gqAcu8I9yeaabNWc7vKfiCTAybdG
NOYs+i7vQ4GbFXpDce1YQBkG8WEEUKR81sdid3t0SwuV4f0dbMZ3AT6NxrJEMNoL9+5e7oGpu3S/
G6cA2UfjY7cGT19YqRcRZxM6qmA6KWsA+Mjb+7QGKtj9U34VtnNgs9HynTz9cPSbEYaCcEA2MQhB
mFYG8rFRlNyT58sVDt78O01R0HvBP1RUgbrP00rXKz2WZg3iHqP03R1+BOJXX454YkDCo8V5+0PN
iRPzYBPl4YwjImcSb1aLYB3d6oByp0eZrKOXeDvMlZLNPM5s6ura5KU+EKeVBbuSQRSLvO877ZiC
daB8LeovCLXt/bpbW4lrI5yvxDyTBoPS8sZHxPOJCq8dOpNUEXgM81WyPZse4pO4JsBxxXNnwPgi
ktFkBOJ0JJsvJ9ZN87JoCrAGk07aFBV0wHgAkuqX22yvOtD8p33gvrUfNmO6epzgSse1XTGnrMx/
xuz7KkaEBUPUuXR+0fgdU9P9JRq1uFfTSHI8VzL2Kx96YbqRxsMwfZIPxKB2RlQReU9oQsy4q63y
Vffh+myMXcEphbkNfSRtG+o7zkcAGbcDz3cN+kTIg8iqKcoK0ibzfEoBIyj5G4BBzOS1j903sS1/
G1gt1OmxUt5vB7tik35Eg4ujGlxR0PWejTKxAOmXlahuwntzq+8DePtQSX+1p2HnH0pbvFunAM3z
2zzk9OdnO1VQzc5HO1fduFVvl9Sv5FxaOYoXQ5gGIugm3YMrP8rBUhFYDkcVSRKQJqOuglbLXm9P
3fzcm4ahcsgjaMUkwdi6HAauRWok5DW+NWwR7mixderkZBe19IG5HvS226UvCeq0t8PO98E87Gz2
ajCvcdJSxhvBVQvu8K2oke8eBlPBdUFbVaVbmklVR7FLVzXWojUb5ZCLXOancPAvpgYD6kw27Lt9
S3OagPvBocG+W2NiLkY1LNPAVVRDh2qWczD8idq6z4hKE7qT7lz91+1ZvKKHf0zjWYRZOqkoEGmd
mKubXtsGSf6XJPqw632Q2x6eFWOS8HIKmx8lmuqeXN2PlXJUhGMNY6gLVu7Ci1/07KfMTpQWcx3F
nAYLtxoA6Kei/mah6ZuaK0RGZSKWnl/zP8bMJie9cOdmY1yu2CoPsHto+JZe4nTb5FGmGPGQ3Bmv
7h42zal8A5xEP9Sh0n0UHmq039G8pvhk+z8Gh2qzKzn9Fna5k9prH1xe2E06BHNJxOF4UkCc/bYo
5hFcCq6ySf4oP83T8F3/Y3yttsNW3g6//Z8S5qv5tv8DLDJ+AXOeP1KL2YIVZvn5W3c7rCThefJn
qgyRKwt5UYNxOmdU1+PQ+3ULmDutyr9cM3SajgckHhgrogFX14l5oNmhnuHEIhkRgeoCEn+Edrpi
PYWp8mr65V2iWwe6v2CgCkvfYKm9Fn1hn10Mc3bV9KZeYgYbeTOcui36QHtgQd5v1N42k3IOEC7L
Md5u77zbIakXXi5Cl1cS7SNClvKnQPtSCePKdro+P2US8uR7oSgowczP7SHQVVcgrSCYSXkReEIL
RdMH9TCJleuwa26P53qlyAifclCrPJ81BC0uxzN6vhSa8DJxSBIP+M0dtBqLbgrk/zwMm8PQ4SKr
yOvMvlRSlrwYabUCr9kbSbVz5b9E33duB1nIilMNYDJJZPnjKD8bDIed31hyq21GXBccIAffGr26
K2hhCsmY3qmRHDsS/Cerlb8E+F7EbfxzzIJPeRD+yaz+x+2fc50YL3+NfDm1da1GkWLCs+gBQ0ZG
vwGisZNbWB4wwG6HunLu1Xl1nI98ds71gaaXFPSYXwBoe5C29iTMib+brTrZMfyh2Inj7cyVr3q9
GWRdp/MKB1nGOHsui1lEQtoUWs4I28iDSFK+GbK5pjewMI1ATLi961R2uMPPPiqsZFquNRsiirQ7
uTVgCcAA6P0nYVjT+lkKJZu4vBKFYvD87qr2WGGUGqjLyUKzSntbyX7W7b0UfLr9ua73OBdkXcQu
Gw8bSmnz3VCnrhZ7mkorOj+1NSUrV5LpjzZg6gOeQGMCTPl2yKuSyhQO2rgEZ52vJWuzY7rW6LJ7
rUJM9esgfM7Nz2EKykq475WtSSd98D2e09lO6b7djny9SBQeYNwzMeBWeLHPvl+oD2qdRqqKcSBd
WXhx6UbWhH5lfPLCnH5cC6aSHJoo87Vo4AuRVdagbpzaAXF/RPEAHq530HYluJeNeVT22sn8Sr+6
udfs4ajeFZ8SJ9+76MX+WpF7nr7f5U1FQUtCZLWgFMT/ZruxDMWuG2V+S59XgIlS6IsN2Fga6pnd
DSDLuyY8dEYB79PT/6kqHx+ahYUrkYS3mkU97zLtVJ6HOYlZ8ACDuynUP9z69fYHvdKz+IiABxMy
zyJm1vPCSF9reQJbTp2Qx6gFQMOWfRuwsD2pg0ITK5zia1E64k5B7nld/+CjvDOfXvLB/8aftvHZ
C6wLlDSSI0aoNLTAbPoD6dHYTfrnqb+LYlv+ae0B1G8DxzoWh5XBL6wzEtHkEoxmOG/r2d6tpYHU
4cfcOWgxlpvgEDv+rr4zu31/Fz1AknAkG0bAqyAcYCvdDn59WHO2ScbkOSxjCzA/32iH4lQWavJG
GZBeeTKad3NNbPg6BZL2wPTx+vzQRJ8Nr4ur3IgACGxSFayuxRLWsZotT7UarpzWi5GQr5An5R/d
MmbrtG5Cv5BEIkWjZodWfgSLhGzG90JXVgSUF+4F2JNQA6VuPSkMibP3GBYyeVt6I/P2Ktq9A6Ir
dHyEoyFiIR+wQTfAWbO0X/hU6DXLqA9LFEKoUV6u0YJ92bctB73owfiUhENAJSReKxQszOFFFPky
itlxzdZzooCi+GaIw66A2tTqeGjRF/vHa+8i1CynoTbSJ6ZHKA3X47YpN5r8QxbWTN2vMydwNnYV
12iL7TV/OSNKoiaClcjQ+U5DevLF+y7qj1rP6y18UvKHofznUzhF5MRHS8XEdG72oXghy1EyxjJn
MeLUuvFQGuFeHV9ATaws+CvtGCxzVC72mmTxSFCuSmOpHMV44MDh6Gz/LYYz8NV9t57qY2VnttR8
Mh0YnrtBAMS8oY30WO/XanPXR/HFDzBmj5cYE+upJQfMYVT2MQrxIvIlt5fJwj3jMsZsPuXUGMR4
GmS1bUHX7iZdbHpFxp5O9XZVOuz63Y2fM7JKOj5s1CDmN6mS0n2gS3D7ouSPXn4id9hR+g4S1JFA
BtFJXRve9Y6bvqDJC9/U8HiZv6xTQaxM4E6AlZEyAZl2qFCCEDsuNsFdirBHMF3qHnU9/W1oz0YM
X7gJ3gzUCFqAm40l7Veme9p2l2ehQbqmCYkgEOXCeeEBJFFb1SOAQMy9MS+3cWr1d5Y9lRd0MPqo
FayaACxNgYLJA4V1spsxT9ysnRY9uIlqa2R/jRQPvab8hT/zZmrJrwzvOo3yVUENoMyqcHn8uAqc
H/VWWw2RBmjTfVdPSGcJNiXsrfwkPJgb71u/p5hTbFbP+LWos6oGxk1CgzwjH3mPedNGO2joDfCW
Gj5p+6lToX4JIeKuNpWvJ9bkKa7yPUHOXd+rKi3u8sojrLrXT1a7ESGdQKl9ag/ltt+CiK2Rp/Y3
4v36N73Ou5ehp592Ns9xapqp16EZp+7ro3TQj1P9PN9Xa7en6+VqiujB0mHWcSK6ki1EFVEKJGla
O3vvwM08dCxbfyKUbacPa+luaVDnwWaDQudCTamS/XdQd8G+3uo78bAWZuE+PA2KZWpR+0PEeZby
8B3xKr8lzmCPu/Re/pN/y579ne4gW+7U+waoz7G2QbEgIru9vUGWh/h36NkFoKI1mXRIaX3MZ3QK
9t0OyZydcbwd5vrguBzh7PBvdBQuUpUwJro9bXYXVf91Ffu/a7qthZj+/GwF5mXUwTAgRLtTdr49
vHO/148cklvFNnftQ/eXvHadXjiQL4c15YGzmHAcYqUZiFlspV37KYK5NxynBANy35ad+DGmhxS9
9u90LatPyeuaCPfimBXwBwqlWkWf1/r6vEuCcJzGDP9ikD5F/Z/b3+06kTHAswCzSY2NCh++aYB9
JTyXfYrRM6IxoPtvh1m4YF/GmU2knio+5o/EiT73DmTDvXea9FzHqatrqzuYtyuJZG3mZls7jEqY
gh8DU7jDA2aAILkypuuH3uWYZu+TIk26alQY05SqxIfgWSvR6IKmsPnPogy3wjesKZPK7nCWXNNE
XdzYZ19udgTpmQdmzSV6M6TQBPz7JP0s8yTLIEhKyrNSs1q/3x7xwpyaGmb3uj4hmq5hVOCnFcnv
x41lPAQIe8gwZW5HWFiOFxFmXy3q8ZQAogmJL/JaJwasvytD1bxL5U5/vR1q+qcu70W8HjD3IClT
O7wqBUvo6YmGUOFtr8IKNAM7KR5qqAWttHZsL03beaRZCo7LsQu1sIYQnP+KlFfLXCkWLvS4L4cy
T74dVyTTJ0DpCK/eIXWwJhCP4S6xC6dz4Lz1G5Su9ZX1vzyBpCW+CZlpXufQBtNF5ZMJdItfIAbR
YQFQqvyWgnxlUSysdFPnUS7SqVL5YrPcMQFWoAVNSku9DtlZee9F99mAaQq1WnuXm5bynV87epe8
3V4iVy7eOIwT2TANnBfw6ps//URXbYCy5yx4hAQh2ViYfwzv7TE9ThY7NBI5CWivPlAo2HWO8tm8
kw/CXn1K7/zPPDAmf60XwxHv1tLpQuYxDXymZJXCN7txNiPxGAw6kuLjpgsj4SCmZv6aIBb2c9Dq
9Mn3wZmiy5KO9u3pWPrgKLaKdJ0m/8p5ndajoAas0+eswG/72ZKE4nGsuvYhN0WYz50JV/d2wCmF
zbcoss+KyluKVTZH5rS1lXeeiOhooFlIasB+tVATMuBX6Dsgx4+QM3a3Iy5NLM82nt4ijxeMvC7P
e08Xe98TWdNJOIBPH33jru7F+rFKVfGPr6jdfSnTL/4XQelIMUKL+sL8kG8Thd6o3owbqUWbCknE
Ur1rkPhRoX9GlL9uR1vMFuZZuCldnd1pUBoTRCzEWTwIx4+Obvfyh0kaMhBTOTb8Hr/7D2vJYimx
m8ysqUyi9SDML4PCWdQKCQ4V4gcdin6FscGpvd2rLWoBt8e3uErPIk1/fja8etTkLpeJNOlB5XK/
HenpNfH3uHu+Hejj1j5fnli5gtYk/VlXSr9BoGl5E5MdzIfic3AottFjFtBYC3fWduolCCeLmkZg
K/CjPurca6CCpYPl/AfMvmQJeD7Qp/QUohznmYeg01cmc6GSToHybIyz76YquEOPCSGMVyQ5lK/R
CypltrBFjlF1UFHe1s+8eLflaiVqcZmeR559R8zMfPdjdmtH4rof79o7+Vu92aCTwxNNcOBGrl2p
lhbpecjZhc6PxiYTcgYboysgICdXayka479ur5vVkc1ublaueGNcEKbD3gDNHDs6gVkRtq1tbtxN
eMhP+cMqIH3pEJ1U+mnu0RegxX65LXApt/J4GlspF98aqtqeUX0ujOQn5Lydi+hxbCZol65JtS+l
cGtquLPnFfqKs6uJ1wAO76YlmvvC1sve2yB81tLPYSLfeSDjgzXX2ys053Rknwec7Yk8HccEv+zp
lViAIvBt/aSbtvVTA9roO4XTfHWfrD+1TgG1+yo8J79oL6winJdy0PmPmO0aJRiHOur5Ef6gHfTa
d/zhiIRXYaz0LRY/6tnszvZI64Go6KbBUkq9T3fJvpl8TFffUkuvNyaVxgg1VDBy8/pFO4ZBFacf
cSTU2rYFgPvIhuuyV35o7y46efY/pTP85zv+HVK+XK9BU+buIKAVaalIQA6HMJJXjt3lfXg2qtna
lPqkNpWKUU0HoeJvy7f2k3JHr24To5SMfBBStDbSvs7K/p+W4NW5cRZ3tkRhnqJMOp0bE3dBzOz4
1Xrx9nDtdvljeOdv0QsrspWg8vJS+Xs+Z0vSa7SgDEuCqvsBiSrLrl7UbYu44G8NEQPasgi1ZZv6
EdHHqaAytWVje9jnD/qdfC88F2/9d2Qa1j7B2lTMFrBcDa5FgXj6VcXj1AD/WMP15/xR+Yx+AEYv
a/j25a359zzMcjy9uLCPDNZVI3xJjQfZaO+jpt2GQbky41fEivkKnqX5ZoDK3E0r2H3QT9FdcLK2
8lF5lr+Wm9qOHyilrqyrtU88S/Gm3mVKDLsLu0L3O2LL++gwHsFZo7O3RZL1XnnI7qU/wgkdKM+x
ft2OvhicZq0mqVQ6Kd1e7lcAHki5JARv28zfpYomH+Advnnd+BK05V+dBROsqp4Kv17JgfK0Ta+2
0/Q8APdJaWKOW/GVnsIj8C2SIEoUdv7kPyEFeUA8AaWi5Kv/KDqRIzjAh5F9OgCAetLeUO5bKzgt
IB05ec5+x+x7j3gsyLLB71D3qH/iZkWjZ4cgxN5fGfHSI+U80Ow7o/0gN5FIoNHvEKDxxpe+ARMU
SdgVjaJwkIs1i5DlVPn32PRZXxBv8sZPpjluv2Y/6l+xg4iEXW6179JJO4V30S5+ENewm1OGv/Fd
r95ippw2gUzMkrf25F/vbfVjtRP28bY7KMfby3d5t56NcHbejHImm1yBpo6ORy2Ia25mq0f0YTvH
3WjvweodYTkiRiFTsxeEnDE7fvQxcbsgJiISV87EOyns7CGBfTFZ9ubvazWDhb4rN3neXvSyYeZd
MSHaSAl0I49HeC7SLv+kHFABE5/Gk76jTDGsZb+FzG6JXDQ1kKr0X+dcwSGswP4hW8Ou7B33hLzD
lIgEu8chsXtLEL88/WPvcTIulXIRaiIIFQSjZjkob6Qqqqd6QbuLXqTNXz2Gcj2ukFuN3gpElpXT
a+G5cBFutmQ0mNFpklIPyZPy2fK6Q+P+HoU1x1tpYR9chJmtExU0sY/5AA/aRtokLuKiOm4g2UNv
7kTx0e+/GcbXGEMFidCRteY3uXBeTt0HiO+kVuuqyuf6VQxtmlUj4WaS4rWkFaWtS0BW0M1c2YOL
I534SLQkNImW/eUZkmeRZKSTyYy8p7izlQ7GNrlHKpjbiLd691j8en8Hm0MdKinkeCZ5btgqLhNH
tSCsANxr2rfbw1rcCWeBZqtSlrvAANtMuq7CLQYRKEOtbLa1ocwW4tiWRldFRECmCRWQDpXnu9F7
/f8bxmwZdp46pIg1DZsOzXFdQhR8JQUv1VMgGk2HOLN1jUu0gjhTvJhhBH9kfDy8LZq4cXQ/CJ/0
P9oh2aMEwNXJcGLecyhAD3Yon8QMg/H41BxuD/aj5jY7fC5+y+wwH3rV17RpSg2gYLKTI8rrqJ3T
7lBrOxkgSMP8SdV2kxf09MPGPxmOLHhZ2e2f+rMHjR2/COROH+MfTct1L9qtU0qWv/rf0zXbLXo7
eEM5fRC/wB6FIlNF/xM+08quXF6+/xtGnR39CHxFWPwxEwWa/3722xp+3J7rxQAGV0Ya49QmPu4e
ZwU7XzbAJSfBiNgL7KQgCb74fbZymVjMYmcxZu+MSegvzCNiDFJ3j+DYtpaSDz3fGlmD28NZCzV7
YBgZOmRmRShBS77oOuTKJNp75h+37H7ejrQ2cbM1GjbFEJsykRCWe8iC6LHu1y610z9xtQ3O5m22
xhCqH/SmIERHW1gVq22NeJAWVbsWKcVCRrFNWtl5S7UGEJGWjEoKBw+86stDwIyNGukwlrWGdcSm
B2uS2Omd/KRvtBNCT8/GpzUk5tLt9iLkbHUAVu5VnmoD9wYZfssu3kGA3+hP8aMMzEV0lHd/u1oF
WFon5+OcrZO0ttpAnIJCJvgMEM6NDkCF6dlRMH5uEhsOLgxEaBmrWI2lou7FeGcLp63jprTaabzq
tjymu/YQ3CNw8zi54+WP+WdQ8VyYwvdylWMwJYv5ejof9Gw98YgLEikmchQk36HKoYIdohtH+3Wb
VTEiQOVv1Ly/CjpdtfFf9K8mXKWuoWOngs6anWBKFVgIFBLcq0q7oc0bjHg+CU/CWmdg8ap9Hmna
uWcpzZDQ7TEDtOA0nHn8Jr0vRyDw3r2IpG+HMzgq34iht9LoJJKxtoGWzoXz4LMNNBb4jiUmwd1o
I2o79U/xghvWIf0i/5S9ffpD2iK18y+YPkD9ziZ3tof8Me0Ga9q2fTBpFT+3iAPfTndLDyaLCChx
WJql8R0vZ9Xs8eAIPELocvddyOqdUiVHXUREP6bdWqsOAjKnPDL3YRC9xiFjRC3LRqLjnxMoGKsG
2tCC3zDlqcsfkpplh84bEuqjp31Lg/Y4iuH7vxkszAkqKty6Wa6XMdgnotioDBbp5m1/3x4nSDrv
Xxr6xmf5sJbol5fsWbxZTtBHuYL7Q7zw2PzId6hpA84ZP6OAvCoAsMBF+4CFWiqCKjx8533dRFEa
+mnEmt6GzUv23D5FSC0A9OO1LX2WHuLv+ftawl3MtwY0xv8GnS3QXvRHkBgE7aMMX4bYKdIn1/vL
7NYgqdNMXeW4s0CzL4eMlhuWHhcmtDhPMihNN+icMT+F8lsip7Y2rKiQLD4QQdn+78hmn86KzBJq
FwEFI30rUdMdEJm3pNOImYoW70vktKzmRyENCDRbB6t6WlmqS/eQ8/iz7ZCUYhDL0+fsn7iQb0E0
P2Ms+olbsR0ewm26X0PFLR/Yf494rv7jhzXMo/BjAbl7vE7eveeNYNebbynsaXOXPqwSa5b3h4lU
KwwRaNzaLPnkqmDGyDkNH2Cv7DT1P6bGp3pYZ4YsVRKhGKpEo5o6VYgu976B0F6LySbqy3sk5jme
q11xnCJF/yqlnkWSLyMVpWR5qCjhP/aARYKya/bRO1ZCtvHsfco+/buu7sXQZmewUEAyHKYvp+67
rWqHX6eaELYam/xxumlFuOHKLyvrc3FDng1ydhp3phqIYU7MYNgYzSY/5jtva/6qT/3Jve9tJAy3
4k52BpKqvpbGF7POWezZspHEWiuS6VOKvAZ/+VD598rBdbpv/qP+FZl0Hq/b+jHarVb7pom8ykJn
gWfpjuG6dRUQuJ5ernaKXSJ83x5Gk2a3v6sv/v72LE9Z7Va8WdYbarW2/GmgDdCAxviSJuhyGcmm
ROQzadcQb9MOuBVtlvJSX5EAPREtPCYvydY9/myc+AV9oFWa1trimSU30DK+FqdEqsoXNa4RTMcz
yii2oTrsO+TaOzc63p7J5exmgrRCYm3ikMy2fyplVhhrXOBEzCfULa6a92S4rQxdBaMP1kyw0T4j
J/etW8M7L4ZGUgD2L8BIGHezrxhHY9oiOYNVhoONKGwjnq5bTjBIi4UKcYZKXJ0hmmAdbo95aZZV
3nq8/mFPw+66zEPA+yS8AlDfN0vOTUwzlFRzest/7EGdBBhz6O4KA3faePMVZCDZBQVXhqwzh/aZ
QhT3Yatxv6rTFI+yhD76JkSi+N1sZMN0bo9v6YhEqQetMGrh1xyyxGslK0dzdjPKAjYbnnvnR9jV
3A6yeEE2FcTcqNRCJZuDrFy5igM94OuJJ6xL8dtA6egDZK39aY7ul/X+7dIkguiC6qOpCvTJ2WfD
IKMxchmbALNwt+rINSfGvzFYE3ZZSqLshOkkRKiO+/Dl6mj9Shbw3mS3W/imq2+t+TZEFbrFKzep
peGAMlSgikkg5OYPjEqIVU+3kLDNUwzSNTM5Jnn+qgxrl/vr8dCIEWES8pqBdTrv/AC/y1GEJU7o
6ripNfmbm3rtp17p1B9Glu5WlsV1siQcOgxADkTwG3Pc5uC6MBZdnEnRQLfBqe2VR+t50nvwt/9c
74FQCMLRLoB2h8LG5ZeSPCWS0AIllC8ehljB4FD46/ZwrreSJVONBHNsqjLrbnaiVpnWuv2I765f
jkd/GE912a5ko4XvQwgWNmqhug5q6nIUMoQLvW1RIHBlKs6egUy1iBFQpaN1jTx1bP/zEelT4xxS
NeCaeSoKse9IzASj9qBojmanf0JLs17JDdfH8wcJEMq2ZjGq+RYqo6ROG0R/0F/6S2yfoxjTHt10
xPZ9TP/FB5r4eCw2XWY1zGavQZ/W0gtUTBT1jzX8Kfq1RbZQImQwZxFmF7pcLgcpSYkwvR9T9AN2
IwbJ5LoKsT4Rhzlru06AW7iVX0adLbxMk5o8ndRZ6Hw9Z/IhafK7yZkortESityTmAIhKl8xG7y9
PFaHOy3Xs2pSZCS1y5MAx02IT6ayc+EB76P9dJfDoQ/bJu03SiSrFYHrbHg53tldQFbqplLC/87y
AKlEBif0n7BAo5TPuOeiSbx+41pcqmdfd7ornA03zQcN+xXMJTMvuW/bFu/cBIfLYZvhbqDk+opq
2MLzmXFOEp66qsCPnW+/UjB8D/0YvBw/8NCoTpqbCHFgC6DBIK4S8haqH5fx5Mvx6ePYG4XX9Kgs
2upJnrxLR/1UmrufU2/cQ3J+42f3uYHs3FoN5KN4fnnruYw925tVFJiRpRMbIexdZ97hxNdSXv8l
YmeHPdUWK5apoTWxSa340ANthgqOJ2fF0WtXtJkMONprv2p5gZ99gdl+VmOzEnqDLzAt8BL7LvNT
qR+lDz6mtB3NT4H+4/8h7DTYW5Mx29ApwuZIcDMZkwybhKF8ZAfbiWPfb5E8N4DkrjadF8oIlx9g
tpfTMs/d2mSo8TE4YETmbQGbHItd/zu11/Lk0jEG+GKqUEqGDBX7cqGFqlTLcpnxsSM5cCLcpZqN
ZVbyvi6a+N5rcQNayVTT0p3NqIKwFpdBCQmUq61UBCgVSQkmquVuEt1LKSP6XzBk2Lf79cW8tHGJ
xtbl2aDw3zxBdfKIOhp+NqHp/W498zkIS1tKFXwbTdx7Md1s8+iXx83bkYVccyJBfBvwCbw96IU0
CTlT460ER+gatJBlCMFofQggSsDHPS990ckTRGdw8qlX5ncpFAQooDsqKubiHOmmNNpQKTi2waPP
TFxVkndd8t8B/KwVuBdSMJorfweapeCK66/pugTSEHcxKs+uzOb/sHdlS5biWPJX2uqdGiQQi9l0
PwB3j33JjMwXLLYUOwIksXz9OFk51RHcsLiT/TwPVWaRsZwLCOkcP37czzQ8eTvWh9StTiQnH5Sd
/jzkg9zbxH/HCTHRfTdqjjG1774fwDWyvcoP09a8im/R4IfdSv6Cimlv33z+6D7aeCxkkuznHBWU
mBbboShUJeosRaoCkN0IoFGUXyXrGbgE5+t1dPenT7cPXkoLnCio8yD/t4+UP/WUY0COGn2gDX1J
c0hu5x7cwNl4L7rBPpHIfpArzxcHFdd5UAzr8P0OUNWpMXuYIX+tTAguwrwy6/r0P1iVqDcxuARi
OD3K91qLNG1F4LLEKnZnqXJvaSvoyhOkx4/WPkLMcpWOh+G3xWZWpcQrIDfRB0K2AdUY6elhCusU
158viRNhlqygCT2mIm1xMSqHzb0ZtOYQNjA7/zzK/P4s98k3F+Mu6uYhFZBETRFlaB/y7ovR2Rd+
KkHdueHp1/4krPPRmnMs7E9AHlwsh8W9g4FjzGvF+sBIoDPYGsEAV0Jd1BscDicWw0crDk06DEOh
nsGQ4CIUK7vCalskjbHnQaIHLoqWH31+8z56RG9CLMF/eEk5vWMihG/AizY/R7ERQKRn/XmUExey
BOF62J8pVyI5SDywxInYKGacSuyPu+G+9fZK5uP0TabLUYEWrcaVwMNrYyv9fTKrSwwYbkTnrL0c
+64ju2e3Fzsp6hPBP1oTb2Mvtr5JOa3yYVUCYcF9joVuWG3YIqWvLH3iTn64u/vQIvuJZ2KqcnFO
t03VNhJa2JBoYUVI1nZYbsnBCHsAxc/Oc3fXXPK1f/efPL9/B10cYU7LKiMrkWjFgw+z4i10Yk5s
rh8l8sDyoESFQdGf59f7x6d6NpQuDBoD81pG1kNx1cGxK2gTiEMG3kt+NqwwoevA8ISEJ6VgPlie
72Ivlo6CjNA0VHNseNpUw2M9niJ+fvTY3oVYrBAKka1W1wgxszGHCJbOszGEH8a3ww8PXLdrsDJv
f388w38XdL7uN68EUYlBnHLO6WBPlNho2HQ3TgerNvPE2f/hDcRmCFAWOmJHMBJNY9gDekhx4DwY
9c4Z6K8nNvmPb+CbEPMr+OZaYFYLugJDCBlB9eUqPSTPM7Oo2vbrMSqfyWt/+E9KKeSi/76sxbuW
M2hgd0kOkII9wBrvUfL2dTDo+TjVh9EBDwX9nwTeDlZ3MdTVpnbue9rC/ttY/fbrh88B+R4HZfUx
hJYZbluONa6d+M8+8tNCf/s8wHyQLI7QdwEWC8WQk9DOOAeAFRb0kINcg+pdprva7CJLwvJW/vDs
U1Sxj1YNTLlmiiqkxI5UiuNcFrlU8KfrE6gCwhI6/v0hVJQ0Lhp3FjSXZ7h2cYKKpMs9LSBRXMdw
nejROUA7jT9NrEpOLNCji0EkoN0M5ZqNefCfI2Nv1qeCKyA6WxJu06qEVyIVcPyOvbvPn9MxbAb9
BICbqFYgHAARvcU24vpAnh2vBo0lt28zZoS0+aFNKkIHjthDb636sUevAkV+YkUnYs9/+90iQWx0
XADiQkzKdJbZCBFuBedSmJX39tre2yu0faN2jPpnL2iDas/X9dfPIx4ldqCVgbYGnWprpi8uA5oc
DmE8a1iQZI8p++4a503yOnJ3tkgMGu9Esnr0DiCGxyAGhpQYA0FLnNq2WwgE1Tmk5eBHt055b0Nz
rIsqJ75X3N1XGiaUYyowGsRAEf78SslxcBjlonmBtgLU5Y6aTdMEP79SjB4UgvsrAs+uYUrgq6u2
ZcH3hqa4XIwyOu7KzeWmgkYNdP8iK76Rbr1xBRzIuzZKpV6V/EDiU0v7qIAFfdSHTOQ8FDaLpS8W
nTF6jHfl4AVNYiV7UwhYthiwUG7sNl57A9cb4rjqxJ53lFJRmJpAhW7uGUAiY/nwcyubuM1yoIey
fqFmvIcx3X7gsK4dCr8JP7//R1nwHAyVsuMxgB9HvSrRWkKjS+IGrSLV2u7MGAahubUtYYp64hX+
4GbOGiu4l5YFMOGIkeuVPIcSBqxPm2RI9miSjqvULook8IVWMlQOZqcwUmp7p5hFdPn+YmDOhjMP
nBMoZo+XkXUGm2YBHUUoFWeTf+/nwq936Ns2Nz5kuSCc7BsTDB3KUguYWZZgOHUD3GXC1DFyEbKJ
1ZCqh82NeSKl/WDtQ4APySVOOCR/y0ahXYylAXVaKI3TFMldUgCgHse91cR2UBl6nSUmWA+Dsan7
+kTWeRwaYqTohDoMKxQb6qJ0RHuvS+gAZgApk8veSeBTwpqzirK1NrOvTd0cxqa9BIXg9vP1dpzt
AiTBVAZkX+CEZh0JaSqH0QQGfyyomgyAsPpOHOuG9cNFEbeRp8ywzfyD6tAmc18qr7vT6A5jDKKB
FehwpfBWEPcEcn/8vs1iqdDfwDsAuGpJkYTnX2F6GLOFLMx3jaEUy4YAIi9CtPJPbHZHJ+XsVjRX
MJifw4jp8s2eBuBEVd/C/TP/KoyHtHr4/OYe//1ZMBTHvYXp2bnr+D5TtKwk11ZcgnMeWwSvUmMp
tSMk+w+2qPeB5hfuzZE/gfIQkxH1CXLCJPLVeKGG/p7WLFtZg3liPzzeohAM7jZ4SGDs4jm9D9bn
Y6EruHMGJWHFYSJOfCUhD7NxK/vUePsxkgd3Rwjm40BCIwdg7OIOqqT1x7SHWE62678QDItC6+E+
jp4ZZinZjOSfGv473hThhgF4GaJUzqwNtThhWqYFPGYFDQzHDhspksAekjoAvLazDYzv2/FwSrCA
HuEFFNAvXBTmLIoeC2KDtD/7W5ZWoH2oONuG3rKS3MV4LcNUpGZgsQ66JeiFNjYGCjBMdwlK1r7P
MFwq6n2V+BFpXGeT5O53nRphUvAHN88jrqfhxC51/Gq+/6RznvRmnUnHz1I24ZN29C4rbDikMqAa
8FSTTnpiL/44FKoM9LaRdi35APAOhstLhlCcGsNqyKYNi2FUMltWj6w5wRCZP/e7hPLnE4AWNKBG
mJUsM67SKSv4oSLjEql/wYS+EmBDgMgvzljlvCYwaSy79hTZ7cMrBDOKQOgL9epyqenUc8BexhW6
o+gDWzYru2qjhEMFWkx0lzQ55KiTmyy3V8KGh3NRVisbqYCuqlCbKIW071watjyR6x6/3i6DoDDy
ags7F9659894TON2mH244RqUgSVhGuu6jMWa0Lg7cdePK2nc9tl7E8ZOYIkBIXgfylMWH+HPbAUR
zj2E2VvRsM0hmMFfzGQlQzMQrydFWz+8vjdB58fyZg036YhFVCBo/J080D3fzvBHGpp+kF2QELKV
RnSyfD9OeN5f6OKesqmo04EipozcwPwCDISvcojL2etu9oE6Fe+jlTWPF8D/DLI5R8icywaYfswr
y+zojc2rJmwq2N175WCFo3DG9efH3PGE5/wc38RbbAv9yBuYcCBet0quQFgfpnUtwnjYWumqWBsr
qC+uMh4M9crPIwaNnikk06q6Pt2G+eDAmD8Kxg/wQs3cqMWSIqlHhEzh0jCrRshZeWQWbPAC/aiu
mqvi2jhp8Hh8yL+PuFhPji6p7AtENAWGtXFgNO3v52jvQyyWT5F13JAlQhBj7V2g0bsTAEZWs7QU
SHpsDOWPadWsk/1JuvHHK+nft3PxZFMqVNs2iDxrWiXxppXXc9w0JHvrh2WthbWX4RhU96fO4VN3
dZFkUJuNmsbYke0SruponQAwiT5fth+FgB4g1P/NOYtZdgnjTvSZMW8EKtVJUCVDHiTEbFefRzlu
Z+PleBtm/hhv9puiyU2rnl9GsP6v4ZW2d6Jh30dm9H+xSJlXwvIgm9UGkU5iGA7Ml/fBEgCt3TTh
tnGFca2ewez0XExJwOIzZ2Inpm8/2knfBltcmdloZucjgtX6MR+v8vR1Nvr6/PYdLUBA8ECYAPjM
QslHcISrCgZnUfQHe1TFFzLL4+eYDdaOQQB7zyc39k4EPLqonwGxc9pwMUVHd3EHOcpKa6wQ0HP1
1gPLPeuK0Pztcm8RZXHrSFL6ZScQxd60u5n1ZW1mSZmTh938ad+th0WcxXZYmmxMG0h4zpS6NLAw
L5iHwFH3dP2XH+IpbsrRO7WIt9gMld3n8NRGPOLJgwEj04aflCA5StbmGBQVBYCDmca5uCbk7Fzr
BDH4F7Wqb5IyJNHMiDa+MBGOL/WZGdFtHJKX9mTy8OHimCUzwIC0YYWw2JXQ3R39GoJMgWcZ033q
J+WB20pkoSUKnoSfL/0P76VLMI2IZGx2QXv/LnMVj3pMbSz9Kg3gp5uAnvd5hOOJYdxK+PJBlwOF
NhSTF4vdgcxAlcG0CmdWkOmgeZzgSaIPxZNdrR14M4NefhA5yIDWt/jx89gfvdgANzFtCYoBEI9F
ZVdV+dCbDjDiUdk03THZ8tDw3LZb5yXQ0QByo2n9+3cUpT6AcRuMHrgcLR6fiqHNk1O8073d8oiy
wt74sOXafX5lHywSgFtIP8CVnfP6xZV1ZmVMeQq5DlMYe9CUbpx02k1+df95mA+Whw2YalYxhvbj
EZt5mmhqDCms3MDTeNR9eQka0ylx/g9eNcTArg0eCFgGy/UODw48vxrVSdU5QoWcZGVg9RoqlgKU
yxQa5aA3tF6tL0klwJn9/Ao/upEo/2fhH/x3pFGD+Zx0MHjRB3WDCYtJtnfdJOH8yvLsFBJ0DIPB
SAYVz6yDjFr8yH0z5UXCwdHWmMvFGPcU2at5uLr9imMNUjX+D8hJRvHFcApu/+ASMf1A0EQBffu4
h659SDC2EA4MUl2vzKZZDS4LLX2Kin6UFuDqKEYPwX5HMnKU6tQVGS3aIIxHMCQL1Z/EeMqoBavg
NJpOmRx+eC/fRlscbkArNIAJRNPr9oyG+VZdl3uyNVbqgcBdgZxX1+Xlr6Puv94ZSXT/+m98/VyL
sU15Ihdf/us8fW7rrv4h/3v+tb9/7P0v/etSvFa3sn19leePYvmT734Rf/9X/OhRPr77YlXJVI7X
6rUdb147VcifQfhrPf/k//Wb/3j9+VfuRvH6zz+ea1XJ+a/xtK7++PWt3cs//8DqePPezH//1zcv
Hkv83vljkR79+OtjJ//5h/0nSiAsLVi8AEEBLQRbUf86f8cg9E8s9dm8E30GtNI8vPpV3crkn39Q
9ifGWNBWg50xXKzRbvnjH12t5m8R80+A4wCJfWje4X9gnv3vdV/9lXb89UhwH359/Y9KlVd1WskO
f/jnhvvv9AR4C2ZJ4Hgzc9iANFj2Il3wiCG5guwIqPcm2yo43RqrkmVFfNW4qc9vYl+U5o3rJFO3
6o3SqV9KjGBXuxRTHMm1NQjqnmvWs3Y3MUWH72mVVf5177OKR24f69WIN0Jt08bN/X2r86xfO3yK
vbDXdUwO1lQn4iG3jKS7JBoq6Aqa+sJHwuc1hOUvXj84DQ8k0C1seRP32nxdc6dPv7K80U1UFx1G
vviUNuYNRI2n+hup28mMKj/LnTuZJR30P5v4S5+TYSO7GA0dizx1Q9bF0eDVY36R9X0x/kBfoO5o
OPK+6reDRTMrCydhabLqJzebICJiGYO9hs6v5Afp96T7bhuZMW0mcwJuPWCKgMPChNTTeF6j65sW
8KYvLfKt7oy6ebBKu/bDzB1T7350TK4vSrtU+ZmKq6LdDKNt8SvwxweyiYWdWV+V0bsTBok4OgNf
piKT8dZtpGs9lYLm9rZkXFWPSa788UzVzGm/1H1T0UOeFG3x3c1qMt5qD/e6CUjswJaxbXxejmHl
cj9Ng1SxgrzKZlKlGYxt57cXxVCaFYXhcYF599AkuSzlxppcq0Ft0RHUM9vOrTPoibo0y82dMIeU
PjtuDMJ96PXcaHZTQyRU7yw775N1ahiZhPG0hVmiQIPtUulN5/lxXeMfpaxhj125ogrURGO3XVsa
fYzIVboyVxlkhjk8e/Kul3d6gCDjBfbtjDZQbem8/MVSnM6EWWQnxYVpjbVfYXYDsrZrvxcOzPFS
RXxNQmFlfJzOppphIQcNsNIYTnN5XtOQlWyqr8yGZmxnS7Rf9j1DinBXwoDRehpk4/ddhIbjYOJY
8JOqvbLqHKoGRg1H3K8Y+rKq68byM7JXvSq8HRnQRSsDObpDfstor8WNkn7rriHuE2d1NPl+b52b
qZmwM0dg1k4Avu1HfdmmBvo8rjcosYpJ5egfOaeWcaZM2PGxPAT9QqVEB26t0rFr15Xh1GOmNlVi
AI9EVwMiCw5/UB5vCb9KVOIU3RkaeF0x8tBK0yRG06MzDCL7S02hqQfcx/KyxDKjhmkwqm/RHqSd
OezGIskxNx472bgT6D7zJyhnOPEjJzUfdVRnY95undqZdn02OTwD6WDoo1Z6Yt27fqvsEMOt2fDo
2RpjytTOzRrjQkr53d5rW7u/Bn0dCwRDNXHZhGOHox5Y71C3NS5mFNaqGJF7vhYQA5DrtkmT8paU
BiiPEHSxEvO58KYacyNFkRc/uOs1/oMgTlP8AIZrGpfuyHO1nhgoCecOL2h+ZTDDsGjYipTQJ69p
JDsf45ary2JwXO9eZbqw7mw90AEVIMJUkZ9h7vkcrQaawUG0xmLxBvg5npFY9+ZL2tDa9oOizjO9
h3+fSCMnxhZ0nqe2pVcEBpPZeS4GAuXmGHOIq3EsBXzpekcUO6QXQI8ns2xYhjYmLUeQheoUmjGl
023ht5EJdBthqtzdVBPaHl+pbI3xq4fZXe+SwK6zQP8x6b3brLOFjekgB3owZ9jvTJ1uY2FA1Ijp
kugb0qN5e+GW6N7t8ozJ7nz0sfFeSvTk20eLV45xMEZRkTJyZWkb5xQ+Le6Z1XvGsI0Z3sWrEvY0
xVWbdGWWBlnfCX6ddEq7Lz387uJ7L6n9ZkP9gUEkkU7U2eZZgaGAtMYM94oXRtXjqkifX+AFQWKv
0E3veZgZ1dCH0rJq/sDMvq02LOuzYUsSV8FQtWiG7GCklssuSqfv8+9k6txYBTxldXcJtoWaxf5V
1u0qt82MqKE5ZZeDU5R1qKtesU03P3rVgyEB46CK45+7zLPObUc3bF/AiUweiqkbMzR1LeFejrHL
+Vagi4ZtW3JiABCa0jRf/cwD/j8l+mNOJP7rfzOPo4xokzxWj29TovnH/8qIyJ9ktnXA3CwKeGBX
Jv07I7KQLCHZAR0CeRIKq9m8+VdGRPBr0DqdzUNMQOrg3v+dEdl/uvDJgdkzciIXbV77tzKihaOc
izQIBrzzqLIH8O54YJ7STqEgvzNhediB7hCMK7FuzpPIBT0z+aqgWSvDyQn9q5OS3XOp/+9U7Fdk
30fFajHU1/5cqbyBKQ1odZV0uO1Db9N/KSHbk0NVYiogGYZO4sk266L1cxxukfn5RtZoe7g1iyi+
hnZGZG1rmO7AKuFZKahnlFG6PgUp/+zifXaJCxg9bhKzG6bbuTNgI63Tt1k0WynRdY2ytoU02inW
62Is7PgqF/B5w234Npu39gbeQrcgjAbutcATHLe/OfJyHAkr/u3jyypuxePw89rG+5mLPbfK3ZAX
a3dTQauHk782l3fl1tvkfXE3PdB3UFTMcveQ5gY4sFR7ksIvC8m+z3dTbdJZ7iWaS2WygrX6ajhB
GXpfJ/8MBmomVCSBhmG6ZqlIMInBcsb2cVQ3ff6CXlao2G8NovwVYa540GqHVsXRMAWRrWlP8WOM
0aTmXpg7b3x5swd9UO0sWlO/InhAumDbOlfii0fkjgMsseVjH5KH/nF2B/GubCwIdz/u6nW6bk4o
YSzK8F/xsCkBJCXQ/FgibK5kserkY7cSO3NVbuvrBhAGOp2zvUujgvhrcp1tTgHAqC7fbSRzWAZb
J0hHzP7X6D0u3jLte4koi6d04GqPxDr7wqDCuO86ix8cqdGvavzEphF6Il6E/dk5+AAAg0F06RXN
neE7y1j1WGSGvdO8Tx49r3EfeYUykGmHBBIAAAThLHQYTcbDOKkw0cvN7NsE4qERVMKHiitmcc/z
GBRLeCCVxrNvlfRSpx19lESWdJOZyAH2zdj5PKpr6cAhwamuC2hEpCvFNTUiif7TDTSfXR6QdDAf
E9p0KihrQ8cBALHcywPHNuzmoi3KPDJraOScV9QWD3VmF/qgWF8+cjBJngvHy9e9RQuY01cmfakg
FOAGg6tJ+uCB3hZZWY9P5AzSLtb2JMy7Pi705WBnxY2bt/7a6Wloj1ZUSf6ls8o9c5sHKdMAU1vq
IAuzCCHV0a2Mwmuitur6r7GlmkgWGAmCoKeL35bl5F9V5tRUIY/dsgqsLu7hZjQluoqa1DfTQ+m1
HtwpDM+IN7E36mrNdWP2VwJ6eG2Q0L7u1qRx3B/pWPQ/wFtIyj3OyQ6D8Xwo0whu7p2x5Unioomu
tGdsK6ezv2WY6o6DtpvSbdtJ+qWYlM3Dok8wS9EUVdttsSFDKJ1MdWUFEKMv+ohy7ZwNaW91AQQh
2KvTjMn3tCkghI98fIRRXBE3l6C/8wOPSfmC/sAYtrXhBdKejBttE3D2ys4JY2HBIVgYyAQCv5Xd
To5+cYP0MlnrpDbPps5Av7YTKkNp2KJtS7TpfzNbZm4tkp9l/rAprRiJMU6NaCTmtPGlU1yg/lNr
puHQS1mprkeaJTuRG/6mT6T8OkpBnwyYN31zB6O7xwR6f52pgcig7PUoA9lb+XPtcShxgjr6gDQQ
ntyZmaonnRmZGWCapVpNqvPPWOHLoMGWuG+KnMqNWTgoIx2d3qkmbrDZEm2sINzcngN+SFeYrZdB
CuGGA4QTrbuWTv5TL7tpRSqMKwRa6eZBsWyKAA7ATs40b7E40iToKtKjF+nH0B0aK7bnTFiYk0Q+
DycNJArPoib6wpSOPrMzOzbDRk31nd3a1sWU4VXjZYyalyhYe7iNXwdidJW3ilFk5KHdE2s1coFX
Bi8OCbhQw0648M4ObL+pw8E3nidgON/UxMrzpqT6JqYy39aJ9iPJhDib19hBmWo6NEVrnBeilPu0
i9HsAaTxnfK0ffB7p701YmLtVeMZLDBrV93IpE6+TjnyiyKbaoCeHVm3Qz/NpSHFThsb/q4gLb21
Cq03NeX1LtcUWY5F+zbQeozXfVfaUTahexbEkK7dw/wbF0M671zRGpN2qWOGWdaxiwIjOoek1vco
+LlRYBkS+9qyRPukhyw5+OmQPDUl6w4cGPoq5lSGvimSsGEpWQ+eNe1QemZhz8C+7VxtRy1qtjBp
Cm9TeE57BtDLvi68sbzSOq0jgEhDVNhZdw5P97kkHPlw1XS0fUQhWA8RJ+2whhqy/5y3sXh2BQFz
ss1qnQfQXeLfRmkJLxRcJGuKeQQwtybbTQCu5cbKLD250qriD3XfWRvlydEOhYHKqisaKwIztfg2
xIquXVMbu9moFA1S7JatmRjrDKrrTpjFNEWFSOyJY26Uy+tOD+Qi1mrcxnAX/M4HX8hVnHn1C2ZM
eB50RW/uPTK1MqjBlgyTJEOB3haQbcdEbXfr5JI3YLtTtWt45573AtI9kwHYDriQuM8BdIpAW9w7
pMBWvsdZVW18OMGsa7gW18HQCHvbQ+TvYvKyYpWYgoC2DU2ib2lvtAXkD2J7lYzDuBV03iMEMYGI
02YkEYgHosWcUorRnn5obzTM5y5RFnprTF2wRxTETRamqeJVYJodKPkezAThR58wvTPtYXya6lK+
1pzlj1Of2CxkuVJ3XardQ5UoB/xmnY4rE7yzV9NIRhxV2v7KSot+N2lTbGzga+tSpwkPGlP1hxLL
8j4uq+mpiIn5CkUr92BIowzBlM2/jEVuraTli4ABRF23VgbvcnyoCKBn/GCoAZoQw+jeFaSAEASl
4xgWitT1rhowr4xSPztrGJ7B2HUjCUjXJhdlB6gt8HPqs03aU3aV0w5uxTHJ4jiYBoF+clbmXhZA
A6e5dYyWDkHO2fhlzDL7fqZ0B7jM6qkFJFevzZgLI7ATMq4clTb7EnTZH72OjT2x++oHEOQS4oF9
odaZ6Xc/YtfK8ts0cfsfnGv/0p8SGknJzHSV2IAu/aZK10lq0l0qpNQB+rLJzma9+lKOWfzEFADe
kAMp+t5aPTvHKU92QtreGpBgfonO7mwkI82NzbL6CgYFDM3xqkrPaqCkax9wdBfgtMqLIElK+tTl
k/PNqD3/fkLbazOWibnuocodokeLhgqgnnRnxqpcZ9SuNl5f0RxAAGQg3ILGW5abFjj2fn8RC8pF
UE/WeNlQr93bziivDIuV+z7NKxnQopMvig9GMHqNZ+/SOINoR9kKHB1krMC3pH1jngmIro9fpDWZ
35Hzg6YNpwAnLPH9LOym2AkBMvgx9AAbbcg1FegLqQB4TFqex0ZuDfcF2kG7FFmQALk6p2aAyTLY
uFkSnSHFGn5FReXeIIWFlYg2gSCPjckM6Cz2mAcxDd8LknIcv+nRlptaFX2zGsupwEVocc58kmcr
ZAjNs4WhUyjbFXUx30eVqQhzsRxuPapIN11Hm6vRLbP1BCfCBF5gloIGrrTZ5dRbQ4mtui+HsPT6
/LoyC/sA+iNaxNJwRji5GAMc9XRGd87QyCwE8mpA+sRtKQmqsvQvDbTloWSOLevWpkNHwgIY6G5w
BjhzYUi7CKa2YXA57HznAI42f3SyQf6gFBtVoFNGaZi6jXFIkVvfJQptbJDR7fLCTyToa51MweBz
hAk5UkW8+mnS3gRFGd8XuxaHyVkeG+PD2BF+AYRLdSEBZrvpWKNygPRx3AW80mgyuFyaHo7F1EhC
jDTkUEA2PAYWkm5bC9h+Z34T5QR+g3D06AdS4BeCcsKQQljjDIlcv3NqaADQOER7uLwi3aRvxVDY
KYB/wJBPo24bdT6WwMR3tU9Te585SocUkgwrzWUCfSFVwh7U7hN31VWN/SVuuLcXAq+Z0bfYXEwX
Sa2G9K27qkCafpGwvWkD6jbJOtFm4a3bEW2FQNW6eaWuNLZeXot7OGjGO4ZBVuTPRpx3055N1KqC
yWqKg9UMg7sb8hL85aGsU0wWJHYFqidct52taOPMjGqcvijMceA90H4CBE3GPEHTV7tUHNpUq0vX
6KH/TDMH5g2YVDiMbZIBYDcy/zsGVkQ48X786uMTnKXUQbUzeHmJEh8ijOyyEciPLoll44DgWUG3
FuqB6QLpBfO/DqbILOyT6OFfEoFmcVSxAWez6Ii7SypaHAoey7A1euQ5rhtngVQgdwNNhvAfoNWm
QGx7CId6uGx0L1Ze6uItcUJbm7s0vSFyxCk9GF4I6jsenPacNQZdgPVbuTekZ65fDmVEcdYK5Hse
ZJNrkZ1Db42shjYd13iD/JBVnT4nbR2HpajbyJ9ferPrVZTVVf1VWlC94ejfPQ/U5rBopHzVTQag
HbOLQ+2VZsTZPM88AbZGr1VA+qqBYsWQEEx25MU9GAFxJNAXiEq0qkI1FMbKK1trC7AXxkK9n80o
q1r5qvC3tKiatQf63JaZRhlgqsNY+fVQ7g3vRoFr2vvJVje1HZqjYZ5BltG/QvrO4KeV+HxV1VQF
XpkK4LM26Z88BbutEJaykCTKMabz4ra4fX3sVQ9IZfkA9ybTKbx7H/g2WPFx1k/q1iAdo5HXgvNm
sqy9y5FqXqDZmmGpo/KBuBuss8BgyL5JO6PbegSp3oT7xbnBkP0Etdlk13oy6j1J/CL67bKfEQwP
osUPjiFa74t6uJmMPHHlS7fiN86X7ty/mIE1L3B/tEF77+/YqXjvgby/6u+38RaYkyxHzhz5kn4Z
aEBXzTm5yc+msLrA+XnPo1P1/jEw8/7qlqCGRbhU8gXdgEB5DUZa5UrYzQkiyAItPLqmpVkJ94yy
UOzZQJIFXnES1jfOXm3qMEffJ6yTCGfgLBJ7EjF8T1I6jrtAKas2tbUzvZibMYzLFazCSTTecx76
YQHDHNQHgEe9HGaSv+DY/4fu/4BcxJsX6Ai7P398eeSP3fNj+xbA//lLfyH4zPwT0j6YxcVgM/g6
jvs3gm9bf0LeE4R3jNKA74Lpyb8BfAMIPsB+gCKY6plHpSie5C9OgwG+A4piDIH9RYRwfw/Bf79k
MDrku2gj2D7mVIEmgl78Hoh1+7LNbBcacBJz+G4zJEFhlV+twVtNGbb02le3GLe81Py6HRskBQSs
t+r+f0g7s2VHcWwNPxERzMMt4GmPuXfOeUNk5QAYMGAGA09/Pu3u02XLhOmsrqrovsiIXBaSlqS1
/iEze8qa5VNZuEZYL4niihTzd+H77TfB76S3YMJsRK5Dqu07RzulWMuNoz8851UepumPgRuWYfZB
ly1UavXrYC69WQ0+Hf/R0JA+wKmg/jeduigQ/n68H9dVmO/K7+YGtPibWW8W0LUvNqbfhckWwlOz
Q7IURJCJ+/MfEvuZjcsfw5I4L4vzQQSsq+XU86gwZXd99Kc+blchRD4+a5xkwDyqJCEEnhQr+5Ox
hbYD4aD5UITZekmcRKxTaSovByRhqybYqW491iKatlZAxAXWZ/fuAADWC5z7+rHYNGH2wdhUr4gr
q772qH03/2o/HV/L987ubGPOFbQldODVyKVlFbHCLRsRy8B8ST5wSRsxXUv5FemqCKI1hfT18YnO
ip74qeEvg5uN+fjofFBOR3RL9utwhqFBKYqVFn2z79RNGybvMBQP1cBdHcPjQ7Q5BfjRb5Gro+pN
sU95UQLrcY/eSVn7TkDffDOGzbtjgHvDr2yN8kNQf174RpfVcLH1xHz95zdqgvt3tjqKQ+tSMuM3
Wu/Vu9NK/9Rtpq311/Q5fTytvc3xtf2kh5Qs71Cj/cPj6zq4tBXNeqyK3iD4fmdSasEUqH/OwzJw
Q0Rwj6vkycF6KYqXAy/MzBsn4mzUagM2IcoILPZEjzD/myH6yz5UgvihX6kPFGUeirDaLPbBLm8/
10OWdmNK/ckYXS6ttD10v2V/JDT5TL93AwELX5Z+vLwAXQeUNmSedXWvNQRUqud9/jgeX6z00+1F
JP6Ky/R9uYakfcYxyDQ6fM0ph+Fb8gxSv9yOIAPB/71M4Z8KmsW1QDyVWb0zO0ZBL4LewDt9ld1F
it/ed19hoT9ZkNSQNTt+WzYEN0QKvh7d36HFWjpbKxWOBoZbMro2bD4l7Nn2oVpDA9yOK2ctupjx
xvaT12mF9uNG3w0IuCp3wjnSXhk/yrDelVg8LDnjzs/q3z9KvtYKnBO1viiIM2qA/U+v+cED07/9
1ReCuFJuSL0GonFNEEPNgsPYUGOgZrFoqjB/ZPxnLDIe3UwKgDxi+TQrDcFd39run9OP1bb4IgSL
ytCqffgST+0huD082cFZXlSudPjauTelVtKTnx+1NULKH3MjNDGPeXdkZ3I5cNbxHVg64UhUfoiq
ZyfnDewbQO3+9Cb//9v0748g5YXO9RRPhyUfqJvocfx93FkcA+nKeUKjpF2lP801dNN7c4EhNZ/9
/44qJQcn7t3kpPDpi6TY2LX3LkkrzXcjihh2Fhg1pZ2xWtM9DP/Jp3eEiiosJhfM7uWmAmSmGkeP
a4LlHyltpr65mrb2Tn3uNtFXiomb+kHZCANWWKH0HvzuA1CqRbcSfTZznf0MaW8PvXU45ZW4G90l
74wioEHwdhQMP//txcc1qd/oW+BsPog97+6wEp7eS49U6f3479k/+x3SdsbhFIChmP1TMK219FUX
v+Q5C7RNbFHpCst3+1X1uETymt3ff0e1pP095kDT9hGTMJV79vcnvehCQ/l1e6qXxmZJh/ygJNSf
9UpsbzWIcl/99a8TT4PkZQT9Js/8ZZNSCczw/1+Ul5SNeAx+JlJUyihl56R80WbVfNKbtc768oIu
rNjLwmdwv/ovplH8pVdHBVolVMaQ9Ubb6nJVU8KOXC2n6iWUnbM34rb9AWGGdbFWly5Pb3/ZrWBS
9lJrVemOFcH6Nc7heoD/1cpb7UMUF9677/Rdttu/6qH62X49fdivvHdLP8AQy+PWD5BSVqS2eNU1
/ABhJD6FHMvP9o7H253z4RQgkP8OhNgd9lg4xO5wk1whsP2BU3J72NRb9a5clc+LBl1z+xm4s82l
FqwKkP3LCYjrwd6fRNnR8tPvp1X1k64uD490Ryb77+yc5zLoeUQpg0S5jX6Lc+CN0b12Ez1uKt5j
9Xqok6B1770iBZc9LBxcS6OUskVT2WYytWKUjRsM7mOh1uvbm3Yhgi1lhmOUwscRU2uAYy/KCUMS
bUFFR4L//GuHQgKmjE05RLuSdxo8eqoTNIcA9iAUggHyTx1kaKV5Qbvap0H8daLOjFlIHC6ZRolJ
kVcuCl3gGG1VxxdMJMazK53XDyD6DSatO0yryKQ5+KxpHx3tcd9+sq1v/+BbngUT15+zYOB8Klra
TRGMlDTcHFH5JX3uuQvU+XCkVV/HbV0eE4YzOoixlGqgixpNu3KpR/5vY5FWe33SFfTXWh4srXLn
FbStrCWxhrlD6Xww8uLu0d5K9wzm4H486k/O9Kg0n26PYv57uSDcQAaiXCAlrqKqGzRGGUVTpqh8
f+lj1Xe8FZoc4e1AMrf+7YbJ/eY/kcQ+O5v70kwMlGGIJNwtB/Ccwi2QLmLuV3fLl8iZZW2KC5Wn
QaLj5JOWtaIcI0A/uGVV0Vg+dWVLvQqs0HcnHzAON0aAFxALf0O6AsNwe6Rzd2nqlqjeWaj+C9rW
5UjVsmx6M+YmSc96Y/2w76aHQ2j9pWZ+yQu39W0fiyaBmx23xyD6Ya+rl3yzVE17q1ZIGxs6KPrF
ghMKGlOa2dI5eBYMb95qB/gVWeHXw1+JtlbVwLA4nIzSeECGand77DMrFjiyuGYgIa9fVVRtpakm
kCpRkBovY/LLw3M3W3T3nAkC4FowJB2hxORJe7xLzdFN4Mug+oZcvSJoETR0P9weiQTvfsvJ6IHB
jRSMWqRvpM2XGKkF9Yr7cLMCwPiE0XzNAdr7TahCyD/iWWjwv1mYLyoBzJw455FlAfQyGmOzFWWK
9rCnZfGpwvdtYXBi8qXFQQj0fAB9UmmXG11e6UzaCMuNzRhvAYPs1y7X+oNfvDu8DJv/4jo4k2eQ
EaT5DkvRhh4szRmAWldr40F8zewJwNDxuS13SgB+EH2NZGt8PHzLabXFfrkErZW/piBDo5HkElnk
Ulmibjh0emX0x5zI1Q5lndMQCMC8tYk6OPNZOLmr03Zp98lLVA4qHQ5N62bclAiaKI8ebfMIvtBx
6QSaCwIBAck16A4Yi4k/P8uoTtZVtVF7CBRhBh8dfAg4bfLz9koRq/x8oYiBvGkaWOCEr20hDt1+
UECnIfTkkjOyam159U6F2Osbdv25K/avUwpGIsqzze3A8oKRA4tpPRtcXVveeMTZMYiPaBhmvPyt
R72iz962q9uRrna6HEr6jrFl0a1X8DoXl/d0u9f842lNK7re2GG7MtH52oIceCz0VayEy1W1q5NR
ji8+xflQmworpj1DFT7TCMUFZVA8OisAXytllyxg5+e2w/mEShtRaZsBIVyCdeNHNUK8f2HByAev
bZAvAf5bFq9p/pWOnayLbeh7Hjosk/acq2Owz3LgPgfYpE3ufYnjI3iW5hQt3Maul4uQgeHA1TFX
wxhcGhZd/XRE/BiINYdBNOxO6iEEjfreOFYLl/XrXQfbGuYPb1uh9yvrcMQ58n8tSFswsZFvOHdH
b4/86sIsyTqDPNWJoun6mzgQ7UnpDhFlKbYofUGFNXQ3xgcd5eT05S/1dyR66SyOGkSf7ac/9Qf9
XgmbpaQpPtfltic8L0d0KCxubHJ4UOx5fWh7mi3+tC6emqf0HmgUvB/hyjWsTs/T9/p5eStcZxtb
dIW5K9KWBRwi7YSkPHhmduTbQtLzj977kybwbppvgKBKs/06Gp+H08vt7T+zctAgcwzYHqJJLZff
VOO0j1tNyQE49a5/OvVrL04fbANckNabCzJ614sHPolQNbE93KA4Dy+3elrsk5OZ7uHrgjhswL4N
27z4fntAM/mEILwjkYXm5ofW0mWQZOir2rIBgPdfjjubbOK8TptyZwQ61aXk40K066VyEU2unMWp
6o5KdOCECIwf9tGvXw/PpuJXn+334xfvcQx1f6r97Dn52C4V5a9HauGqJUq28D2FErD0OXFw8yoj
m3rqPsjH9YEJF84OwcN+yFHcXqyRyoLbPCMu48mHUou6QdGNPbuyenCBJD8aPuhcqjtlcPwrC5Rv
yROSAqseO+lodftDXy0dKbb487NTIj+NVlt4jDWrEG9P/YP+dZiK4HaQq80gBZE2YMyl0KwiFWx3
B4gRngmoV7iNlCRacyFjL41HythGaRXAHxlPF7+4h9c8/5zpH2+PRuK9scuk4UjXsLbfo3sv1sd+
l+FR/YxJ9QBjEfD4Zjl5XZ2sUjBp22VOt3daEWzKvzXjnTcu7OuFuZELUXT80BU3YwbTGSd/0igU
7ZvpK4xry0d9NVtYCgvzIx8BQ5t0R1MhF9tTsTIQ8M/QdkWXeXN7jq4wKNIc2VLtVjki9gy2T+xh
68vohjRAvHshLdp86VfHJ1yvw3I3bB06T8pmYGPtNzjngdc43evbRRG2q2x2OYm2lFGyobSy4/7t
1+i/IfwoP6Lf2FHSl45Ba9QPw3fzR5sGywiJudnlPoHjhAEdz5Mv80i5d71hql2gj0C0s2LT2c26
UKIV1LWFnTe7LSg1coVBH81BUPsylYDKcqyJhlcw/OhDKCOINfP+6wNnzyHx39B5r0oiYpLRS0HI
C1V+IYV1GfHQwahSJz5rvssav1h1Hw8UxeG0bcxPzS/7A93Nhz2t6+PG+Jr9LEPDxFDBX5xdEebi
WiP9DGl2T1p3qk5UKN5u+uoUnF7rR6SO1nqKraZfbZbEXedSwvmwpfMCRZVT3tacF7nbIrxwhDKz
cKG4Kh3LX1Y6Fqp9au7B2/RAuIrvQx6kT4DECzogFNhWQIuNh+GTuVa3S8fRVS9LDiwdFS22lkgk
8S3bMNokQSN404lfUNSD+v5Dfzg+Wl/r7e1kMbdJzr+ndGYcFc+o2xIoHH4Ivgq9py8wsILPk+ZK
eDvU0tRJR8fBwjQCviLDK1QQ/++0LF3ahnMZ9nw00jY0Dkrsjgi2UJmINsVKu68gVnFVQvVRC8qf
wOxBTuhLrmrib5X2ADUD7tj4kkKhlgv+Slx3g6EysH7d7g7rFiskc61vl+Ror96BJDHQVDaoeyov
KJpd7vhMPTFZRXcIuujBKCiVJdi5Oy+8GO+m/B3GYKvb8zXzMblSI+DPa8XT8WW4jOcVdRQrMNiC
eq+Um5pSwaarnOLFQZxpYeKu2o0s/YtY0rbOYIQhkZ2zDL+lr1+OD+n3IVT8PKRfsyrv9mvRtUnH
e9psWegtd8hnlqYwVjEMRol0oUxO7yqMLjqXx9n0o31oP3ifuzKIwuNWeXSFWTDmxXCQFve7mDBp
3aAiBloWEXR0NeR6qJIN9SlHFy1Q79Kt8pdApgmz5Obd/qVb2OZvys83YskVULtOsEh09QMYgKOO
T6+6ylZJqH/NGBpeBo/2B/3raT2t6Jj/Ov4qvhZrIQQ+vHOLRXzc3McWiiHi8BKHs5RyjAhKaZny
sfvU/pG5+afEeH975V4nNdoEJsqC4A/5rLIHVF6XuQuDFv4URgCjU/stpL3EqR4UtIb+p1Bvbeyz
N4SpOHpdxQymrk8vyiH9EHdeCDlqc0ox1Loda+aWwX50+QcFTxMXGWlHNsfBVBQ871kwOIMovnOf
vIcM7U+B97v9tozum9mWlwGlbXnsFKNAPF2smmkNAaASvaZoo/jNxtGCYYsSRaj8PumUK2m/lGH1
ePq8lPau74+U1HEogT0iPODk7IpxmG0VfYHYN9bDWUQjt8J8mStdN32KaRIufOPrrHcZTjqElWOR
a8Y+F0PuAXA3AdujMf1oV4encHwo1zDaAJUsjXIurBD4sCmtM8Vydw2Lu1ofM56GOtzYMv1lnL7H
3eeFsV3vPN2gQUFTEueXa6OHk1OqBre1E5Dl4kn4iZQbExWO+qHeif6LEv5xywf/HCKiwEElcUYN
duyddBjToeVATl+nNfCzTfu8S1/cnfnee0HsUSiLxs/u6+2Rzg7UZvcLlzQQANI9IKuHFIW6N0L1
x7JExsJdIjbNpBgDdUn0grgKUhCSkhh011YZjIo3b4/kBpL/kTGFkDICGk3/YNtfxJIuTnlkHLIR
U7Rg4GSE1LTB721lbIaVeFos7/qZeyiTdjY26euVcTkWukmasR+RpQvGx+JbEoKafhxWWnBYQSR8
XKp5zU4Yqk8Yi7DVDflMSCwLg6fT1AZxqh04b8ELNsnS8p/JJDTMcHDiXyF4K/bgWa62uuhYV6Ne
BEri28e1+fu0qQPEJu2f2mu/NTbuF/u52xnI0kAWXMgr15c3qpRnsaW04vXpIdKPJmrdfZs+pFae
rYu9g85do3UvpgUBuUlVD4BqmsYL62cmtVyElpZqVU1N1KkR7+0TCp8daMi0CAr0b2/vuaUw0iqt
+xSxpANhakigZVd8QywEfFK9ACq9nkTRPbNQfuayhlSYdAY6B8Wc7A5Zh17rNnh0vz95J3jaU7rW
CvNh5Cn6x+OyudcjcoYIP/1xuSKqK8hbuChEBN7eXO21j5YKbtVdggtf5xMbnVoPgScqFRhLScNq
2syyYtXgpXIsedv+nGDWN4eGS/5Sifd6q6HZBg1K0MAcRGyl3c2tvqZuwCtzQmDeZ0/GPhiT8PZi
uH4SXQS5In6QHJGCIIi5wTEQF5Jsp6/zu0USzvWiI46FDSY5WKMTLa1txzp0PC2Ikz/AT2921sM+
xEM7mO70cV0xPGwFDo/OknD1zMWIuNR5gKJoGqAMKa5mn1o0N3nynQIkpX3D3WZP9JO4Upuh8gID
6sH24bb9Bp2PJbS/XZK0XvwB0m5DgMUeDGMQPyB6Oe6OYbeKt28mBwJ4EO/G0F7HOwWk8+mBR9Ny
4X52GZ19AWkZdb2NL9LAF/hXixdCdQQQR3mMfHGke+G4aAM8M9dw+GjgAR1BFVrm8Y2H8qRmqYuy
RRztxoP+4XSIn/At+XB76c6FAWKrAfMRYojyyZ45fdbpSLQgAHsKm8IO90oUlP1Sj3wpjDSBiUf5
LhucMjB0nItxEnWnjyypheQ1M0segoa6aul8tWvg1DjZkZZkZTB1nw/2XbtMAJRxuujfieyIH4RH
/VOXd0Kq6HaEogaXBTwpFNx4FFV7H/fFapyybbo3v2Rd/1d1yF8yI104CuYGdx5a+oQ5/rAYaJ4g
QvevXaP6R2UJeHadlRkclzsT+UsDPTep5OKYylgXh3oIDvXjoD6UFjX7AY18DrY/XnRAokRrmsbb
taevUlaDN6LaEIzlL0X9gcSsby51wOc+F709x9G5kKNjLlbk2fXngFAbCZS6ZleOX624qjF+NBc2
j/jkl2UGB8095EVdtqkBauAyBi1ewOtKQyGl6Po7Lyqq5wKh3DUaVJPfHA3LVwrne3fymgUMwezg
cEoAJEEJDrPpy8BZO+45WLngKNP6CD6uxZjnz6cI15X/RJBWW5bAO01VNmy614J9iSxU8wjhbgEn
MJMWcCL5O4qUVqusoF5UEaWtnXdJWb4WMaygwzAtfK8rCoPYt2eBZPpVvD+agFQJNCLzfPSjOjiE
+1B7hRFk0NpW7kralMvHhlgA8gJxuePjrwzQEPX9y3mKUxvFHWNPczfUoE0UqwRzx6CDDHpYqZ+7
+z+GjTHM83hi3ZwteoTl3CRGazjYp23kd8r0DmG8zwnyiAvLY6ZtQCTgAbx1UVACQnYZKYWcnNn7
SRQOvOfitdsoT/YOIbDhvvVFWa+FBuVH6G18vr0u5wPTsvc0cB6U1KR9XR77ou5j6rRHJ/fS58bO
M/ObnQ9WjK+XMhTJKnUPXRJqVu7k96YQ19brzbS3vmfez9zaGvaXdq/9KuzMm540/lxfgN7MPCgd
oa0renEkUlbe5afpy7zD1PhEwwY4Ftok6zqA7hQoj8DA7pI7IEYLkzG3i84DSnvVqtEhPSEcGFjH
PqidOhzVnxUKXLe//FIUacZLK7V77USpSG88fTVEKZ2hrDB3UxpPq38SysGSC+sJdEGlOXbMMo/M
noKGpr+qym7sNxFJ7h/EoGgK0JoT/eplZRzKVEXyH6iQNaDOhDY7fqvmYQljeQ0OtABqilscZZMZ
tu1JK0/RwcHj+RQcdobgToUTkr3NpthQGKIEjrY9AMgv2fNS8/D6OBdkGr6gyslEy0Y6zitn4F3q
9W3QD85+U7duvmEfN89Iq6Xo22vKwgXl+jS8jKdfrvtMr1qt8lggWgRY3K79Kfncw0L08JU39mFs
Tgu9y+sVeRlQyq4dsk+FMWqUUfJxp4HYMdCfTJwmvL1S3i51l1mcOG9bGn4LHEspzsmq9WiYGBhe
PfHrv+SWJxhDT/vfCFgPK/EESH65q+GH/ufVDEqXKPpaAsKHXrg0h6XmTV45xaRZ+73idIGaH/xy
yBZGeH2duIwizZwdK3iHYV4dqC3KGU1ypyvm9vZHnJsrFiFuS/TvjSurPTKyEpkN31Bo/yaIT+3L
xFeT/q/bYebW/HkY+QCcrNjtFZDZtWGtve4uS5UNGi0BVgjr25GWBiTlKPT2kAw88s2O+9eYa6YB
3qDQPt4OMjcxvAFZdMz/tUS8Zap1k6ZwXorDD3e4d05f/7e/X5r4xN0Pg15B6It04ynLkDjy9gsT
P4Oxg0VCpRN4HY2NKySqHUWTB+IVGbX1tLbWggys/8wgch6BS0zvbg9oZlYugkkDMiJEmSnnFsFQ
PXbGxnI/7633t0PMzMlFCCkbxFGtd+hQtoHpffJwPSyUcnU7wtIgpEWsJhVp6ESE5LjTnPHV1n5p
urWwtJaCiD8/uypa+z5V2r3Y8/rLvoArQtmoO6r+7aEY81/LNqFP0M266k1MYz7masUKdlxuiupo
+0WnbA6T+zSq9XvXHFe52e/cHIcSKw81J3kqYyPIzMdkBDxVIkpqaMHRMwOj5b7edbsxtd9pSE2q
dB6jKqcnd7hHS5T/A9I4bSgFvnrZLnK9dRorvrZ3gqaffJR5F0Y286QQ65pjgfIi3Gi5cpKX9jEp
c2bpFKiBuiKjhVUTVJ81cLNcgA2w98OS3dr8pP0dU7rpOXurTjNN5IOoCnh5ho6hbDInX9qz4u+R
TjxRRqF5RhtLs2UGGvqk6RRH8CwFsoQbBHZQp117X4fNQ1msp8f9ncA6IWLpfKA9uSR8JC7I19Hp
WohrGRYe0k0zqUEGKTqjtJTMvMN/KL6rNAWPo+nzKf/alqPx/fYqnf2sAv7Po4IXu1zViZvOwHSH
4R6NhwyjcPu1thakssRvvhrTWQhp5hIliVGWJERCpzIsMn0kp2fbKIqop0ZD0FRq5Ct7t0De3XQ3
t8c38yRhrbIJaQPxPLzG7AxVvcfTvQhcJ3BfGhwJGjRH/fRXZgXQqrH+yKESpiiT7MPboa/3P9gH
GOT0eB3MCOUyDDKTXuZFGfv/iBoxAIZkl6BFuVBHmLllX4YR94KzbMaT5HDCmQti8MZ8UZ4pJKxQ
zeaZcu8Fx5WziXwryCDNP5+2S9z968VzGVp67imtpuf9oSwCPcHkKPGHfGv2v25/xaUY0uox6cCo
+CEVQZl/TlvzTm3soNaPwT+IIl71NrYb1yzyzrBRRRVuWpP7F2pSvjV983hV3w5yvRH4XGdBpJny
zNwdLDUvUGlDHAot//10CvYnM2j15KlB+hZzTry5+6UK0MwnFKgjKIssxutLvBlpaCLXUFmhD39S
/OTL+FEYmRxXvCyr1+qbeh8DAbo91utERkIRhkGArXSwJdLtPS/rJrFMViW8E8/d9WgIF+avzn1s
9IWpu07YRIK1RLqmaXfFmjrifdGpgqibO91DPn7qINgpyWnjJg/vT93Sq2TmTncZTuz6s+1mKEiL
9xaTGEVte2dxcw3qRhnsh1w59jtHEVIERh2BuE7U/uU0HpoHBzja477unI9jXld//BIUmVsIIPBU
QiFOOjEyuzBcpXfywMIALVR0t3oYWzSHcy82vt6e07kvTcEXtQNeM9eopFPmNdgOCH5afl935l1q
POrO4Nf9fZuZYddpu9vxZmBQwswTsDVPeShN8iJqFNSp9h25W6gAvj0+n7NHD4ynsinAsCP6ezvg
TMYWpljU/0XJ9BrcXaNHrh9Qos4xbRx8B2fLlxNuc0vjun6qMS5d13gYCLKfXMgrtAK3l/ooxiWg
R5qfPwPPQzu/LfwcYr8OvR0Xh/qwW6qXzY7wLLKUgvpmiAd9imG1p937U6mRurtpae/PFCovxyed
C6dDaTQNxnHcoU6rBDUOOB09VkCbdqVsmvfHzN+/wFdGzGYJ5TyXdqib8TqkvQ54TnqhVJZzsB2g
XcFh0t6n5eR7lLfGeAy86rDFZ2Jze8Ho+tXdRoz073hSNgDNFVUZOhDM5InyluY7ql9moRaFhfVu
aO+zjRAfK8KpDKpqHYfWz6FfJdmmXGZBzE4taB6gcyoaAjIUylWMJI3xbgniBCOA79qwsPtnZ5Xm
HxQLLoo0Gb3LzNfYRXlUnbdZ9TirPuirZgN+3HP8feI7K9EHd3HRNP09SOKFW87cEcacQrw32JxI
4VzGdj3cdeITsdVklx2Q82hDWo/h7dmc+4LnQaSrhqWNanrIdJTNNS3wOhvN+UX/uesuKuVqrtug
oIGB0Dq7HAiGNYrl8jQMzDLiYCi32FehHu9M9yhu3KP3g1Pi0d7i8vMaVwDabo9w9jMK8gpdYiAu
cpuzUcs+x25pDJzaeGeXzYuT2r9ad4n5vhRG7JqzM9LbGwjxTtgaZLa9PblsiRbFsyFZ3R7N7Pnw
xsX593Ckj4lX5cG0q3QKYlDkSRDDB4jv4o31ooEfz3WepJslDvjM0NDmEEoMQluOt+/l0Nyhtaa4
K/NgPBV+aXShpcVhFC1dauaGdh5HpoYi92PEnokKwrAW1htf1EfKn3V8Z4bexvhOBj1Vd0uPz5l3
vXcRVLq02YqFh6uLL4/9oq0P7ybcovbPSjBt1HX2lXtie++FxcLOniGGXgaVFsvpYBmHYiCoeHCf
eLN8Ne6LxxG4y/ZfRpDmdrDC6qO6PdzF6z+H64noricAX+LBLyWWvIwhAXrMZ/E7197FORYC7bNZ
lWvt0KyWZFuvhALh919EkzJMVw313jsesCoKHf/0vZ4CMxDYxCRU3yXP2mcaIwCtqeywXdb6g1BI
KXgmPC5dA+Zy+cUPkZZxe0whzOVFzrk1hOoqD6e/oj2nVXvXAjZFt/Lx+KuN7/5BGj8P+0bdP0sM
2KDpPc7ZpPGBUpHZ+9bpa4RtzO28MJPHmUmP9hnAQWFzerlHy7x0yzJicHZiP/at/VpoypfbIWbT
AJAUqpH0t64ohxlPgD7pCYHs8eCDWdsUSXRXRMPL7ThzQ8FdEFSPYeJeL/dfKlfB8rhz0LfA20Qt
1N+NQODcjjG7GM6DiB9xNivIWw9odSLwX6/MOyNEEncfeoVf/QWB1TfoZ+utf3gEd1MsIZ5nh8ch
iH6aEE1wpGXomK3dWAdkWCL9jpcx4ITjP1gL1F+5EL7hvOT9fUgznN4SoUKq7n0v3eG8sxBhNmvi
EQf6nHcR/0inUGua+ahnWB/265HbbrOJXzCEEfYX4plCFcH5urR/55bfeUhpxvquzqwuxnO+Nw5r
Y3wdM3jMkbOwMJaiiD8/Wxc4m2dDYQOIjfCl8uu02/tlM2wNxEjC20twNpJt667QOaLpI60DhIZc
CrzMUjmo2tbyWuXBUiwtrMaTsb4d6m3GL8uRHqh3T0hsqSCwrjAKte0NsftvyZr++LiHp6iHAm0f
b/QfpbWCo2yoyNYIQ+CliZtfLGfRpRNg4m3Suqngz/L0izEus1e9AZ4UEtpKXw/xc9Og373E3p0h
EV8OWvrAVplEdV28hT2t0nv3t3d/+lhOq/3P0qF+4WcrZSXYp6O1Gux1QtegojHvgmxd1iie3fR/
fwKZjK9rNi7MOZv+iPJEjLzpEfXyZ7FfhhU05szPH4eF3thSSOlEsPath+cVW7TLB7/XIOBp3dK6
mo2BNzbHAb2RK+RGfqQIrChkUe+980WI9FEi2prPrp++Q3Q49HZL5ZHZTXMWUHrL0yXI2zTRJiAc
hZ8eBj9q9DXeb7f3y7WcDncWRJRoEHhCxErG4dvmmMfISuME9g01a3DPUKX2oXnym4/lY7xpKwHj
eIJtIJhF0etRWSwzz31Z3kxULm3oHNRnL/PQ1MVGP+kN+jml50/cTZtudXuQsxEE2tjjrOCFK90C
1UQ/VepRz4LTwXtfZsa7Prf+xxDSxu+y8aTYwlBNSU3/NDw5SxiUmU6HB9DGFo7EiABdkQbLulK7
CuHGtzsd7lBbUVdqt8KlI3tnrNy/KD+Et7+bLn61nEzPY4oPe3ZE0I9r8qNGTEQhVyPeHKgBfIi3
Cavj2z5s79tdseq3CiW7EW2XaoO4PsaUq+lTWeFg52sx0MMluu3sirWgvelM5YxGg5G2WdXaGetl
LTxD6k33CrH46Y3XH7SYKKIkXK6rjV74ccgBsFAUmltMQjfPAfVI50cWKpogNzqg4LKg6L1Nmo93
Vm3/vv3d57Y+FV+oW1gGXSN899MwtvBwyGfOYXuopnXnZg/j0Vt6m4mdJU/veRwpxSALWMd5O2Jy
u4m3CkaQ2TsPZQRxr+mZ4H/w4VBHFe1X/LZd+RZgelBiooYM2mCzVQxP3rC7/dnEKXc1HMEuNaBi
E0d81rPVGk9lnIwwcN6GY2zbrbUx19l6iawyuwDfRkCpx/Z4XV7GqRG/avr8KHbiaWWtD+FwL7we
msdXNDBBwOITuvW+5qtttSiAOVs4OIvtiQLU2RgV20hAohFbaBQoWmBxbf9YrabgyIFeVuHpr6Vy
79xidAT7U3hRQSWS0rPhQtiwsT9FBzfxK4zmTvrRz/qft+dubledR5HKBGXStMqoEqXEijyuVbyD
lwSx574dTy1wqxonnQk78fLbparZtKqNwB9eg8iBbDUyVw0dMvsQ+QIkvdQ/FceKtB4tlYItYgQe
Su9yf0PX6vaolTnxMIZ08fkz23WfabxbvxeLostX0wSWASYY6QKHLKTipMVf1eUpOygE0wssOJxf
ikm3c5FEd/0NCSMqxPAC6EpdnULpCJavhPUYaON9dOjvxhFL4D05+Fg+GPGv2ETTLIaNiWhM3b9O
3bbBJuIPlwo/ASFwFA2p1AGjkKZxsBXjACyaBXnAxRRX+SlJ//RpxIsVOjDZHUEHFDqkC0PdYHNd
qNxhK8+4K+29nztqOGAxcnskIr9eLBApjHRpcI9Wp9Q6z/80OiSuD/0GW3ZnjKzori6b1A2SwirU
hTR8lSUJypOcyxaFDe2qzn866nbqFkn2JnBb3AmVk2S7/CaZWY+IEAPORSVRu4a6ZF4bdZWbUHlL
hjDzlN2+dgJj7MLbn3AuDOU9TXUoMGjg5qU9bWLV7hzIG2mNe6Li+DmHC/7vqz8PQxGRbiWtUSxw
pTVnnTQ3QzlwH1hWjhcoHMgq3aLysnAbv67VMDnwIOkfmMIOTIZeHQser55BHH3jPeu/jx+cfylL
3pVGED1bgb7Nf3X3S1XSuY9I04D/xOl8JQmOcpprHPJ+H4Ba/wjw+H2ZppvieFhAKlzl+LfBsWOp
1YhGs/QR6W0dvKhiudcWVF+MeddRNzULe2o2CLUGLmYCXSy3sbzoFJWRw4JI4Gxoaum3VHpvL4a5
bQt2C9CPzoPiSiK6PAHEnQqyQz9ZW23k0mvbux7bVsXxFkazFErKEPvaddM2wVgpM0oyQ/nS9/Tg
1PHdQT/9k1BgqFT6Rrwx5J2UK1mkeRGn4zTFPwz78IUNi4RU3L7nprVwU5tdcGex9MtdC9ih1LMY
8ndtdytN2T8NufHheDAWwsx+PebHEuRemnLSgnPVVovqkq9X7fH9amP9JcF1wx6P37HSXWKRzCw8
oMCCw0wlFyiaFEz30lMD7I8CQVZtxwmjFVVfmKKZz2agtyNYmsi1XTlSJNE+t3IjJtm5X8rkVzt+
H/cLaL7rZybaDVBHNPBEprjxSQl1SqGukZpY3B32Vsa6x3wuzTaOytPK/jGttIGbkoopxsLY5lKf
8D8UfEOARdRYLteEN2hjwqUDy1EYZdPDtKveW1qQrOmW+FqgraJ7CjuoXf/xs8TmwoQeF9Aizbim
noNOxJVXF71n0w6trvHHw+HP1+FFCGkXN1l2dAo9ygPDO37Qs2h72OvfrGP11MFIuJ2briEL0nCk
z2g5lYlUIwAmc7NHhRnLEnRYT6v61Vsf1sd+7QTmc/LkfnG5Hq56ukH2ZyXMFiZzZi+cD1gmJeKc
OgyKBzbSU5PgeBr9ztveHufMVriIIC1TMBmdWtY02lEc20/+WNf7NlCKBl/37FBrzsKArq7yl19V
VmmM7XEcGm+P95c5PJtOs8LXaVebzW7K9jv9/0j7sua4cazZX8QI7ssryVpV2mVZ8gvDlm2uIAgu
AMFffxOeuD0lFqM47u9leqLVEacAAgdnyZM5rVHsXdaRYQ9XUHEhgCbqQi0iFaXFkxZdU+/ePdoR
2RTbLAbx+UkxF+Xg9FrLVZb2E9faBmAJycNFCKB3VEtF64BUPmhC332QvgyLdA2gsOCQ0YlFGQ7M
MFB1m9/xARlYpzEgsLSmY2FTB6+TZjwODHMstHL+ehAOm6iIPjDio0o181lil2ouTyesyaM0NCEQ
X40WRrc+/v4kgsXEB0gRfShgPz77LbdgfTIyOEw9zaAO/5JibCvDjNh1K0s36tyK2tmzvF/YVukl
BVyIS/h3kaMZ1NvtmkTQ4iHAWJ1iWkJ/df5eFqzzGi6RGxf+IYGcH5e3+Vqiv3STkD3+Y0Mt9Gwh
dlKlztBgIY35yvVi0/MxZuNXr3S3RrGSKS4etzNbs08zAgLY9wo8qQ07syAbc6ChXskIL1B0/fOs
WZp9nox6OMM2KswWhje6tAsrjGbQoQnb8eW6pcWDcLamWWraBFrrWQTfCAc66rOXrn2+bmDtA80e
q5H3nWhrddLoA2bBQgLKRFl+ICy4afM1Epu1Ezd7rZK0dHrAJdHpJHyLHoCz4QF4/lwKCufry1ra
N8sB2xCqsxjAmLselnBTlxJnoVAcgkg7SC7j6yaWDgEKBv/pdWNsZvZp0pqiCNM5iGCkfeo9DsXK
56qyQDq7FiwtfaNzS7NvBE0OUjABSyNkqVlfhmNG4xq0E9V4yDFz8X9b1+wj1cynlYWZc7zkX8fu
sWowTWE+euRfVF1AP/LP/s2jBnNy/bbRsCrP3lh2Hmn0AY/8/20x87nTllapmBoFc9T4Ls3HTUus
EyjWp2oN/bB0ts+XY372dJbTWno7wFKleMjch0TrQ1NfyamXjaiinwpgL0gDRGDJ1ABhQOTWExTp
7TCr9nStSbhmZObdpJ74GArFShJfj+oKSujGQ7mWeSxeUCBA//9KZrdn4Pno1CNWIo3HNLhxhbHi
AZZXARlZQM1V+mR9/h5uX6MtbHMcYzOLfP+GuwApsZXvsbgKTzWG0G0E8mwWl2oTxNWSUvkALY8M
9pOncmUZaxZmx8p1tBzjQNgnz/ot+9s8W1nBJWIPYRNGtf5ZwmyftIyXxKHAyYooveMn9uoei3f/
1dgn7wG6+LmiCHV5qL/YN+tSAYs+9My4Wv1ZeBC4lVFnyrMFqJnz5LEf6N70ATIv18Z3F4/DmSX1
93NLKWptWo19BOITYHze/GaUpNGQmyupyvIHcyDIhlY7uOdm7jNoMm+aFLDaqgFWN63ITprDdQ/9
5+zOKsn4Zv/YmONJhZWhtFYY6ptBPneX7+kxOVgAdlrRcP8/UEuqM3DN3uyYo1+PjMEZFCgq2ake
bBJbTzmECNTwM/uxhvu/HMv5cyb/u77ZodcJp4U3dvClp+EVIggYfpNb+mJtmmhdFnjxdT3bzNkF
SJvWF2mFD1YLCGoX9S9n8v1wSKqt0dcfadt9u/71Fk+iSvTArYqm8rxvyThEHvwW9hyCKlVF40mF
dkMTXTejztnFN4OaqaLrQQFpDmTDEFVjmOp5NW2nDBNLe8u94j2o04+k6k4pqZNtYIAqyGBfrxte
Pp2gisb0HUraF9iZEb4cWHi0zBNpRkmnxx6tTpVrhWOenqqh3QouQmRx0KjNQ8d+1SDFPARrlMBL
nxWvJEJA8PJe0rvXQ+CQHJ30qJDAJphE9zdGPsYT975OQj91FVmhDVm6+BgQw2MDvRVwhs4ufl52
XNSqsqQl40nvkxuCVv71rV06Oijaqy4Y+MYuBmK8LOk9t8E9NO1Hq//dFrdN+eO6icXCHEQf4V4s
xUw0f9KoUwjHyWCj21QvUL6n/bYywvJR2yiFQmKrsRBebdjz+k1cfIugUIg8HucGndSZkza1XAyU
YwuzExb4AaqpiOzrLSSUzQJDKQow9NveuvvqUXy1oMmzub52FUfPr8y5+VngwwkEr+jIkaxq5WHA
WEyniYPH7gqXxa71JdX/ekYFfu7c4CwIMrsC+Cj1VkyiiBkAhP5aLXLxUJ7t6Cx1YOAm9VkGL9Dr
7UOSQ1avsVcO5dIbfr6I2bm3rcbrBkN9tEonIfzKJqk+wMctw9Jk8fUvtHgBwFMAoAy6fyi7f37F
CSTjjZriFU+DjEa6S3K8dsJChAdK6c7/e2t4g9BtRANLDZ3PP0/tCKvtUJbDVMpjno5fylbc60a9
soELiwJQwUCfEW4KLf3Zqa8LDmdpo28hg3aLtDLs+veWaLvrW7dwEhxFuwjuEoTdF+BzMxtpUJUo
xuWUPXmyegIX5+N1EwsLUe0E9JPQV7ycu+be2KRliZ4I0JNH6YDn3i+OVpGs7NdieABcpgUSAMhP
oOD3+RTwAqGbb/1xUWg278mG/ULLIgp2bFul0VrH4E8PZO4WwL+uEAKAgl58HzAb0CL3Ud4WEXsN
9sPG2pJ99yX9Buwfxr520+sAslYaQ6LvSL4WxzWS+cUi//kPUDfwLHZlUwEgRobxIReldshAUM7E
rq1cRe2vyeRNd/A5fb2lj6k+WGAAc0TfhtQ1agtw3MH97iQWyqHA2rzpJGtJzGjaiJ09IXoNAUrg
dM8GA9SLLQ3SQ+cj+d9ORGs2APSjPnz9kCwVu3FKwERloaF6SefF087GeDw4k6EG64RKeoX5G+37
eDS3INvzQyBn0u0avPYSxfVnqhp5mtLiNMx5v65sy6kyjVSFsO2B8NgCCCgJUfIedopEnL2IWGzz
0xBjHtHFv49JHTprwxlLFwT+BA7FwNZe0JF0xAAndYu4ve2dOBU/hsDeDMNfC5appZ5ZmUXPVlZR
kWvAR0/Wa6njVMofU+9trn/Ghbfyk5GZJ64CamTeCCNO3ez1DB0oIgctNJG4Qdo05pl20AEruG50
bf+Ujzu7CEXJ07EbFd12SXIljDkWcdbZyZvlTfZKNVk599mtxzgBRhggsO1bF+QtQavZVV3D1pQN
b20z7bQE2Q9znyeX7iGJ/XJ9aUuvKNjRAGkBmkGh1j4vLTOGqZeGhVc0aH8anlaFCO3HEM724HO2
dhDXrM08CoG8y9iDojSSVivCVAAfZBr8Xc+zN4N2/+KBw+sJSVHFXn45lkcIWJMHGxECJuZChrkj
0NSA33Elr1p44AAExQQ3aj5ANMxLvrSe2rrLkHbUgfedV/KBGnAl17/S5bwJIrYzI3OG9L5xObBk
qPxDbR18+Td9rGbigx/gQ3UwZLV3HlFDt17pc3W71rO7nDec2Z5l4Zbwix6M9orMyN9NcR1bQINC
H+5bSjGnVPxstrnYBxCWGTc0JlrsAuL7IeqD9lA+r02XLtzET/sw8zFNi/rHpAE+UnZJ7IKfWmR2
KKd/UcTDJfTUtBwoFpCUfL4VRlEOhVRQ/mTIo9TaQm0BPRZ/5asunBy0CNR6UI5G0Wa2sUPv1Jqe
4OR47HEgHx76htePzcJufTIw261+KuxsckBPN6LM1VRPjfw2eGsFaEP9zLnHApsHmPXBUoTp+llY
BCKKkfgdnji9L/H80+6egmiPefRr2dobuJ0hoj4o5dw+f/CY/QEpwtXHXbn92W/AEAsoBVAP9XAP
Zx8MQFCMA+V4DVpcjClWerBIHG/UoHO9yZ/XBrgXvtwnc7P0JiuKPHMV/MHIh3DEtBFPn69/uqV8
GEqU4MBVwgH6RT3PGwYP+EkkAYr3tDjx2IS6bg2Js3znPns7cWIAna+FfEtBEt4e2ARvNEgm5wjE
sUddpaMFwpUAgA5gfLuIQdvswx0gG+X9VtoAa3HuwiHFBAI6tRbcNMrBs1vA+t5sEw9vAiCcgBR/
98sBXKdfVrbzgjLBhaI1mIsw6YAH4YJHT1KdlaUa4czJ9CMzyX6cmp8FqBPSTNtZQ7PNuH1DNPen
HI3tdduLC7QsQC7B2wki0tkCBZuEBn1EVDZEd9ckxZYM4iVlWXzdzFK+AI1PkEkrLOylKo4xTj0z
xJ8ZeOlHPQ1bFnpxtxlj+uTtyTF9bG7ck3gLMnALgdtASTitPRZLFwOpnqkr7UGQG8x8AZTpnaJK
pjLqHbHHdoYucx+vr3MpDcMUHAIWhb0EymN215sgSRNLwm3qx/70n0Ey705sgyO7T+M16Yylj3du
bHbTAdsyrSrDg6N1UKloBbBbT5b+dn1JC2ERqPQRnjsmxHYvtBPN0elqp0MzfBy/ivxYFlXI27uC
fr9uZiF2hhkbrxqSSvyf2UG0RJZ1pEEa0AhHbguiYZAsyCbte4p07r4zbfalaPKsjfQpSbLouvGF
jcRInELkAgF8ifpIJ3Ba1QOM5yAkEZUdj5MXSrKyk5fRswGCFzBlKnoSG4WHzw83Z5QxEHoAVwhS
mTT4CrwfSKn9iGlAqQ1rKMbL064gn4rJCmBCTFLNNpSXlcSqMKagP0KCMg+rd+NrcDc98t/ta/M0
7uSefL2+iwtFbmSRGPIALM0CF9t8KijVx650GRZo73Rt0wI2mcVubBw1ZwuGvni9VbZo0QITgkpI
UNWeXzd4ztGpeor4Ng9zsDdjcPPeeipejQiUll/W+QCXNtUygUyH8JavXNnnT4hpEoTrYBaPdLKX
qQlpg7VBzYV6L2rYAG0rXURUci740aspy/qaK66C4FnKzQTgVgQlLSVxpzR5nNspqssDUH5OpIfr
XvLyLny2P0uDWI0GTenmyPGCKe7pW4d57Qx8kitnZXEnz5Y5c5RSL6SpjTCj2nXGCUCubkd3qrsK
9cX34R6MDH//mGNlCnKHFxaF0nk66WlkbAMfUzNjheEqG8IUNu6htxbYXjpMmFFDSIj18A3njBay
9qWNGT/UcgIZ5pAVGsm+kXfSXbnhSx8KTRVMPIHPUT04n89ib4racFFbBEgE72XqxG55coY18oel
74ShaAwUoskC7z/7ToRbXGsyWPFcBFsGBDvhS66fBXNpx2yoaKh5UuAU54NbWlsEZtbDRh/zmL/o
uwntjU15BGNxcc/36W485g8E8uP23thABRw95FAPnaMZl89rh2Txt6CiiWKU7qtH4fOuZplTT+WA
IIFNAxpyb3bjRJOasmLjyrIXv5/CsaPwp6bW1N/PCjcyo35hpETNUAShmf7q0UcCLnDlaVt0kQqJ
BdkfTCIB4P3ZTGdlTisHmFHqVlobW/EfjiUJLgIlQZzXiMOuf8+lhak+tUpOwSA1d5LgtRCt1cOi
1ZU31NpVerFLpjU46NKHwpyrQtEilLsA0qLWPhSGh9vckV8cZC5W94vabcj/WprJRT3pv3bm1Q1Z
WyTh0OaKhj6P+xoyIy/Xt2vphiG1AI0oCJqwmtmJa6DkG9Qag8OtRIwdRdizdqgXSjRQLIRQJGgt
Ubi7AP504OktsxyPSvOGJ6U9WDEombb2IQd/4UP9FfP6cbbX96Mdm0/XV7d4/pQWNcggcSIu4EAB
aXyrDRAUsA15dVCmOVYQ0UsPtbHTdu6+3mW7FYvqEf6cb2OxyPXxuqCefJGdllaS2jW4tCMW3LUp
S8NA5BgAGNNdkTYby2i2lZCQ5B7KR70qIkHXMtWlo6kECVHLB5sgBio+Xzk86wR97qSIPM6iYjQ3
NJcnqT9nq3NYC/UNrBWBD4IthViaAycE4UmRDmrAFi6rrVnU+Q9DvjMakPI0I+RHb/rmS2X+giz4
ivtaDFQw+/2H7goP3nxMBvOVNPNqXPPi5DfROET2b36AFPcWpAhN1N6AHO/BaENtl38Ux2G/Ntl0
mTBg5Wfmzc+b7I+a8JsMXxmkw1uvoWFaV6EFxgOmu1Fny1AEa5jTxe96ZnLmSiGiQRHXqxXb0LeQ
74IFWwoaU8tYc25LLvR8ccpnnL0NHpKxyUdvKirNA4GOVV3cuvzj+j25pMyBZzs3MnuAEssiABvC
iIjcnSZBJYFKQ9zvuzfUFt/LXXryNvymBaOpcQsRlC8DIAcgF99f/xlrS1WbfrbUqUGsSwr8igpj
hKzzEZHloHoqN9fNLNSs1GoVhALVwEtWpKHIkUli6EoFGXmomKwMEIGRL96m3k/g9C/fbLAVrL2F
ixcURTK0ZZVAwgXwB6elRF4EX9Btgg97M+570F+G9EDjfMvfr69xaSvPbc220pwmOUoD2VDSgT7R
4RGIMyJQCqyEFIsH59zOzL/pTZO4GcMn67dDGxIWid8gpPW2w60Wpbv8YN8np3YzbdwbKyrAy3DX
R83/UM9ZKLYY0GmEn8cYPsRH5koGLZqmRlfhVevfGitCCxPby9PQHLfezoz1PdCt1zd4YTQQFkHI
CfVOuHd7XqUASiexOorHzPLQKNX8ZzrRTQZpiKF54p4Zdb0EL3Wwz1oeM8Lx8lRQ7C7idiqioF2t
0S+FDuDExpsOZkdA52Y3WOs7b+Rcpb+lfEu05iUbHDhCE03axJtuneC+FvSkQRdPL8aNcB578wu3
UNrgDphprK2eOhHItcNGDpGBf0L9BODm322T7iftuQNuUjtR/WeSBZuizbe2fmpyshE62Kpbvgew
oQ5t8zTpUBeteJgNWcRB8Mw6/cY3nwjPtkFuhcQcjkFurLQi15Y+O+t62uquKAI9cli7CfRDW7jx
9Y+9YAGlQoQsQFWgPjqPyyqL6T0kR9GYhk4m1yDl0OorJpbiMsRFaAOqUWrgymY3SbTUaIYUsZ+N
DwJOjuCQ1VtAFo592MX8leB/IGzfHcw42wSxtr2+QrVHs0AJ4/wYRXIQoGHkdXZ8auHakz6qafRC
Pzn8WCEDSVoaNlmyEiwsW8JIugGcDQjEZi9nSthYmRpClI4BIIJh0ywsXf8tAeowHNzVts/Sp4O3
/8ec+vvZm8J9SPrKQVEiSHEaDfEs9TUKnCVXYALT44G7EkycF7IblT9pk9UAoWTdl25oP4qN3HQR
OGzR0Xqy2rB4Iu9kNT1dNKtYJeBqEFui0vB5adVkVimrYZa/tafipwmKMi1yY2tXf4eW5969Ifdr
DaWFxguSOdjy8XJC7GB+SrkpOkar7D8ppGpgSdXByqPyBdNQOUgEs9NaVLB0YM5Nqujv7AsONThA
LB9jNsyXsVY91kG1m7LnKV+T9154M8GGj8TIRfEBseysojekXevmiYJVk/JZgEZlGNyod4vH61dt
yYyNIBnKkb6nmvGf12NRN8u4uugtBVMYwwy3A2Z63125Z0sH/9yM2tazbSuE3qWZC9p5OxNHaltH
h26vL2QpoFEiDNB9UI4LfGwzEzmD9pJ6AosDPw07svtQgX4RNv8mMlSPO4qtoCzCPPxsz8AkyTUX
JKCRN5HX2iM31DA+CrdamfZY/DRAmYALxkKneO6biiTPO0EYCMtZdwjG7i0Fy6DfjH8/6KeA0P+1
M3NKtbSTntXYOK3S9gavt9L7iZRu5QQsrsZTfLMB3B9c++fP43Sd7VcJ0iKDGS+AwD9nRdWFKNa/
XD8H6jPP3w6wSgTIPnUQgcyrjxbIZmoovKgcF3GOx3oWDpUHcuuy+Zp59JbVEM7Q6vEL/MmK6SXf
4GFGG6LmClU+hzpSvBzG1GOJbW8/DSN5xrDRJqGIgAyxwiWwtJseVMgQYKFBiqDv824aNu37wEf0
LkkS6unvFoG1KV+vb6V65C+28r9G5pMrOWqOxFVY1yET0xNpquJYt1b+DQInFDUM3Q37CRPV140u
rMwCIAG4fBB2qBHxzyurhMZ7rwaKpHGst465d+Mgvk1+9y9yZgtjv6hsOYhvLmL02hCaJmqtiEo9
Mba5lj37FZmQSNo0tD2xxtd4WRVAFQ1IaEAp0We76PEK7jSyMuFbaePccAvTOKm+b4outKbd1PFw
WhONuDyMMAgpcmAEkA5cdISoOdmDAVLKqGyC8VX0qR2aQ5VsoUAMDg+arVUG1uzNyh41JhEHBiru
qJx0KEQ8VXUbgfg1zNZkty6fEiwMlxOfTOnTzI9+ZXJLlnWXYG7zppE/ITt8/QAuZG/KADiXMIkM
uph5VEFkEJQFbRN0C62tvEVIEfWKcQWJY7/r9nrwr7YOpFLwWKo/Mz/yfto6iVbhU0ESFagsjvrR
FHUDpxFxx+DgeU2WrhQ3Fr+WErJVpxJ2Z9EFKmSB3zALRLlW5v4edae/ZU5kjDIGf0EwrNzphU8G
DAPuM8qfqDXM+68thKJBnIlUPDXkdtSGeDL+fj3nFubci4HDaytNBxL1bXWc9A/S1RvHSqKRr+qI
KAf02SuijQxNO/Bx4WrB/352UEPdGc0UAB9mP2IS3tuyXbBxQM2pBuySm3VS1YUoFzAfzADAG+I5
vEimMclaQDgEa3NC/5F+L/doSEbIWAD4iUCpEuergJRLH4yVgVfdw2QA+njzTmFVO0FiM0EiNn4z
6bOf2Jj7XpnAWqh7wQjqI2hGwktdUDDa1lgkvMWyilN9AGiq2To39Je2Gbbmmzi5W/5NiTAEK0HV
Arb8s9mZn6KmSdxGkABAmHRfxcVz/1xsUZlCZBUGG3JKH6yIbbMjhUTSD+99rQR/+Q58Nj973pgU
bIQyEomGZDzYoAHSsp9a+cX26JEX3cEhq3omlwHRZ4vqcp6F3viSU2M32Odgbx75qXqoT8kOrYZ7
/sN50g/lgX9nD82R3muHtQTtMoD4bHoW85Fg6MFIyTHGAtgYt6JAs6OJNNu6rqHy8X3FbyufNbuY
OFABGoo4tEA4zWoWpjNWtBSw5gIT15E6CiyQiGJefbCfOx2Mc0DoedBd50ayJe6vFeuXPk6t9b/W
1Yc/2+aiREqeU3xY77k9Jb/Lvbilu/yWHzXAVKEq0t6iIL9iU53VayueuSJq1H5vQG89MqYHI3kM
vPuuGEO/zje6/qvupmhK9p54qhqKwfo1eseFBtqnFc85ISTz62Iwsd/kt/0bruiZfJnuxmjg4CPn
X7T4X0wawyDoWuF+PUCV5nlXkbvFYDuQaPVvxUY53nRn7UT8v4HyForJn62pJ/Tsg0KrrfErqQRh
74fXcQsqwV0KHtrikD3or5CU/oMqhTCDHecHtJPESR6qx2HlXVuAINio5qD9CjCFwgjOrpAE148L
OhkgWm07nCQGYirIE5vjbTo6N6y3tpoP1ynG21aVG/v8Mc27I6pdL0HwodfB3k9/Nl2BEkWXh4PI
th5jL4kN1tQArJWliAdCY5QatZBna/qIlzGGGiAAGglNBryV84k8wJeHKc91hZwrxRMzM3uPCqx5
Q1nh4re4a1QYSy8K5pQAoAETn4cG/+w61CC/dVyOYl6Vh9ZPJ91kgPdvAazfaJFm32hfAFC6Azbj
3lkROVi0jNI7smLw3yKlmHl1LTdbP8hhOflGX1NMwRLkmBuw8oXtnb7tNzKujvnzWg9nwb0CE+gh
5UTl0riQZutclKJ6Q0dYNRXvE6AGeW5GjdFtuBscwKy/ssqFp8uEziV2Fx3zy3pE27lpZo8jMorc
eezIEc2xTTpKlO9J3KHPyancXXdwCz7VVOBmuFXgPC/GIMEZi5SKNiowRk0BPcfSNLYAU7hse93Q
ki/7ZGn2SCZlMEAYA1spIhwaHuOG3xTAIVRQ1g2rKdT3ax9vIcb6ZHF+sYXrYcygqKObobBeoUH0
Gl9f08IIioJgQTANsSomY+c9IeK2wpUN5Fm1/bj1dyYK9QD6ezFYIbbpxnw3ds6x7kIonkcAlh5H
EA7+O3QzfgbeZLgCBf+fx8sANgdJPoIVq5STtxe9OW3T3hArKcZClKOAzWiKYPITfbDZdpqZVfaC
S5SfXSOLJhuUO65V1ntH9ruRdAdflKEj6Z1dtGsR1sKXBGkelodhDhsolvnlJ1qX2zVOqVP5oZlA
h2F8qvjh+tdcyErB/4d6luIwBSh+vsC0AUlWEDQJHgJ8THvDkJbSD7As8g1c2upQw+XVA1AWGTDK
6oA9o8v0+fVLS94EBEqCUNvrprc+9dssJAW6dSun9HLzgDeGO4F2Bkg2LqhZE1IIMREMuhhdg2ms
UnhgsKG+/asf036lNXf5IClbLmoHaMFgWbOkV09yb6gQ/0fglQhec3DoYrzAq1MoOFUJuaWtu1b1
WbM4Sza43gSCt6B71zW8gxAnrvayL+/QtdG+MT6IaSUiXNxNNZSIJBuZ/Ryw6JYiBb4NaX2aaKDt
qECfP07vqLquzQ4tHQ8ceh+5PGh1L05jUI2dN7gGFtYZOo8mpqdvWuKnT9dP/eULhy92Zkbt71kM
hkprXgmlZS04GLpA0I+JLLSbN0Zn7VwvhWKvy4qV0ura0mYnnzlF6+TIECPhtvotxjHGbWn9i04g
VoZQBZVAXYHhZ2cRhce89WuJcw9m84eh1rSnPHGQdF7fwMUDiJISKoG2jyLgxWJsbk+Tg2uMHKDD
nEk48nzaAmTcbfLK4Svnb83cLAnSei7R4cQzWtVNaJNgn2hWiek2X4+FyddEUhZPB1yuaSMbQONn
5nirUeci7bCHlBzNFPQ0ZbMjkz6FXS0AM7P8lQxz8WSApxBTUYhILoBl3LTSyi5w6DsncWnsBz79
iRJ9oK8E/Yt2wMwPVirfxYM5+2gkSQWVPdZVQvC8jwmqkbjRo2Sbvz4cakwOgZWPGZMLCHVjSy76
CT7e7adNLbUR0i91cCMTIQ5TmmUr5hacEwJVH5wTOPCXlf16RP7c6lgWH1wtAj1HdqwLWW5ZzdZw
pWum1A6f+Y22H1tuqExxamW2sQgeZrvS0jBFI2N7fROXTCHc8DEIDiTzBaiYDo6YqOJTdl25D4r+
thTsRmQYI7tuZ+FQ+CjHwbsh/L5E4xoSzA+eB7dE677xYs41HHSr8thKlL+0HjXFiOkcTLZfoEsg
kUoK2guwN6fC2xmaN4RZD8r0MRl+X1/RQtbk+AEWg3FzdFIvHpG2MNB51EDhA4DJfVqBrCPfsx1q
uCEQk5AHQCeGPJhhs1srwl06Dh9WbYWSgAzBRdDh4pC6wkdI6qQFkFm1bqZhYlrZLcbwgtuuTYwb
20imzfX1XjpHNQ2B8APhjorhZte6kXlDCFeTZK2VDhs5Zg3Q4Uav/3C9DrGPLF046us2L0/NZ5sz
h6xXLeG5hZG1su36yGmqbw1t/m7eAwsCyEShBwBSAMvyn9zq7LJZRq61VgveXmlNdyUYsaBaWYwA
Pvl/KSmqLIH7GPGoYl6w/fmgDCiKiIBUnRlVdhBngm1Gu10pS8+SXJhAwhSo4487hrRz9qaM0p3a
lowy6kx6A0zQ1yElG5uM36lZvyYTMt3WWaMUnx2MPzbB5o/5JdTc8UrP6hZmBd7TtG5kVBrirurG
KWx0tBYwLQphRtulK55kdsP/mAMtE6ICBc6+EEzpuZ1bPrPHqOAs9Cl2MQM+DsOF14/ePKeGSgF0
4HCvdRtYJOD7ZyGODjCGPyWC4VwksaygWDFRXUZ12qHNSszvtKqHDcJV784f9FOQFo921uwFUG+x
nwwr33V2ES5+jPn5RZC2I2sjo21UdMO+qfiHV5K/vAd/1ovvqHhrLJRlZvcbo6g+H5neIliVNyam
o4shfzH4artwaSnwmUBWmjBy0bnmSUepGUxtxMq97cuozdeIeOcQ+j+7dW5itlslWgad5kPrph31
dyHIwcm6X7bTRINBXiWHXjW0pYrJ+GrLqd1UdfrgGQVwI+k2cEaQobDTRNh9UVf5o1nU3/W8Xjlc
a3swu6aTn0mM7GIPINnwlDvF3qrGp5XzC1JYHIqz+vrFNqhfcebZOpPpjuhLL6r4SAEpLfRmciJh
kNwlIJmzKswcp0YLss24KUQAOCvFhId2JxIz9Xf+mDo9BL+EjYFMiINY39ra9b7bvtb/0sauKLZe
3o8aBER5Wu/KwPSaSNapd1N1SQ8tcujVJtthDEQdapAN16MKBdX+C6/HbKwh84Y4bQxZ2XA1rttL
f5QhJ5LlwHA1XYlR3iqbbIw3NWjBERIWLO/0DMhfgHMe8rGuyq9p2eb9TWp2vSoiO2Lsx7ByOqED
OFPCf3dhwWtHZ2Hv4k9KvIn0BeIBzIeVZci8iWdV6Bc101jIbVMGPHT9xkK9LKjygN2waazGveR9
SVF9IcLuRIix8CBHqdLWBx5sCUtH99eUM78vIujnQSsinIjwIIbbtLLaWr3bO/u8NWoJE6zLm1th
j71/DIhPsyM3a0s/TIWZyMg0Gyv40Jyhp8DrZ7RojxkH/9zea0RV4t2zShYGmZ/0sSyo4HEiZcKB
grbsx57S4ECF6+4cf5CvwcDLuKloU23EYIKRMzNaWcZ9afd8U5jmRMIkG9Nbq6zEfioDeWy8vj0m
rNMIKutmc0eZF9zoqRhEZGZD8VWKXn9JW+5Ebpr4u6DT4CYKDrEWMRrpj5Jk+bbpM/Ok1XpdhKms
8OG429bf6soUwG8LN4DKX5G/21T6Zmgzy09OtdlPt6JodHAq1fmdJ1qkxDUj9ZGL0ey3de6PIEZE
lfCbwRw/0qtJPGl2Im65VSYxuqDO1pD4DxOWWWY4dKpNpmlOKnd0mpIs1tuJlKHmO/53w+BjGnki
cw7MsfkPw6VGXBiF8YrpvvFu4I39Ks1KKFZBX2Ja3bHLry1VF4bK1tBjZE8++nLMMWpwUgbte8Uo
9+LcHeovXZtDrdsiDcU8eNvzu7QdzJgZnbaFshc7asQyH6ErZ4JO3Ug4WhaondxNvgU6H70bngvW
ygdJPIiYD5KVR8oNK+bEN06y8SSYKAsZHCxM45m4oQagAQBSPkyZY97CyaFlR0W6xXVzXMBych4C
aA+0vjmkcd5Tvh+kw74lnoa5DOk0/iYwunZD6nqUNzqUcVjc5K67J2kz7bHX+A2jtIbIcQFiD6qp
ue0LqX3z68nuwyrXgrvEz/IEIgEFItC8F/kXUnWYpk54Y72XuS6OrgaJDzwm6UNNmqQMkQxqNwm8
D/o5loOuTZr7xTsUlIDUKKGg+81xs+7ot6Zhxr5kPNlpxGVPmbTGfpdwaJYDaCfSW53a2V0+jsl9
6hHMGrddoLlRVvauFdHOmX4VQepacdVXHPIIJS5sKItCT0LT14b6oZeZiKgYvBtber0MtTZLy+9Q
QDcD0MU21jalLP8JiCbnYUO9BEBcljt7yxvYDVixwSmFV01nkd72YEoACKwcw35obYjUjlnxEjiU
P4P+PYGryNMoq6l9ajAd+GqOo/Pg+j1VXzfJwavdMro1k8Hd1j0z+0cXujofXt8L2B2SQsTFWMoT
uOUkBsWNcle4+vQQWFOww3SmHY2ZRjEl7xVPkzZaP8skbXdj71I0pwNn2NhJ9v/Y+7LmxnEs67/S
Ue+sIQiuE9P9QFK7ZUve0y8MpzOTBDeAIAguv/47zO6ZtmWNNfX+VUVURJbTgrBf3HsWe5M7pXvt
ZsL4PkE6OvQS37vitM5/Zj0rgevXwYI7JLuG3+K49WgKJQEAakIgdqeFlLm3Fv4woXRgQEKXg0d5
DdeJ7lpNhgAkilmsCHMg4GGJ7cmpjow+MLzI5EaySoOaxA5V6romEBarWJKtJkWn2LR5vzJYC/Fd
qyXDj6BPg01Xu9VVplLyIys9e+lYtF1RgMt/SeRL9oEprU3iemwH1oV+KHucTI3Aj9DspG8CPxUh
txqQ24WadnBopTtfkDda+fhK6TRsvTQDEi/rO3sJQlYz8+35RvdTeZPl9bissg4loGyyjl4zYsWW
hbd1B0s+Q1bICCueFEs6TnbcQwc0clhgrCnP6Z2Z2e4bswUZw1JVItZWqiAQWyTtBqRTc+NmuV6b
0ugPus1pFsKwiD2j0JwuK+CWYjuF5DNQgXbYWVayzFOO85BYxdEe7frBK3Pz4CROdp/0iJ9xbqYP
epTm0maYx7oVeTSZtVr0qAQssSXLHO7dFXlCcSA1cPfUaQS1CL4sOiqvrczotsCt6vsqq6pFWTSV
CMHRLBYio+3CQlurKbAkCbGlnbhLRuMXrI+SyMsGLCQjDSLmdHasAf375gKXkIfVKOUtRt7fAZrQ
g8qNF9qxKh2ovdpDUy0UG8tn3AxqkYu+YRFQnk6sprS70mUNaSY7CzYpcElxoh0jLIhgNwOqnldm
6ddL6NFZd4gF+LIzPbZ0Bw7s/TAakYUIYFXgKrmCKAV3Me51ft8I1sR9U1trHQCp6ruJi52etS/Z
6BffWe6XoYE82MpIW2PRcgrFxwoHippaa9/DJi4Wo4CFVe+i3tm19a2P0ty6GrhCLqRMd2kyVuGU
uKhR0xbCBjhnbirT4TvaNzzqDbCvfR/Pg3r0y1VVJK9FY+cRy83rUige546fLIkWWZQJ6R2y3Bmf
8Wq371tTVAuGcsgyHXsao1DgQNYDGEoPeISYF5mPCgIE36xSmEvZyuEwmpO1UDYDnVjk8hZiQPlT
3/ewAi5z8jIARvGd1k510HbWht7UOwuJcdjbamgiTql8g9woOXhy0HEq8/4R6Vw35u6UxsoeygOY
GM4Oed42NBMwStMuu1Gu0R9xT2CHd63B4oY108bwrGTX8EHccmB7lxhBtmyGVm4K6H69or6cL6Dx
At5Cjym3+QB5OOXqA6/49DNQWbvMDVMvB2dATFP65VJQG35GVJVx6XbOD4GEaxv2OIO3zHL7VWPW
9KqmwicLC6J+V5YWMs6KgRwQckxOOHUB7L9sJcA5BFnp2nJNjtKZyeW2U5bzvejN7gi0I7nKVZ3B
FdJOxcaGlOnb2BvWnWXWYzSxIXu2DNtb4LrqF0ZAZVzkfXMwpxaHCxtNmYL8CokGNnUNtEyp/+ab
7YS7fehX+eh2O9NU7FW1BSTI0qA9+jrpQlbgaUh6aLtNLmPrDKmHXSA8sux4C3GTPp3wuwF59uui
2QN9by8bdzKuehBfUMwpuuold1oH/L9ybG+JUY1F6Bc669ZJ01jNwXbykaxQ6h6SuABFPBYQyASk
2U3zdAWmhCXDsvIzM6aqoc0it3kCT7gy39ujkawhpES/Z9U0vUyFsHeCDCgpFrAseBTcLXZszLMY
IHjngJCr3pXYlyvPBiYHpXq56GthLUXi+EdA+kCGLp0Re3wCImqR9VLEVpKN6zZLoU4AifJFz6r+
iSAECh0sxrD2XTBPUkGWpurrlWpNc0Vtma/BtzZXI4yOHooxbbA8Uij9NX1xVMWoQ2ZCLEK3lRv1
jRvEJQ/gfEO1cztao4v+KDv0UGmJZ9ryARdOF7le0qxMFpCwcnNv20J/KB5aU+/U2LEfDXahS402
rhLRL0wFma40p3Jp550TNjnEOECAJAukMpJbVY1knZpOuxoAV1m4TlrvM7epblqWegvT0XKR8cGL
7aYCTgP5HTdsXJ3t7CCdroJylpsHqsMPx6Gr1jiD/EXNMrKpqops/NKpcRSktd7wUnirQhKk8wYY
S8V+z5wUUQjQSJ4FDkWB+v56wgm3KqUp9m3tdy9BIHsW2nRqX+VErDfDbBuoFg7dt7TlbFc75bBL
3DFdO4053YrSg/ZHOVShpJle1I7LNhDQS37leULvIEeiABPIHVOEmnjyoRoSEdcovWw0J+W16Wmx
Mkq4CPTpkMPBFWqoUDEsluM0WatuAPtGZK3YIB+Y3uSQ/21DaU0kKrsWUWRg6bgvuyp23KSH0rky
t55m3aau8+k+8TKcmw7iYoiguN6wzJtavBZpQTZJBv9np4QJnmfYamWB9x9rr/MRxbHiqTJzews6
d/pU9b2/8AM+VZsKOlRbjCjumtzIy/KWcFawMJFB9tS7UCGBoR8B/l/Q2gr1yKenojAhbzlRuka9
znwaJwsE9IzscJXCrr4JIHsZdG13gHY3robG1BNEj8cfDNHUjY/BW+UDbtxQOtJ4yMx6OoKzQZ2w
MyoMQgk9BRKJpM9fPFBIDqDW68cGGclwgA7QskZecuXkvvfiTYna1UguNRvr9yvVIaO7qKq6fEls
AR3TYCoHvfACIm5UpqoFvPD4Bgh5c40cFVRHuoD9xKUgnqBP6113U+oWy4FR7wlGZdbBmyC1AR5q
QH4lzMfE4DqxYtngLZZhKhaF5mIp+qB8anoFCXc4DPliJZjNRAwdXAnt5gl6AIMZTNvGyaZ1xlN3
1TCcwB6zvCqsLQEoDYCaEH8eR7YNoPOShRx0vuukKdJ4ok0KKEcAzGhks97ecOQbvhvUn2K4Rhc3
zegndRiMBUh/iNbLdTaHSXUwsacSh9u2b3qG122GaE/xXHzLnCRf+0lADyRjkLtoBmM5lE4WGX7H
drzFC1jDT+NXldtmDBHAMtaGz99c1A+vgkyCepIqqDTjEYAlQehY3g9lXuwsDo5m56TODkVqH2l1
u1ALiqr+FR0tGO4UyoMog7CKYN8XQh6FGrxDI5U1Ht20EcaSuWAtG03b3xDlYZ8LB6J8KDLzba3x
JgTGHMmGbkigBp3mQXFdcDWuFGvteglMmGPciNYnaquFwkNOlE2708QHzNbJAHIR0Mk2km5YZK5d
b2A4RSCbHSTx1E5IyI848ZNJz7GhnV7B5DF5nrrRs8MUN0Us+WTeGYFprHG44d3ZgEzR+ci/DS0Z
F0VujztbCP/GQ+y+NsBhgVBUycaDnyIXFpXKa1e4AIYljmHuh6ZfDJAmDzIFrJqF1bUNBHMOGtv9
ESF6/2wE3LuXrldtmHb8N1lCqDm10mHRIkJcIZnjhn2HZ6I9Mu8u7R1r3QReeQDCPjjqYPKgNJb7
XUiLrlgNXuptsJRtPD3JFDmtCOIUWuMhH1gZEbxK0pDhJRyDUKpj5ZX9YewLCH5zOHhakbRt+Yoy
crrAe05tDbfFyoYZwrUHSsMQ+R5qayHpFIVyS63h+m45uj86GuJg2BYgEBdlco/aRr3OkX+5rR1j
XJWkGbNwdINpn/h99iNhNrlSMLMKuda3ktEKOSSka9tmXA/j5CPbZNTgluBYajmyHCV39+acNoYx
UAxFjTyulXGfQlw9tIHcXJIeplKhbId82QgHKuU6T68QJ6cLBDNQCiSNG2Z2WV4VcIVbte1QRw4P
7NhzWuN1dGy2IE2q6xXsLzIRI9fUbSork1uHKGHGyHZwJOtsxO6xxe0xR4asBwROan9YTPXkr3Hr
1XXUMJlvTCV8f+sZQbkuxGAd8xRsiMg0ubZXPS4oY50in0ZjTodyBdtZY0sBJ4KCKWVCRqNvDE8C
WLFXqFwbMF4KRu9qRBboihStm4eWgM0IjHEtLZEy0Ens6LSTEYfAchEXKnDwP8rgHk/G5AiH7+GB
GX2P7EbuitBShYU3jsc2qR0oSLZ53vg8wn2PA0Lp5cDf5/mYRUR7w1WXK3KwxqR8Nii8YcLeLLMW
u6Dizdqq6mm6SV1vfAh46vcLG++f7zJn3f1YmVMR21avHnHPAgnD4CN8O+bO8Gh1o0CmkDsVD0d7
QkQMg+MZyWw3eKHoEWpv0eCKcqvyLL8J2qG9V7RPsCbcRtuIykr9kqGicqjapt9Rw5VvNOuNhWdY
+cYnVb3qvRSRYC7Tta7yck88fOkQB4zRbRyR2WNkjEgkjF2bLBqQBN8Q0RdrQw7FFeFp/jQZ2Guh
kbv9j25yyWNuZsmEmJaxe7PDkTxU5aQi5fMaWlU8Q+qDafeqgBpOZChuXuE1VsDEN3cHM7LcKoW+
KPTImwUtrfHZwHpQe+Tyx2bbaaf11z1YZyZug9HHfDSJxVYi5SjNFI1S7dLQgdugLEoVh9yJ72f6
mRdQWHz0lIG17ANbPyItVulyZeJtnt+2NjSG74bOHe2nKi0RgIRmM3IcwSIFoSQcWaX9fZFlzXWf
MtNel0Ojh02n0rHYFrKyuzBAX403T3RmmYYtchTpN0azhnhI0uGZgQzQQD33xrQrSx8TOnT0aGvT
T45Vh0vkbgLcl1wlJl7RcZbKgYd55jOkrBJPQUvVQIH+kKNyBIiDP+CVzC0szS3Mzi0gmFD9ahM7
rBOg+h/KRms4Ixt4cxwSJX13wS2RyVU79Qwf6+ethVvCook/3kOyZULOIKlxq0G/rfa3ae8nGeyA
C5wSLUDP5AmeMQikp4omz4YNxZB7pVugBYJUVelTqfEAWIxMuuu2sXCMq8FFDh6Ls7UfWa+wiK3C
9LqF7oAyiHPtZNlqDqKruCqbCk/8siU8JEiqqCe8hgcGnIMvKb7tkOKDTLh4j5DdyLhT3KVAFuY3
HUD82RH5EsPbWvAmrDdYO+24QJGjuWdmYSQxtxtXrjpCSLut3USX+6Su1fS9qZEx+qYDNc9R6gwd
jG/MyeibjZdLsOTqLnGsZY9Pzq58JAncvTXgpXhDBSTZYktIE4qNjQ87nUVi9WxCxoIg6hjh9zAR
8y5QSVXfNsjqpEtuUPX8dZHltNw618y8IID2DUEQC529jxUWDTMC2y7nWhYr9xL3veMZK4OPLfKr
akUkMBXeeKkAeq54NKO0YRUDjrBzqtfMcpmBJz7ibEVhKo8ynvAVSWR7yVL5tNCKZwlyeCgnW3Ag
9gEO/9g5nmQOcJSBihhC5UY+FK4bOsMlzNUpPwxVqo/NnBTriCgmf0J6NLJWqBqnOwhygh7m7Jsr
P6QLa13uL3Fn/5cmAe0HgOKM+CJSs3TUBnqWkpUNKdC4WugniFE/I+LokGUN/y8CoGenzYWqBfQY
wSQ8xU8kyPGnHuL7KPWabk9F911l0l59vSBPcMQYTKzFd42cACbSCnFdOeDe7XgZ8myfNGorlL1R
rhVOOGE72cakv6Tf83mlfGz1BAFgw+yw4C3CHY0cVVY/g62xqPxLQOUzAzjbhAUuRGmBWDrlkjBO
jc4eiYxk5e1SwZd97YRfD9+5yrEN/CmYpSYAvcC7fFzzHiS7aeeULTA9OnbLrTuGAvUDNwxAxBjW
bzDneqvIIZvC4lt3l20v6XOcGUnogUJzCKBAICdPi/BZRUuVE19GNmLGOWHHs+u0kuuvu3mK2MAq
AQ8TVxCoOUDAnoqPjn1ZGahttZHQzjWr1bbz0use5aiQeWL/dVtnViQY6gDyA5UCuvMpUlRwk1ML
bhkRBPTtqElkiEtq6ZbA62tvX7jVteEaDyiaXULbnBvKWQMUrULWBajpj1NZqJpYHorGER5uXdg4
7qMeJAt5VX77uofnRnPWioVuFeAin5Q75DSmo2YBLgG72rKUPwo13reVtZK1feG+OddUgHmzgW6g
s1vFxz45TgnAaGLJCFDOeMCgtsxY++adZ2y+7tP8QR+hAzOyl8zLZPZWPGU92PZAvFK0XZRCwqps
s3VtvaLMtkmNdEGKS5qHn7vlE2iRQA0XItCf7VQyByyZ1iu7aMKLLYL+aLNteiRbkpFmsWPQ8sIp
+XlpfGjvVHsUOLJptFUBUa7qasyvkcFC9Pv1AJ6iA39fa+/69Fvv5R34QuSBQWSGNmLnht3KA+qS
oK14ERRBgygH7zmNL91rnw9IdAtk5ADeYTNQ72TFkymopQuV3QgwvV2Z9+vUTxcXujUfgCcLA/o0
AFiCiTC/j0+O+pT1uMQ4omCjAo69JCto4y3rbljbQ73rrCFmqYopoGk4SvK96YmjLIzHnLcXxvds
X2dDAByWBPDLk51g5BSvSSPvopxz5MayEDK98dd9PbtK3jVxcpfKNJkSuD5Bws3V36zK/24opKat
+pLRz+cTEtP2rp2TIR3sCciNEUMK6ct8tEG2mBZa37RuHxfFN3DYdeFduOfOjR6Qq7NiNxzrUeD+
eI7kPa4/1GdVRIoX2LSuvaC9sMUutEBnbNK75e923GPIBWMtSi+LK8e70ZOvo69naJ6B08X4rhv0
ZMHLoewar0UjAAos8EiKMzh1ehYiRvOlHzcVyy8s/3NThScKxa1JoA54GsN1kqFGWiFwRNIM2MMp
bOonxZ5U70fQiIAjWRJ1yr3A+zkfrr5r9WQhttRw2rJMFIISgjpwFEBKDlq/OvJW+W31g6PgBGbv
10N7bvG/C/5PyahNMsjacNFTp53zGzkUyXQ54el2ERV77vB/15J3slISlPQK5GYVsmP0aSicdZkG
W9y1O971m687dfZQJiDaQS0PEim4cz6uytF1B2c00Sv7JbgZ4uG+OebxsPavIJ73WhxQO39gN8mF
RXPmLsXk/bvReQDebYXRGR3lze8oFQSPxGJR5nVIiltJCAelbWnJ5de9PDd12Nqz+yCIk5/MdXLg
czzVdirqev6gfbqofY3cnlf9+LqdcxMXEAcHCAojUHE6OUScYqiQr1IKXqIo5SuniKu+rUOV98+6
9S+gU8+dJ7CjgNmni4f9J628wWw620cqCYWOO5XtjfwCb+DS55/ssQ5ZyG7sEHNUCfC8N0X6+PVg
nZsUeClDLGQWxPtE/u9cWDZjDahoIm8Q2IxyUKxz5J2/buV8L/7dyslS6wOUw+oWrWSoxqAUFjZY
Bl83cW41v+/IycWLHJey8wkfi5RTXS27LstNZAcMloSiptkxIyr75jsj/YsGxr8DqvcNn8xQZg52
YI3oW9DKB2b5x1yq/sL4nQF9I5PjgOeLvAeIx6dhBfKSyK/3AntnDMly2BQv8AYRoTdG8JJBMiIA
vvPCNvodlp3eYu/bPOkYIQCEEeTBoaBsb02IXY4L11rxI4+QzIqSu/SQhP0P9RNYuJtZfveiMMXc
wKcvAP4UnF5gm/DJCrtyYSKVCax9vayuyzdlR8Ui2UBYJjaiej07hzivjUbxHRTsS0HW2UMEgnOz
qwGE506fokg7EwaRQLTdw9WWHWVAF1yK0KCXgoWz1ygoM//T1Mk4W6ZWbo33dZS+DjFStOMeYv1x
urdD44jid/qGMnP89WY5u+vfNXlyRAZu2Qi8tlWEZHFkqhtpvtSIE75uhJydv3+3Yp/coJOrEyOZ
0Iq713H7mPhRJVZ5twDyudormLgFPpAuEaErw4+GlbV2b7/+Bhcm8ZQqkerekEmBLwCk9vdOFk1E
ZK6AvQjqCBgHZ/l1c7/fZycLFuKVs4wVoLuwP5iH/d2NynoAgUWLGxWJaieEZk4IQG2NE0n8qLRk
UTs1aQzoHkraSeZmQL6LS+ogZ2bWQjYKCQakEPHqP5nZ1B09AARcFeXNcQLuvEauzfr+dT/PnOZo
A4Z8AaIV6IGcHLWQxiG9hLYZqAoIoesHFKMvLJ1zvQATA6kmZNU+c1yAlpxEk8IkaIB619Jij2gJ
KiNeKRdfd+V8Qy4uPvQGxOGT4RptA5a25aAib66Kg7l3o+oAPoO6Ixe23LlBA50WOgo4zVzk8D6u
DSmGycgKrSDSToC2NkIj+fF1X86sdut9C9bHFsy69FU9txCw/D5NQJABcPlAcO2GGTVXXzd2duDe
dWd+j79b6pk1ptKmuG5r6cXmiIoS6iTY7Bfm51SfYb5d57wBVLNBKQSzcP4e79qBW2Ghqgq3q14i
5+ktJ7i7NjGclmYzm8upilO520/tzYP8rr1iGlvX1mgP5IYYpM2Q8QE6W1U4CB0O5hjm00syZIBA
QGRdXfIkPrtI3vX2ZGc1BPhL6qD1zv020Xu/uP961k5l2v7ZPWjnYyDnJMnp8cCAs7AAb8cJtbCQ
I3meAF3stiaLAPu1vnVLYKvrIUYZUb4W8AHz4zkjVEeXMkJnVg/gfoiZHVDo4X12snp4zY1JkRpR
bV+N8OaiDz1p9hWRr1/398x4ghcKMAGSd4BDnl4AFQdRxgV8E5VFa1s14gb47AsMuPmEODnzAV00
oXuBruCsOlmghTBHg09oIlBPtX505aOh0nCq32SqAW4RYZFUFzbFmV6hydnCHcEgFDdOjpLeHwtm
5GgSCYE9OAMrN70UlJyZIJuCdOrODQF3e7IQ/UIVrLJTpDp5HjYAN5lZB5fESyXD881An9PF5EBO
4WQdONQvTd0aKGGYXXWlwfBbsQZgH8D/WfyXlwKCSDKXL8Cr/aQyUAcVcXKQ/ODX8F1Y94O4cPmf
7cq7zz85fcuxKF13XgcwG0JcJYssYgk3w3Ion7/uyZlzHlJYczmNQmoXe/njEdXK3oPNw4AqiW8l
G0HFRpQlWElu8atsgtu/3hh0TFHamquhyMt9bMwegRd1azSW6VVVX9VA/8LXM07IhZ16bvjetXOa
l0v9RDg1EH1RCp+mddfbd24yQOmZFOuvO/Rp80DzCikIE8Lss3jHqVpN4pBuVD1qgso0t+VIslDD
8PdC/PL5GkELqO0gpkdqACWLk/2DS9eomgkFeB9w0WZUj+CyHE0NyF8NE+/KD8t2SYMdH6cjSCt3
X3dx/vAPRxKOBhSvIZ1EKHQuTgvx3eQ5ygQvYIY6VStqQFOjU7GZk+1AKIOT0XDpuPh0CP5uEbI1
UE0Fi+t0lVQOlcDgwMyuK4OVtIYdILGgaObjr6FxDoFAYmFgNl6SKaCNX3f208KBjSuchiFKjq2N
nPHJSOdUm51LyzpihggHQLAMeu9llypBn4d0Vkb2ILQOSTgTchEft8Hkgq7Ut5AVYxWMi7sJGD3n
e0+zRVYIEeZWPkZfd+vzMkWDkKaiFhJLkCo8ORm5m9hm1SRQAtLwkQF5Hhglwi/shTNjh0ZQufYt
CpDIqWdsbnLIZrdoZOr9IiT1sK+V89xq+fTXOwPuNu6SWfv5k5N3nQAZ4A8eNGmJtVJ5/p2CrvTX
m0C5AtVjE0UgGDl+nKDKdwTg/RBdEW2FcrEI7mphlBfukE8nrwciG+SC54wAQqnTXd0CmEZlhie6
UU1k0VXdFvDAhzIob8uOXNBLOjM38FNEPI9sPjAFp1vKd7MqVbDfgfVsu2sMiMgVeQZoYf2X25kn
BorBs7WShfzSx4ED+KuyQJCDMElpw7HOXEzeN9sHYfSvzg+FisV8PiDRiNE7uUf6yvNV6lAog4Gn
ag7BAr7nF27gz1sGSSI4Lf/WUpy1LD72hHdtOVo13JEyYT54A4jVHtgbX3fjc7IGghzz295E+Dpn
bE6GSxkjILI0K6Nkj4qDOFTbfBlEXUya3wabIoIV04Wj4HMexfdQTYTpFXAXyDWf5qKycmSOKwEp
didwu5w0BicKAqnI2yhfrv1KRl7TxoFhxhpY9dy6QfJq2dp9NHOHUge6OZ63aVyRhspoL8QHn3I8
+G4oYc7IEKQnMSwfB71huSXBPmuiouUH2083Q6fkKuu5ueQWPVpz5EChWvX1NHy6b3CnzoMPkNQs
GHW6OVKO4jugdT5kY+mSrotVvzRWcnVJ7+jTikIzSOv/lol1PitTJX1W1SjySnQBPmNTkV8Reun9
8GmfzxuCwPYEWBTg2U6hE7oQ7WQFOYuGIAmZtkMXhC4TG+X3iP3H2/Cf6U9++Of13/7jv/DnNy7G
mditTv74jz17g90M/6X+a/61//lrH3/pHzfiZ32n5M+fav8qTv/mh1/E5/+r/fhVvX74w6JWTI3H
7qccb3+2Xal+N4JvOv/N/+sP//bz96fcj+Ln3/94412t5k9LGa//+NePNj/+/gfFkvyP9x//r59d
v1b4tbCTXf2Dnf7Cz9dW4VfNPyGgO2vookoE1Q+KBdD/nH9iBX9CwsvHET/L1uCst/74W82lyv7+
h2H9SU0svNmhBqZM1Hdx17S8+/0z+0+IVaOm5iMowb+O5f3x31/twxz9e87+VnfVgQPM1OL7/D5O
3odyPiATkLCBogxWOQQW5xX6Lh2Ry44ZJhWPgM6bR+CeAcpndnIzJESMYUM1NcK8YN5zEuDp5APT
uWv6GiIapo0csu70TTEaJKp8M5cQLEjqN69X2YtDBagxXtHRhQM2XRwIQY+A0PDF1JjdRg+QUfAR
S20qbgCVC8fGKyISb+fnEywUGjq0T7ovKLSWKhM2cJVfRJY5+UGYp3q8pUpm68luitsgl/IN/3E2
WaXbBVBCzq7Xw6z8wSVbgJ8EQbnSr8QDWP25EXIS4JTTzpvJCACPQGr3dgz1ihykVy6OxVRKVDpq
Z1/xLnmF/iioAHKSgLxDNBts4JpCRaMwrVVqdfBG9aSXx9Cj1OtgMpI7HsxavjDlCRHhAItdsjK0
MuhWdBo4f6g/68AME96QvRYNWKd2KQoYr/vmMIEgRnr8Hu+TNSoiwRUxDe/Jn2B5B52OyQhBEgKV
R3UsfSsnj4MgBR58yCwNbFIwmeYVFdnwhEO8BRO9lA/aUzTME8OP2yknrw4d20dVguBgKmYe/TLF
u0Qlpb3gnW2tTDeBTkpqAtLcy47OptyKvCTgbyySsR4xKBQU3miAmFICecque/VVl+zqORuJJGDV
7kEagHKl73YkaiEjNUWcmLNckOuiSK/tctvZE0DbBE7zMK/rQXBC26D9oLaf5vVOki45ph7A2Tl8
BHHVOOkya4YEaHdzemF+azwwZqj1BKELEPJ3rtPxX63fVFuugHAGQa1+FOjtEtogQ9w4LV3QkcJo
BE+jDYRSuptamfQ2oCDDa2jkrQwv4Gphu606KoOKuOiNZGcWaRYTqCX3wIgzo4rJ0CDOs3m2sGH3
+QIEPfMiWlG4zM08BFj44ZEXhATJ4w2objJuc/hTD4k57ak5NCg+l55x7AmYZaEYsu4R7juMLi3Z
gjiXOBSo/pbmAkoRmrJ10TJgjmXQNGFmNPCX4QaUngrpCyirsQTKMLSlhbsE6SB7LBpHumGVGd7O
sCegMaQnfwjVOfDLLXgfAR/ivNRmxpE9hSgJ6G7SGJ6hkmUuqzKxb7TX2t0m4HmyNir4LoIny5oQ
9AFv6xM+zgo1Wu5tnY5Lx+XgsPp+Ma4qo5h2CpYdR+hSQFyuluoRe+HAEwfknqG25SEg0rsngAPe
a094zzZTLQQZqiLuwbeMR5Y64JUNxp3V2GLv13Q6YGqmnaMpuP5SlN98m7PvvUyme0XG6a3rwajw
YFL2xO3EXLYg8EMnAtJUIMiLO59p/ykAQ+0FJlH8CsBncZwQhIa69ZoVQZDWxCB1QLEDcEn1MATK
jaFrQ3DIqHxl1GCtU8dvtm5mO78c7pG1MYjm1WWCbKykNRekNd37tm/Iq+7UdMCRovf25GmoQ4gu
dBKil7RSZCmAMH7sJlK/BDB5jJqmN8CNrLjYgAmULR2nHr/3pceOHaxOSwRKQ71y7Y59Y+bYHpM0
yW7STAPLPkKf8th4lbHWRjOsnDRrr7mf1QsQ0MlNJpUVgmgwhtzv/C3ko+mLm0gvastsgK1JClg3
tHVA3vImY6egOLT107x8mLTwt7JrKFy1Gha2LrGuFG1bKM4gH4sHd7fGQ9EE+ayzd66pm6thKoab
YXCxRnFoAoQD8qL7PLWOe1cx29oIUHHorR0MNlkEldbFBvzmFOdN14ggSnsBJrJOrdxY1hn1WnhO
FSq9Bx3C0ytfTfxGEVKgggXpiKRbYgiF3KtBdwNUX4DdqBC4LDJPijU1suqf2Nz/H6z8Yc2p7v89
WrljP6V8/dvVT17/fB+y/P61f8YsBjH/RGEMfm94RSE1i/Dlv4MWg1CEJshuBZbpzgm7OU3xr6gl
+DPAP0iS+Hjlgb37/9g7k+a2kTWL/pfe4wXmYQuAJEjNgyXLG4RlW5inxIxf3weuev0kSi22a92L
ioooRzkJIMcv7z2XP/l7z2L+i70F91/ABtE/IgUx/mTLwpaEJ3pVflr1ufwwpPDrWczED7L++as9
C6tEF8Ez2JX6kjwJO1V/Ok6pH7D7Z8zIBNhi9y6sgENgvpVbK/FRaNdfI/BH56FVGZs+jnt4xMPz
3LZQqPqV4ZMhJjPTlPi5tBWBsEbHU/RlL9Z6gtQW22mJz+MhvCaTBdN8jg+rbsZ806vUmyKHUtiQ
R6Wf5wh1VG2oNya+Ht+I88TTkuE5qgpAGsWYbTAaPSqVYwR6NXxn24gTOMTTVZC6ReSK6il9s5tW
DlMxxToLuPGlpyzkKnZ7E6XJjdyrNvsuMCIAniA8GfKZ0vQIJlI1kFdvraKTCWE1ykPShndZj904
DIFyyZX6OMhyuOP4TJGpV4mkABIiF2zIVOlBGJm9W6yiSLZaD/7OTZTSgv0gZkpDuPXdxlHjq86Q
lMCKozR1qYY43yMt4bK7jVX90sgs0V/Ldq2/LFWmuIZSzIeG1QfGrwNtJ1brR9Rg3QZ4SuLDReqe
uHlQmBTsqITxEPYYN1WT06USd87WqlR8xOms/iA8uUhrEMFD/L1pnVjbwa0ZdyUrAHZi7HGKJ6y2
up8RuN2a+mqsSlYDa2R38+zrOKoOFQEztyNgpbMiB4yQSNShXRFK1b1OiiwOh0ivLwtMjThzk0FK
sGFnRIf1o3MVLV1+iHG/cmJSpc5xRzLMNlU0KmzFUnpgsiLdCiN0ItcGQEJY82iDo2mLcNgkiUJ8
TqQNzXYux4iXXtSbro3yW1ObQ+xmyqDu8ygv9kyiYtNkfXdtRCuNrinUR6vQtbuxzpy9aiXGk7Nm
Z7pC6pTbNLeMhxEwyYUkj/WF0bPPSMKy2UOztX4xdtjXwJLC/svnbfTICfRGhmGlT610K8GSu6jy
iBiWakiuBDt3z+jCQ2ZU4WMZ19ZZW0qEtlvFcM9xiZyBxqb2OCttdDvnY3XI656tLK71jS0Zy5fC
0JedaOzxkEqJsYWr1W8xqxgjMmhJf2zCxfZ0Lf+RWFMBZ0KjdrbYckKUeDJqzxm3M79YnWevaKX6
p9IMQkNCgew3sfV4O9cpMAgzt8bE03M10r26l4mMt8pQcxtwy5vBYiWebHwxfdOARzCr4jqX+yAZ
MvNcyzHsuZpImiux2MVOh6izk0OjuWk5KPxYRq33m0Emjr5ptTV+e2Gvo9XJIc9rw08GZbkLY4Xu
OrPVyaApbIWQo6Dmp4NtaqLzXJfFWQhL41znenCDIle9MmOrftTnSPHYKxo+R6/pos2RjmFzXCpc
pZN93ab2aLgQzqyXmnPEr0LB06rELIOm3Y/+oiwlGJ06eiaCAel8k/T+IJzqMJmD85O7wrHBz5QR
qdGVM2Y7VZylYDdussrQYzBHjeWlmWpt0tQydhg4Z7SWxrDTzH66HdLkfijTp4yU5rxV89vMzuwN
1fThvHLGOohM9jwkkgsRpKmqgQIUw306W9VtDMwhxi6eUnYJ4BQqIWbuUt+Fs9kkk5vpSnIzJ/ZP
vYkXa1cMvXmz6FWlXSyrubcoydamNNvkfJEBASVxR1boN4VscWBRs8c4zWT4JYuVHMCfOddJaU/P
lSYDr2qmejMytw/uWIpFd2GjT7taMYu7xsHRgwp+eInlTD70GZxSfqA+sTEvtUPUD4Ufz05zXuSd
/FgWnX5jl6PgTFuqZqD1ReEn0qT7i6w2h8qu573ag6+SmsLxqxLv6uoPX9DzKNV1axpwveYpmS4d
o02Z45bG+irbTHRtrqgYOvv0THOKkv2XlmyTZCKHEGoM58sK90OohXsNxc7kUitAsC3p5l4smnLV
cJwY3Ipl4Dl32v56XNSIUUwlewOHoLvS7CLlwlwSm6RGqwInCGqn5cxs9uBXs3Gv4+JAP5kXLxqc
+n4pKuWSm9e4dsPSLltftRsn8erFTA+NWei3Q12W634xVy1WqDjal+ESXQpbmNMu1vI11J1iHIbv
0k42vR2LaCNEPQ6bwV5wRCcDoK6JEuZzlDnSBYMM5Epa59+bqo7WvKMl8eV6yIgmomxzliToNwgO
Sc7UvIzPwUSZIHL7tN5jiQIclqcvfQImLdSnG6lQDkOBlRuxQJmUQdHNe1OeroZ2fIYJeTaSx1on
d5XcHIqhO3Q2NrEof+lJ6IqnC8DXflrVZ8ZiXoR4vMrq0RlhJWTJblCb2wXzPwGymVtryS+zXPwZ
snIzxg/Cbv2wi0EcPo2F4XO7SkD0QBeBL6T1lRvPKE+Eon03M9T2c/gYkbkLwxP0Xgz4kwpAR1hZ
26YBgEx4mRmGeKBiKWunXePq6cR5txB8JdXe2DYghjTfirtDOXJ/Vktug0PRgLNZc+AmYhFcjZca
2WYW1aE3EBVQAcn42Eb+iK4CrtzozmxKFgXSXy+57LagKsM6AguotO0uWaB0yPEmF+1W5WGVcnBx
4+yz5UuWYJcfFg7cgzesJK/o1+jQ8+wWqFe5qSX73FFRTOj1ln2Rr5ZWEOKZLovJE8mXVGDunzXt
J1PFPocQJyXkWme6V+X4p6MUnpHtptboYT4IckWGhYmAsn8hptXP1Ht76QJyxw6KUv8YOuNuiJsb
aIG12yaym+rfe5hvbVthcp883UkIRGMXxz2OOp9BEXW7+RoHt9sq8r6NHVe3vhG+vCkk6SJqzC33
4huSURES2Pke5k/sSu1sbS2HlWyZLAgQmECr/soUueLKLCnIXd3UsM7tvn+R5nBTFibMvMmz+P4C
VN0iG8+i6S55nosyb/e9Se8v28SrotJT2ToZjnjpNQsFVMK2ys96OdlpWuUEQ5g0z5NUJX5CHWfj
NHV64dSF+qPMnPYcqo66UXpRXBsUUBxXTkLzfIjvk90EiYlgWUv1QP5ttXaB1NAGRT57zHZ7Zk3q
7mO91Y3wWsT34GvO9EhsqGd5vRl6mqUG69lOxgaelTAzlx5ZRaQqdxQlofBIgej51LKUA7iYPSoh
xJRvSqm8meiZs1Bd04y+C+t7rbd+MlIFlEvWBpUajZDu1jlCqdNN2c5+3BqgnnuAfF+NyryM63Zj
DpqbxaObFc2XvugAXtKhE/MBJsqDDQGhbQrbqxmZVDWi27JtdL+wyo3KvgiibjmM/hjj+GEwkfTi
jUbuq4VzmG3L7eqXcsr3aib5o3UzhgUfWPjCfgSY5TZGAeBFdzVK23pfH6D/bE1QIhZ8Q9NmmNku
c/lGCRtKOtImLaxtN3CBrNfeog/XIppITaqrn5J9rRfmph/li0bnQBsXW6k8jBB1IsIAFmq/AEIS
heURusRl2JOE3ZMQVrAAxIR48qGG8BbuDcPy1jaELyvCr3hDXdhsy1E5qKNw/D4RZ0LrzxBdcKZO
9L3ROnd1pR5q5Wao8kdlrP0CjbXcZee9ofhmNrgsaZtCDQOz1XEzAOAuQj8W9UNjSB5QFLUf3Ujb
17OFzBNecW9PbNam52why88hELZPtq09XAizuKFEw7QnNnr0GGfGztYm+KvWFTWcgxFrQSTp1130
AGDc7bW7TLnItbsZjEgMzXBU8ptM4wmNJ3CAu6zu78PEObNCqmMcUwYz/TqW4042JH7wxPMIchsa
NhvSNtOJNbM03+BsNekSfNL72EFjHRUAtjTPVrOgEfmjXLVnKWSziQWeGeF6KEpOZ44rJfldYvI0
IoWlbnE2k6YHboDPZLN+yJz80p6VLeGbvtR07LDDr4hVHyqn2pRxdW7Z8c+xLyxITM7Z0veogNU1
78yU9I0KH2SbS0LfdLLSXA56ZfxMwuIsX2+0+nbcxkCxCGww7C9tMwXL0MhU3mB81Eq1twv9W4cZ
6EynFun1sA98Y4q7YLKz1B8pwm6VWvkaR716if/ltrGziOzogRLfAj4IRLSzJXzb3HALwagYnetF
bQ1KLKNzt6y8TnXiMAmE9drC+YQ6SqvcZUqtq5FF+SLh/ht9EcrbRSF4IM2kfes0xi4tILDjxLXP
hhHjOyiPfKvGwz0ADIdBwsY54TzjMtC17aQ0uz7VmXYI9k1BSzIcHJtyHFhPVWl7X+3o9xw4C47R
ybfaUS7tvAo6a77Q7KHbLpNab5oxVVFaF9vKbgIKYRvNCal+KsM9mcH3MkJogEY/7NCMt0tKGVwj
/TDJYBbhMMc4AR4/sOXo0HEQ0NvKbzMpMIzYZ3fg9cqtpK7EZ+B2wCHp7VC5htjcLjFm0kq+dpyE
6qE8x4FtSbfCQH496NIhK0UwatH81dFz2fZnPYlvE2GYexU346GHPnwHZUgigaMbNwb90VMMpiH4
kSXDaaq4zJRL14xDVjiFn70yYkRp/Iok6MWqLQwXiskLxKxHKzO/g4f/PhrSS75kxoEp+pdh9Lw2
4hEnf2gYbqMYYCJzHjU6TsEyZDqk0tXkmsZwy6Q7enahXc2CBb9YLvWph5i8VNAty9FVo3q35CYA
xkj3sSpz92iXF5TMfLC6T+0IVzqBggqwWYOsa7PPwLvTqanbL9mXSFiXFBIMaGHGfaeSaVpqDxww
OdbCKmQobSVqI9Zi7jRjZuNW7ZxaD4oRZ0Bq7NrkaimrDXVddH+cY7nvCaPpImTodDWxevIzN0Mb
WIDbPHqqhn7j2OU+JXKm1pbhvpaMnOuL8Uc2TweU+TNgJU4yjrql0NS5yTTve5vrIvQVVwZ1Dc6R
kgEem0OCiFNop8pzVadnSjg+iHwMhoQythS7xmhuZekHtcH9ILCEdDyY8zWs7M6VGhYAA5poNi5e
KLLM7yUm5qj1UtsEKTVwSa9ChLnVSmn0jGm6L2ddc+MhPs+dfvJbWHobObH2xjJdQDfbyXlxry7W
nvwjSqzIjVXJcM3hZaybM9joWaBOzpdCNUKqyFxP1Pp3jrmeWt0uRnxDKWXbJf39Ii3nUOxyDsb9
gyWqwJ6yr6jG9pNAGQsIaNmqc79LQm61JX7mlIHpJMekdclVExu5M87LXr0Ft3uhNY+Ce9tWfJ3T
Fck91HetVIF/NXh7mgaAKQ2atJbdLpNHt9KZtFvNYrhbvxYDAQHg23LX9/quqnVmOur6Y7dwp8ZA
QXZZ/Uzs/Boa7pd5ab6DvYRE59jfIfw91jmBir00qK7dS9dVLB6jut8JaDuWWp3rqsQEGN+EVOSj
6Elnt9lziwXNkYsfa2dxeZgVyjm0nYciLKKLSVgbi81iKQuf8BbTcUPA+odlSK0t95/mTZdEyx1g
L46WoWAyiCwOabVV+rMjfDUKh32bl87XNGLJZ2Pb2/Wey+6kAjcai3bdKuh6eZMk6SRvpzJTibms
TWnnNIMDF9lIt5CzFQZk0un2zasK6t+Xqq8vUZW3N+xrPdIBF2A7OnJJ8MzHIlOzUqAu2mnApYO/
+K03VEE+/qIGvh829S03L5FXLlC7TgiD3yoj3jd7dHVLua+oucQI9Dh9TrmDc9XcgbGX1eaPvOjT
Lz1OEckVI9jKzx/4rUrpfcPr+3hVf+V82YUS/S5LcnmXtX23bZ3BBAdpLUEyFkl3QoyxPsh/7qj/
bs9EQUaJC8XSbx/Zq/bsJRoiqcoCQ5XOu0Lxpjn89vkTffQFIY9ww4HmhqimoyeiFJXg+YdTKpu3
ZjMehNX/ypzkxAc71cr6Xl89h24Nfd9EZaAXZ4DfPSK7ZGqFnz/JR98GnQzBvba8SoiO5DII4XRi
rYpANkuxCZ35Hjl+YElLHSz1fMqf/XFjMA3kFcyB5fbtA6XUKDkpEZntsc/2AXOojieG7XKLsv82
5LbdFRgbQN4tbDJO+FZPtb2OjlcvM3X0pBz1jIwJOB2UvZCAulx/eqbkf/5GP/xq9L1/P+SRsCwx
Mu7qLXqfzhlMCeNuR1wz8JHE/kcTCeqrfzf121zx6pnEFEqFYFdc/+g0Ty183UN6dJGf5aNviC3H
62AOSN06Zf488SqPx1eTq7G8aFmwUIpP4hsnYUPW1xtNiBMd5sSrVNG8vP5mxpRkQ9plQdEY3ybU
OB7e8cqNWls7MQrWjnc8YxAwaKM3ZGrGRPa2objOIIFWeRCq9ynbjMXQH52KPaE9X0lLemL+/2h6
et3Y0TwshtCpyiYPjLp4AJMMWV+zE+8fdMJXD3Q0QcURQCM1BkRp5z71XajdUPy4eziVIPThF3rV
ztpVXvVAgzUFE1weKGAeSFtwq+bCOhmJ++ELYyLCxKihjTpWBS+W0JZiyam/ut354td3k+I5m8Gz
OU26wi0PcKhPMd1OtXnU9bgtowY/58FkjM+gCO4c2Twxu59q4ajPiSXuLUvJgwjhTa3tterl8y7w
4Sh99daOulmxcJmv8NYw+Z0lEDgiRmtHPkuX/ZOZ9VVDR30tMVsuCAY28i2qCTnprmH5Z+hy6tVW
+I8Gj8WyDlXkd2D4UYerI70SRUHJN+ecrE+XSy7f/fmLMxVSEVcFMhK3ow8zqkpFREsVZHJ9qOPw
utCcFymJ9gS5Pnze0kejxySQU8YtgNno2EuIsw79Krs/NasvDeqG3tzAbm+s+sQX+rAdCJ0o3W06
6jGLqGKX2xAWQS1PMs5Fl7e7ueNk27dO+kf0ib+2XuCp/t2Sc+SwtjPSgLjFCfq0Oa8UcelM3eM/
eGc6wnrEA8QfH+vq5wpBkNrUwTw5JJDFhPSZbQX711ROrAkfjU98Odz1g67E0HG0js8xWQiscIFJ
4Y+Dp3UPcP8E8u2jJkCCIFiGGmm/s+D2daE0UlcjH7DPKQMi8ZKkP4uK/uuLvG7jaCKj0pnTJ+pg
6pKdmck3y2wcLEhDf/5VXrdyNGayhhpIb9UBlRALdQKnqTwauPUvv37ezkeT2ut2jiY1KY2Seuxr
oOftIzlBt5o0nFVFf6dTR/4HLTmqiq8NEOU7WN1qUtGA3wYgj5+tcnoE900mmJa/hOuu9fO2Phqf
aGT+3ZZxNGqYh0rAAE2QzPWLTUCRGyKLbORMnPhKH/U37AIrFsaAp38Mq1u6maJTXAaiGW6TZf5l
I7o68Sgnmjh+lLbl/IDjP8i0hAuvLi73JWG8J8bNR+/r1XMYx4eWSillHcz4wp3X2IfftGjYE1z1
8/OvcupRjkZOZoZkuExlwNwiqLtwFWRpw4mj8aknORo3CfJ9YRtFgBjhCZHUeSl1PxATbP/Bk9jK
CpDFPPDOPNuWdQPXt2J7a15YYbU34QZ+3sKHz2GjscLsBOroeANtlFWDJoW0rbkMKhN1S69yw+PU
p6ymv4+Ixzt1pGHW6tyRzXfuuryPpr5wyqCcLqfK3NQBORJycVGjtSiTm1GCt1zXnloTkMMhrwGP
n7HvgVB9Y1MVtKYT3+8IlPXX9Pr69xwdK/U6tg1pKIN2M/iUVCL5m11CDwlU+6z0463lzVvy6iCe
u9n2VF1FW3vHZy/jaImi2BZORHkHhPAUN5PeTlwQNsmdHmq/5i61XadVyXaERS8j6k0ytNCWTjKO
O3TloHBfyE2T22faIhBKTNXChfBSPDdKh4qYpWk2werFWUUOj9rd9lpK4bsJU23TyFzrW1GU3g+D
UX4RHFHtjShya5P0aJObRtezS26pBvOF+ydL3lkzSEyAolp7UBvq35/3PfWjwhbCcRIcHVyO8rEF
SsvGuYJPzzcId2qEAv9SDF5+XW5tKtJuhL77drzI7+I7jdLnhVAvEeLlW2eTQ3wZ9/SmM9l2oeKf
mAqPbFJ/9Y3Xv2tdzF4djpDVLuTWcRXiy57W7puH+qv2NQrI2jkUF9RFv4yV2+n3ejC6p6bh35vU
467xuu31xPuqbUOKl47byt+lFpsgv80UJN6wkWa3GDzjS/KHBJ+/H1ajkoRrhbv0Y0/YUHedpTtV
kArpKbTsmZgbSs5CHbUTk9lHUw2V6v9p6GjEhXBdLcraAYl10GrH/naclqtZJ6jk8271cTucawB6
IwM/5ihMCKYQu9VBlRb3+iw/tPaCeuPPHK+/X9tqP8QpjGODnfnRdyoNS7SL2QRh92yO+9Z6Hsan
z5/jg2UMkytIA47pK3viaLFUQrYDES0YRTQfzNSpDyQqZqfOyx+8LXN1mGN2JAf6HTAwdIrawjkW
iDw/REr7bGvhrsnNzefPcqqVoxGVRroZ2qYIYjFhoQlvcKo+Flb951s/5OzQM2D5YC45ru6WYkDA
JtogDLtuR8BsTxppCMk/nCNSe0ZEu/7nj7X+7KPBuh44YQNCauL9Hc3jnNR1uc47apPkVpfNTVxw
j1rr17U5fvm8pQ9foE0LmEahuv9eUV5NC4U8GItDPtpklvG21QozUMfY/mUmkvSnn0pZ7bUUJznf
wDs5Pqdp2TSYyLgCUgPJcI8JUtXxw8dFd2L2f/dEtGPojrw6xqEiv3t3oZkVqS0HGMUUNDrG4Bbt
QrK6eQo8cYRQYKiuLZlI1m2c8Jp+/EQ5pqIUUGyQ2vvFubdHyw1n1R/wmk3iMOBbsiTB5bG+WTMy
//CzrU1jWIeAAmz6HdG9LENDnkMlAL1onRmlPaIny5zHyFSKEx3kXVf83RL7KhkjPt3xaEOqLYgd
jEYNNAOd5XiVVZHXddx1nyoavV+g1oYcDTsji4XKP28XKFtvjbHSub7bZITA7JMDDL9zOK1kCW3t
E33x/a7xd2MEspjsT7FBHs2Bg0zszBLrwbC1vpKdIO47pME/10XRYlF0sv1Ubv5v/KYP36fzn5aP
DhFLDRwgt7QgUZhATC38bmuKcLVSUdCWlCeqL+ti8WYeAbNhUUbSDTro6gt/+05z1FjDwpXoxJy2
IWf1qYnZ7VUKKcVI5r9E3L2cerPvVpe1Sehhhiav1dnj0lIzt6Ec8RltZK+xwf17xT3iPSmhbirf
ad0Vd9Bz/VA2gojxn9KyT5TlxBb8gzdssn7iSJWh6LybaMLIQRNta8GC3J74UTu5Lo0zO//zcYGN
hWG/sgJY5466q5jAE9qRERhOOu9tp7AuZ6lNH9OKjARvwP74p0dc3ivEACy/BjBX8/iqzE6LXDdr
M0BXT3LRID0RMNz6hjOcKA1+NA7fNHS0nZJslHrEjwbyzt5Z22pXVv50Y7qKV27GALmpfKLsfQQs
+D2NWsQ/r6XNFWR/7C+PNDWU8tFkZ4oa9zY763fpNvNan6y00MWi6jd/upwrii2v+BsLCDoU3qPB
rxRh7sRlGGj68FT3yrkq9NE1INO5phzffD5Rf9AZ37R1NNxjlPkL1tQgT7+J5c7qXoSKoKWz/3w9
YBHitkvF+M2p+2jDwH+ZpFl3grb4leSdS1oXGpZTuPWPZk1aAVnMloQp5Xg6SbqubyBUBRFR3t50
3v1sbnJf2gxulLCQ+9oBRX/QXSBXmk7sWT/qJG+aXt/zq30K/JlGUUQY2M2W6Mq9cpbtuPrWkGJ6
JCfRSdCw/vz8070/yvNCQXWwwlL1B6xytBXvTcLJe41vVyEtdJtLqjIXyUG/Hg7919G3DuAkHvNf
9oljxhFQcB0PeOcUvG5cP1JlPl5xl9EUVFQoytxIPbkwnEyLizAQD6Grd4EctCdGw1Fyy/v21hn9
1atN4lBPJtrLHtL7+CeCcy1It/IT7tMYB5ezsw7lxtkjook99bJs3D9Dvf7dPhkWFG8AKb4jXOZN
hlJOrfcJPra6IaJ6uYdIcWJH/X5ZYktBicjESGgBJjv6loZUGhiUu32L4Dduc8JYz0/0lnXCf7vW
QlRQWGO5vlk3FUdr7cSWwlwGsbfuzB0a7UDy8rPWp4ayETvpJP33g2n6bXNHA6LNB5Y+mltnTd1b
b4rc7Fu4x2e2nXZi3PxZvs5fX2lltkIYBWHE0vq2l5AEM4tpqvah3obIzFJsPtiIp6dlSa1TI+Cj
V8lyABMA4LdCCedtW401zVYb1/vpR3Rrbecv0YG098KfNsMOxRi98PNP91HfeN3c0avUFWNQMiKu
LafMz9FOYoqQuvDh80bWv+S4e7xu5KgDlpVpdgnPZPUtQa9F86wa7dWE8MsdR+fx87bW93PclqVo
2srpZzd9XHwtyDVL27LdT3rpjfN1KH2P5vDEivPR87B+WhzmwBUyO779RmxThoYaz76XyXo3S7eH
JmHFh0b/4/sqpsPXDR2toI3hxKx47d4EiSgmFxWfW+gnNlcfrGw0Qgydo7MT1t6dp2Q0rnPXdHsY
rjsg4p4gFsVrvGIXblt/9hG0H/JvyHxP9fQP3+Krdtc/fz33NlQv1rcYXjSX0mN2A9Wh+CKCH8X5
Im3mfX4j+S17h83n/eP3xznuIGR06RpxXRAhfwsSXzUrS4PJJem0l3fRZUGG5MtyLp6QX7mZp9+F
94Mnb+vbdnDDr+mZHNiXyfPnP+B9BwVWRPITgjymckb60WNPpRq16bifHLn/1vSKHPQEkV6FZfjn
23RaYkZmOQXhCYHvbUshNWonW8Z9iBy4yIiD19PxClvqk1KJU53og6eiqqZAKiPkZN3Ovm2LYDKy
vPKJpZJUbqSc8sYgA3pTsJcdfZl4GrYpxv7zN/m+A2GUw02HXsA2EbquU+mrLzmHLEdNOe2NoieJ
Iwx/2PP4bIzt9SQh8P+8rQ+fD5UF2GtIgyx2b9sikbOdmnradyT9diLdmiLewprbft7Kx0/0n1aO
xvugK6NRJtM+lhTLZ7QfbGmuN0NhF25fxScG4IePxNtjGqOA827vUaoTgabLtB9MjvxSeDUY5rls
LA+fP9KHrawaCAi8q+Ri/fNXH2mpp7HMh5kk0oH83V9xKQiX/Zuf9Qaf9UZFvHblt4N6hbqDQF1r
0xxLj1rJSWglC1djUCffiSEF+nGgiHKbP7Zbgo8xGZyLb+WFfSmd+GDvl0+O2Qbhfw5sMP3dYK4n
rSuM3t7HsrgFY6SAlrWnP+96tGGznvEGOdIfDeOqW/k+i73XJH2CUaCVXe8KfBpPYWbOf43j/2d7
/Nd6LPzf0R4eODJRvUWXrf/HX1QPxfwX0/Va/obnQU+2Gbd/kcjsf2Hv4eubqo42gl7OHPQ30wPc
x1oaUcF9oPBlYuSv+xvqofyLlYcwPq6GqCsi/1X+BOph/sbv/qf3k6IJ3Q9SN38TOi1qskc9JBYW
tsVR3cojpyp/QfCYempSKmKf63aMu641Fwy5tpoLDN9mh7sv061cZ6+cm1dZmOPHs9JahiZGfYsA
iDJqtHmXTamRXiS9vcQvEqu14REUI4BPwjMbsCzqWTzccuogUH7ErB5etjScq146YUatPcADCTyG
FianCvxQXroXK5bq7lxIaTydLbmqDBsz1SYrkNpy0A74cjKcfPo0zvdZ0mXsrMJFqaxvqkGopWuF
SxHHLjaCiPl3tPi7Z8WKxJ4cwNn6lsDRSW5NOSry2yWk9HcI4yr63oDDUr6qsylVF7OZocFQk2WK
yYLJUVvD6LD10m0zXcrxq1etVYDjIC7RFV2ql9zTzkuZ3oVTRqCnZFey4uOOHkhdy2UtTNxBzqA+
jKqlRFs0zbWGFXIIf4wsF6CSlCbFkRT3RUlQlZQsVv8442lrgsFKm0VFcl3VBNHxVTr11xjNUsoX
EE7ZnWG+H8srM4sGbH11gdQir5b6rl9yJUUQE5myDyhJBmIuNdqIkDEsVancF/I46xeSXjYE0Uy6
Hq7gR6Q7HunX2nAO9UHU352iKKYDzLcOTbZe6OGFlWUNFZMY6yfeW5yBxvykRkk+n9uWUPPzsdHa
Ef7AMDQ/9WRsytzrrBoagztHttLcJJqWj5lbikqXdl0Vtpyi9bE1b6aYcHEvTEXxM685IRIZLiO/
2xoz3t0nIjb1NSkV9qwv9NYeL+eliDR3ELgarzW7NqIf8RDpj1I5iIXKERi3y5Qze04+HOZHb5lj
O8a9lCJ+apdkVcKKMGcv7kht5DfwD9KNVWBcdfspa0y/mOxq3BRmZcbnCoSKwo3HyLyBSyqF36Yw
t7otDsXmi1zLenIu4Lotblop6y4Rc3G4kfIqpOpirc5h9EMZ5LypKh9nc4axQeU3LLdCGbma0MJ2
yM5KIQONaBLNmDXPMkKTiOuWf3WbpXXsCcYJYkQ/7Qdn7GAYMM3fVPCmHrTSEt1WcVpbdvUyxHZU
QA6K9pDlAQOqUF9SNzfGGb+vWkEnwPmoVRehoxKKIJlTeJX187IcooxnvMbNiAnLkJPF2FtqPfcm
/u4hykYEDk4vu2AUHPlFmY0EvgxHHageFbXlyGunEUvnLBWtxnfhDvps7oTs7KYCAA6xwJM1HvSq
UMydgQ8q2cet0mV+12WtBqdvkuf7qrU7i0+lhzj0E6GSfxsntgwdIEqzH86ggTnohbQS2zQDmoRI
7GbBwqg0OWZbpSzcQaeTl9TSh7nyFAS8y09Hl+I6dvsW/tBGiks7DMa4LkeoCo45b/pEKZT97EA1
vpFkuU5hdDWkAzUdlzx+LS+zep3VGJ7Oxhog3T60OqESkN6OX3uzgp2eEdwOBSBWJ/1MGjrpngDm
Ca2A6oB7c200N3ewXOXyTIqUiEOTRWCsB6GmZBqpl0mynszJMctNKyYoIrWa58Ylg6WIIUDYY/Kj
bKOQk0aeRRLleamfz5T4v9k7j+26kS3b/kqN6iMHvGm8Dtxx9E4SOxgSScF7j69/E1TWu+QhL8/N
165uKqU4AAKBiL3XmkuCuShwkAReoFQjj3sx9GTbgSYYXWEw6sJViwJ3dLdM+S+SRHSmYspGgenL
S4rWfMIzyZw3AAeUWTLtVYuedmIC803qgHmi9JBx3SYpsEwuhlTetVabmRv2EvPvJAPV6ITgJy/b
3OKv6HmeJY5k5qy5GQEbgktNtG3cWiN/1wF+1CnnsQXM574WyibwpTAgaT5TptR6gLM4VQ+tFAx4
8tVqYfWTElFEkqCUsp+MS4D8XkxM9FBlGJi9n2YZuN5RV+grj4kWHDJh6ePaS61l0W0YQ3OGnTOt
M9rOFZScbYbNadovdQJYp1jGQfbUJdFJD00y0qYGbRDyrYGzWNglsxIkhzqVjHw/GOqQn8sjxLzU
NvGYdlRtM02lE9OPJNl3kjU9jPkinlWJqPbuHMpW6awsvPgiTLNCcINx4D8LqYxAnZTKjBwX7PlL
1WJwhbwZPkz6BLxSzcpWtoN4Tk23ZO1ccCyWoE/yTJKSbSCNUC7b1NLPIqNtz2F2zBeyMEd+QRrB
FgxkaPPS9N5oBnwYZj4gXtrwe8KsLvcUCynTy4JwQMfaugZcPTe0JsMeykG6TbRi/D0Nef1d0MnT
ULRIeBwCMTmvq6AwWMHmSEby1Ky8D1NKHnOhH3ZhkIsYVvNoj0eiRquSh96QCON1EjTRwcz1gAXa
TKCQFrlIZk2R9i8ADHWvjlXRTRq52hS1BfknSrKLEQzBg9HJKF5lrUhZBth2XKhDrBt2L1ZEoDYA
8bdWR6Shp8tdfW4tifJzKVSs5nNvkl7aB8ql2bT1FYKp+KfehYFfiAoUgfB7ruTZpoyC0oefM+3R
K1jsgAEtqIGFa7eWCYFMtO66VkrpTG+G5alNuny0m8YyfSPqq7O8GiQLgOOi3jRk3u4grGgpDppY
+xVzRHFmqJe5HQR67fUYlrZdCGd0MILAFdpA99KBsMJMUpM9WeCtI6hKdUVaLx7wppvEl0wego0Q
deE2LQq8uElZ79EBF4iABspq86TqW/Sg6g7EX+0q5libtmYQuMUJHv0Z32yEvMYsOXHdV+cZ2wQM
qH2e3C2jPG/E0hS/F7qYXBecCUFI9NMMaYDUDLseksXXxKaxo1JKXUupauAYYwgeMJBA1oQD4RP2
2OvDnZwIhjtBPOC9bHtdcsqljq/0OWdFzWql+dHy1t/OiyaYCJc7y4nEhAqQEEy6V6i9Ztmp1BSp
FzVNf2VCWaX0hWy+TqxkJ1SzukVsQVR3vUQ+b5xlL4rOJyGq9Xu96zPIZOj7AxOsT4EaDPu7mN0J
emPcGoHFXquurXR2FuwTmCWWsGq8RJXrrVIl/X5oZJMPfqwOvxfa11dJW9E/rSzVL0jyhpuaadJe
XyR83/UgrIwiYG+2kE+a2wJbwafNe1L2IKe6aQlW6Ai4VLSK3ZnY1HEK8ijXQWIY8nxPxG1z3zQR
hMoiLDG5G0Z5GQyhgqoyAgmglI1I9zGVSj9lpTNcI1GnA4AJYYJmQEaQLRlSWrz0+IgRy3e6sWrZ
c82vFimvAYvETfwwT0IRGHaTJGUgQWtIabWEc7qLxWHgq7+MHZEC04Drts0HmCyT1Xxvarmo+FCs
pLqqVEuqpypvmQK9NrbDpp2fB6Frr7DqKESkwwW60cOWYzexh+E2mbsh9WJoFTuhbqzJDceofhwL
KX+KMLwODns8MltzGQ9gK1qDkw+G9dAW2rIBpFde9dx1p6yz9rCM6M4RUtbfrSAVb8dYyc5i0Otb
g6Lsb0MNp8yJF1F6bEwlvFxUZfw+h9Vwu0RIIMabOI+b0k24gGcFf/h5VRVdQWl9WK6kZdx3VSfW
HnvN+CVT6v7FLIHN/V5aLCMunb6GeOhwAnDojGampzd9YkSDpyVSmTzA5+nys2YZy/5pViNZ3KYa
UR+OMuRd4zFDBPMuqJOg3RVgSWpXl4fFsNtCSCeHZpQZOZUQzXd61oVVcYfNHRJKvOgdRxnLrJNN
MeV6+yhNSst7k2f5ttWriXzFaFAwFQkC55GgGO5gC8q/sn5Yvqc5m59Nrzec24eyTJ+XlhfKRm8q
kQ+9BBPVcE3Q3KCv9dAvwiKMWWWi+VFaBOHFHNocdlJSRIlfN4n5JEOFM2y9zpPWj3v+4o3aiY38
06ip8gRQQkyFXfhSGsZ0zyJe5+Ajiro/UTZ6NRq+PW1C10YGuOYPoXNA43ZUa4lgtoHeyVx1U19k
0WGBdsTnwNEf1NAROrveWN7aidF+189d5iXjWVi7r6VU780JnQV+5uV6W/RZx/nwO+hjo3iSkSId
lxzrSYimBfmZPl9OITYBWpUA7f9R8QV063qxbwY5qjFKkbKoTQoyIOIB4YQnOOaqDY3bry/lfRnp
4yjrn78pksVFo8wllxI3V0VwCKaXr//5U3dq/fM3/3w0aS0nq9pVx0uhe4jGS7E/UeWjlnH8LFCd
0SAjfgNq7nFHpO4VIGd14w6+uV+J/8om2p4m/h+pzl7v07thjuqjfB9BGChggvaaT8xb6KWOeRlt
a/Db7qkUtE+eCcoMkQCvtbpCE/D9TWuhOfclHNKKm+dOTfgoW0SHff1gjlTR6wUhqaSJhFyUGh/W
t/eDmElUyXKVua2X3PF9ue1v0r3gVY3NkdMOf0Q3ipP72Xnxvf729cgfpwQDg3FScVp9IoRdkclV
YaSuyUfK1q3pW1nMK9RcOjExPt5F0yI+xjRoDEhUwY6mnpIFkcm+FUZcB24tszP66l9fycep934E
anNvJ/fSipVO2YnliJ3XPt1oG9VP9idVc+vUer/aMIxEsiat5U/Eol1eTUnOMH/s+rpTkgJbbI1N
4UWedkqHtD72D4MBVKCPAq0XYeD7a0pBFQ3d6zXNHvihPcirDSG+h1OmiSO9xZ/5hwrotQwpg7c9
muQBlMsk5fGMiFrCA7tA6KV2vgO+9Xj6jVqfxPurYpHWiOhZc0nZlB1dlc6BwyK23bXqrT4iQ6iW
uzSTn8KqPvFafZzcrzoSvGq0M6myHjVrglGKy0iPXXJKOfYu+tTWG8McQdbMi2Gl/tcT8LVjeHRd
0jq51/g6tjDHohXgqjN8zdRd+145zmx32eruaG6qg8FTi32O18LVKeXIJ0uHhQrpVeu7tj6O2wLT
MnXkXoFN3skOdZQX6pcC0MyLGt3FfAbW6T6r7Ro91I1yJe2+vuTPbjC9S2RQqx4PSMD7+QnIReGc
y7RJKlDyzTQfai2lvxJKp2Lpj8RP6wzlMkntoFaOOvQDk2MCsFSZIwevXToBiEHW7MsD93d98xqd
6EgnRP/09eV9XFIYcy2rr4uWhDTn/eWFXFGrVgSzlUGXfU8sa+zBc4nhzbyE/Uupq/rFmBStCjB6
ns8Jk8iUfyTk/vuqaRMjr5ZZoNeGw9tFjdpbGgkFN9iS68hZwmS+iK0JK1I/Ggj2vr7c9Wl9mL9I
bdnL0RM3tKPdR2g2A9z8xC3hHfrNIoLhLrvUClFYYidQZaWLXSXSqlM9449LKr0RWaRLixuPl+do
XNSio0WIh2vdUgbW/FU2FO6EyOGb51JwOfFQP1l93o129CXSe5I0kqFygyUgrquGn1Qav2kWLOQQ
WO7Xd/RIU/H6/N4NdvT8erWW4ODlr0vC4kZO5gsX1SWQrqvGWz9Q4paM4fHXKU3FJ3vz9ZaybWEB
fG1WHc2bJc4MONFu4wabyOnPxXGL3jJ9lOT7+NHyJmKwkkPmlZex7LXktL8IyQXH0FO/4+NX//3P
OHqB6FwDJDZLV2DHaNNXkug0WafMDkeB3n/fZLpxtEYN5AXm0eap1WtxFPPSJThjsQujMLbgGjuw
ZOUEEq3/XSS9DF2pzyBQGmnjFDJpwV8/6Pduu48/4ehLIxdmC/s3Z6VIg4XlQAkPi6Hkj5YSdM84
jQSXTSQ1c47Y/9upJZNqjYzSmS3/vlPrJvEv4pzitwEM69/406lVlb8QhGCJ/Tt8YY2f+tOpVaW/
IIisswXsA130Fe70P51a+S/+hPmDIZgjLVvVf3Vqxb8sCV2UhbqRMAXa8P+kU4uS9WipXdFSFr1g
EsVWzMHxR5tfNirFpM/2ImXTphbMYWsCZbN8iwSZ+wrm+jfJGMUt4Un0Pej3qG7RThaV0yxMdmFF
XcRFhcNBROYT9kKZxdwm4KWdghaU7mUpZQ1pUbTkMAShrOxloyy2KR/Zm1lQaduocsdui0ytUrE7
1O5QfcrlIi7KeHA1NZtuBDDM50InEjQwaXK/U0GVx9tlmfoNoShqxE5eTTMjcxJect2FX51/m4RE
uRpaiultgjKyFyXaZo0S3OMbI/XT1MkJyEZiVlBQ51fIXcmW6bNhI1LK98clbjxLpJmbCRiVafuo
azAPvtzMEOHdyw2i6nyqOIJZxfVAselKDvmDtI9BKkMP8godAPwwarmTVoPsL5QSnwQryc8yCXpA
Hw1a7DSmiqslUBvtXFvUeAeKZeoBEtYK6CbOQbJnaaV0PiXd9HOSgvJ+jpLSLxRBhMIqL+2mI8Dm
Iilpj0bCGLtZ2w7nszLJ51M6Bj5ixMm2tK73i6bGwiNagbBP6iS8rczImA70tdMdO9Bli5B0tuOu
6t1Oi5NrQKGzw9IBrt+oQvJnZ/0s0wrhV18RaUppV4RXrJoBccVZOF0D909fZH3RYVB3yYH+5+Sz
Eamvq1IMvSIEJmkrZiRL8LjBSdoLPPsLqcuUDkonPUm7jBQ9samYJtuR4/zB1GIaiHo0B4R0DJML
yqrxxqHU0ZfHivhbU/PaJ95LUwii0lutsAWRL4zdLlGnuXmpNd8iTUtqx9Sn7G4IpCryGqT6KFSY
6/FZFoR675UxsOl9s5TDJfvE1A9JzLmhXStXUDHA0ctjpvomIKirWhGSQxN3EwoXUp3Y1yo0tBy5
lwe/4zYl33O225Xdsae46fW4OJ+6qrquGku8lo2wOpcIAjlMhThgdc96N7aq5JIMr+WF1LDlXE4b
/VYL8vqnkUbSr7aypvvCbKrfilQvv8p6eglzQ3T0OdHIY2qmqy4wogcxq9vvlHpjL1+iOPLmDr/W
zSLoC1TjeqCTWoiyudVoZ4+uNevJ6MnLMpDuOBl1sqW9W5gegVeAVSH/kbnY48FS7VamdaCVap7t
aIqTI8sU7qyKwKCIiQQMev5OepkeeXVbZNImi2MdfmcVZTczZ57EZi9qyY7YFtDBRSZluMmrkq6i
IQ8RbWIq893PTCmUi6yexpdysubwQumX+vrN8nv1Z5/4tgx3vFmWKFuAIICgYVC/+CDZV1oSFvRm
lO31AF74w1bZtLtm88802DSej4Y52iwWQwVvBJkjNfowdFD7AclMx+G6o7V48/UVrcGC7zbEr2OB
iJCQ5bNIK0dfdURdVqX0mmyvAvP2IkPIuMrMpy3bOK/y8nvtYvnWn69Wnd6PibcM7PoKhaOfbdhf
eullcp5obuhbd+U/Myz8fRve/DQ+VW8PBmZpZKlZ8NPMczVyaA+EB2lbfMuSrXSd7ugoOVBcv/Fq
+oJr3IXfvr4zx9ud9cYA2COMCDWURqXv/ehGVoa1EfOsLRMuagsN5FcFJFYMfIMoL4jWXw/3Wkp+
ezI5Hu9ozx6MVgTTlY5K51c73WnPweE7L8IFlGfrRtrm57rbu4SPON25eNCuxEP/K1/c5xM3/TWw
9KufcbSbp1iGKsya1vnAS32Ifsz4M7fDlXLIN7Ac0nN20luA/W62rTb1VqBS016yhETX+lY//Acw
hfUpf/WDjs7fGksBUUTcFzDkDjkKpRNQt4kudL+6z66NE6f9D2fwP48BX+HKD/1oTyXOlW2T3vMY
gDeIXuaaiV2eW85apASreztureevn/yHAxRDrl6SVc2pc/5X1lXnTcm6zzmQGnUt261HWq5N83ve
9C/1+bCtBZsYVlv1CbJV7UC+D7wTYx+fFI/GVo/PFWj+G4WGsi1v9E2DpHlwAVVsc/LdbILh96q/
nM/b6NRx+HhvuA7LRmE9t6GV5vLfX/JYlriAex5qHKANSwXlqhNSyy7IJpmAhJdd1thLxN6qm+m4
zr6q3gBE3QX6nbWcEa/x/evb8OkiuLpINTrplAiPfo7MQiPr/aTg8X8QapnNm+5/PYL8yY2GwiMj
raR8hRby6CFTXopjnAksJySD7ubN7LADYVkVPOCnV2CoXXPX2RN7TRt8t5M59wB1dvWP2D9VHPhs
voGvXS+XDTo1/6M3agpUXczxFfEV0xSnvKDAi6No+EWxJcCJrXiUlKmMUmo7CQt5/Zwcv81vx15X
3TdzPV3NWURhkCOh+rrmJ9fttne0y9o4IIQhZuZSeGrO4gd2/pFnbgQbs8JW2vTodWgBu09T4+Pi
4YUQ4ZuKJ76Fn0xKvu689IjE14L00QpcGK0iCmvKiqyjQhrvFHJQYlIUv54JR46u18/au7l/9GFp
qqFqzHC9/ee919eO7nDQcIGz5B4wV76s/7h8+vq2KdRJcPfzxNfj4NubnuckYJYiaxqMdPU6ulvZ
0/m5+KP5pohO/Z16u6941Xn6C5R8+uvry/1k3lMDV2mH61TD9WMumGoKSqwLXK3VRmdmYT3XS3cb
mxZ0gVPU2OPa3p/L/NdQR5cpLoHESYZXbAnJzdPMMFhDPGQvhUuHtMgSL3KFZe3r6/t8UANjASCX
j4V+U10IFjDYpBQF6R/IiuNc3EXaPl5R65J+9/VoH5oYr9dIm442GiRM5YP4fxBoA0/cznG/+GSz
bSyHTdoudBre1lOlrU+2uyudUqXzvUIXlaMXQkzkqFxZ27YoF4WjiflzNQsOMuWHbun9ORlvrKJ/
6ULF+/oqj3xLf16RlYrD1cISAVz2fsKOhGdB+WET4lbf5c0KS1/ulNVp+S1yB1u/DM96V3G0h2YT
+uYpI9qHwgWj0imkaLH2RMF0Hq2PJJ8hdrdm1e73PFN9X/jBlZTbhFNsvHLX7KP9od9+fcWfLQrv
xjxaF7upUZNM4AuE0PNycvvNwje496lY2p1TbU5tcz5Z6ijzrB0jIEdUfNa39s0yHJHkZ44Yx+wU
+Teaf3ItW6eRxRMP8rPpSuuVkSgfssU5fvtrc9KjoWWcthl9orZtfapR0UHCyglDGDd692jF8kEg
z1jhvRGC7NQv+GT94ZOLuXvdzkM8OvruDlk9M8X4BcU4XA5BSq0ltpde98nOsvMGhUpf75VF2SXk
T0kkvmFMsgODY5fcHyzSCITW3Jx42J/dfYPKACwr+tIfPAwSZdosFjgWN67kd7vc26W6g1DWnrzC
i12ZFOfNqXf5k3XKWmFT655LxBF4tMUZJ3FBmseYatT7Zn1Wp34rngVi5IxNeqJS/On14fRYEQJ0
Pz8YyPKy0JnLqi2qhUs0n19LxmVhyP7X9/GzS2IG02VdGysf4l0TnAy5Tqio3ZAmhnyNUKDa01n/
aZLbAnl/Xw/3cZO4sqHwUmIdRUdw7DzpaSnJ8QyrPrNgkBFRoyTu1yN8vG+MQLVUgo6BXOG4l1uZ
RpcW2STZqUyE9yg4Fe6VqD2F/v/0Qt4MI79/+dVJn0L0RIC7SeNUzcUr4qevL+TTEVhYTD4O7HXU
oxHSrFqGJR9x2hgkrCLqj1Pl/+decUTD8cnBCVPf+4uQO2T8ndpL9hAmLnXOC6NcbhX5VHv9Q+uZ
yghuo3UJQ7VCqepo/SjSpCe4knFab3IlN/bAKxI1KtjxtUV7a3ZzNwmdIHCSTbY5pcv5IAI6Gv14
/RT70Bpkg9HFPbFZTvuSs0oYGzSFjyf1EZ/NvjdXqh19dGUE0D3RoqTi0NuPt+j8Une4DVzKb0+6
LftkOA1Xp0b9dFC6otiDkdl9oAdmrWJl7Zq2F9QU/JBAV6jpof2emC2f7Ch4jBaMAUxtUGGOzzy5
kAgonBrJnq+H7/pG8iFEOi2VdzvgQ6tom+Jb5QnX81n73DgRQL5tfqKy8umz5EsrsugbGuqJ9aV5
882l3h5Q7WzWY1e3E89DT3AmUPbtVbM5tZ1YdwvvT1l824m1QZuASOPjyzGqBAsa3NUw3U/68KOW
rJulJII1xAWiFb4aL/dfv/GfbGDeD3m0o5jmMJuwYpDA6Br2esBAaCwwWUUf1dB1ePIU+8nE4RLZ
muJDVGhYHX3P9Hau6ENyiRUUL244xSl9DyrqBO5DPpYn8QbihaR7RWmAWuDxhnsYG9TOE6t+7Y2e
6KEHp+xNHOqlLvqEfPL6x75c7vODgpD7yrjTriCvvt7b/zWq/jfd+zfTzP3Z/fyvl6KjN3qBR/X/
/Pd9+LN4/vm2+/n6F/60PxXtL/gr2JBNduOEQ6x6rj/tT9n6ixWFnRW9cn09kzEX/25/qn/JGHj4
uFLqZh9Ele//tT8F6S8i6RXJQvq2bicQ/f6T/idZOu9eQpjLzJkVd8V5G/Icrdj37/uYzUnLmnQT
GaFmbNvpNSVh7rEDNeCUz3XNkYf4tpZ68VLDX+UYUqtvJVovBGbpyjX7tPpSj/v8GvN6TqZ2Gf2Y
VLO/KudJvkNGbe6GUWYVmTvLbYR88BpJj+NNm/XyjWqmEb6p1NpLRNuRaVgrjBunRvfA/lAiCC7r
++uehdKZU/xzaVGpmwqh002pScF5bPR8BHp1TAG7G4ifBiMaVWeSZkPwWcPyXW70uCiTRiKQee67
jpQJdanPJFOt8tJbtDYFsbVIeL9i3KzE26nYz4apvlsw8JBpHgVVJePJyLp6vu3KzKwOw6yGwbWE
p8301XQ1QU5Ndkkmn+r05VQ15BOOsMnCTPFD4rpmcrgH7UZJpO6C7dTc2b1llleIxOfU6QRJ/Cma
QuLS0UxCrxtF1SeSq7me+2qf8DA3mVUtP6YgnbcjyfNuJWQTUYNroHuL62OUp+7H2Jo9Odm9YCi2
BFb3ZzM183MnR1riEGwmfBsIOnfEVEVElK84mTi2Z62JL5le2nlZd+1+Eq0JgM7cmtiZMFC0Thd1
FrmWcZRnbjmNWudklbDgQWno0NjU5mqwmdBaMTJaQumKoWQ9DYXWJ/g4BoOkldDC/hImVr+lGFAQ
/4pwi+/Zkky/iq5KdqkWVU6L/8sf1uaG24R6HpBFD/wK603FPkVUQWXXJi3BQ1u2JPulBDYGP3o5
SJ+kvMKRpqYjWLaCgPFbzMMyKdyaPBln2Zzl+ymnW4tPDTtORXfPq8vx2xwuRNnM0ZDt9LSTOt+Y
x8ZvZSvc4lGhczd2ybVBoqT6EOZpkTjiAPjeXvv2D1hS08swp8BXkYoT2Qbk/YBUOCU9IzQzz+y0
BMlrQ+KDTBUN2K3c0FQ5yY1o80h55YXGGCtM/AO5Oi9no1DH32cgi/edmWV+QOzZslGUSV0DF0kk
s2fC/Ei5WqKLJO3mH0YSLEiUTM5gqw30Bx9UckjNKScpeSz17rmyaAo7QiHogYvHvPohtnxf7Q4b
7mOa9xw0kFeFkpsXaNzsTi3Ki6mWpE3cNQTWt5aeOkktlg9rW9Qdi6Ek69oiQ9Mg+LHTK1uSpoTH
Dw3JbsKlqPDHxtWelHDz15jhKi2WerzL5CLZmCOOGNsKtRSf+ziaFw1HEtSllkD43YTemNuULu3v
oq3a67hXs22hJOkvqSqkqynil26ySYifzRaytz1YRRR7nM6HuwIxwY2olpGokC7bE0LnWcUYk0E4
QLhUwLdiSwx+zGloZb/DvMbJYcujvvS7MA5FampJZLAajIrhpiRIhtijCzo08SK1dqsNbXquLHOw
qVIAcko1YMBpe8FBcyHDlKty2jnTUnsFTHVzqwdp2jsNhYnvnVUvzaVR9FVNMKSMYTZEfLBZ+kE7
n3oMwhstK1I/0kTMl3G2tOaNNiVZsRnjOd6PaVo89ZFEYqBNIGOgb6oRvyUxuWBbIQYUuh83kbBR
2bo8932uYBMi9DVa4rFzljYHysPjf+hLNE4SaxGo5qm+MHlnt+0Yjmd1gRUzH2Re8rkZd4M6KEgX
TLmIPLUjHDhNus5rRaX2hLEVb4NwTJBNKZMJ2KhtpZ+iwCtDZQKQRiyld7L4LSSaJSpFuxBuE/0b
JZXnqakW2+iT8M4aytENICtPTtcYyV3exAEoynS+jCzco3MlW79RqoJVjEi5lXqrPxhYo294lSXZ
6yqrL91U1HFV5lOGyapS9UhymlKDCC5q+IHkWAgerF5dvJgt41OiRt0B5ECRulVtWJsiCogdLvSh
v8oFpvUomOqWAPHqTCki9Wmsw+Ss5wCeO3mXobrLeyYjwVP9oySS8EhWZVx4cIqWzUK6CoT+2Fxq
sPVKBiE/mpvfIs/5hvCg9rGfiN8AkTnwFgaifhWzOv1aWo0+hTkv+yiGCKDmQviNTwkg1zgyfkJS
djF6TnYnJIWDnWF8qAS9Hw6dXPQeVY75pUF2tLcQnBR+Z5IlDqa8u8iL2byB4llSoaqHJnX1RQCy
i7QjTzdS182/Yz1uxpaVL436bwFe+3lw2sZK1coOijG/ESMjRqpapePPtBTTqwmYIO2M+sEsqEwY
zJGrUG8l3yLB8qFfhvQ21ozB7ScrzVjt2+J2kgVEvoMx8NT4fst9E3uLrIT7ZkrCBypr0j5U8uTX
guThW2jm3DA5BEuQVmqwIyGzXisRir3M8XRQogIB1ZgulhclRuZXvUW6X7/km1yjpYb0NXLSYSaV
dQjx9fXoTbp+6r0Q496m0bXSKbIER2HI29L1VkGipqV7ElwMrxdy3Y1RR9hrsfhel+bFI2WMBmm3
zhk1GL2uMyenkqrOnfVGPSgznlLRTCV3zjl0WC1KILmnNN/L47wlIZ2ybiuX50kdR7sWAPHlqCei
F1f1U5oKhSOUQ+aHQp56k0wUcNpX/V6MdQgXJXm+ZsDJ0Z6SWYS4GXVXy0QOepAYrN0owWJctpWu
XsOPCG6lTla3Oq/5XTcNafAzE8XxEHSpmb70PE/I0XylFxstfe9Li5Vh9Yzk4nGs8KG2XRlto1kI
rjXmw3Xd8hFiuzb52bxkl10ktb7ZV8EVk3L+HZVzFpAZMk1y7JZjnv2cWR+cqQQnL8u9+C1Okxhq
hFpvsjGIzgadT5cFMePXGE2sjSj2I3En1rDb/RSY/gv6LD5rrSbD1pDScZrsXspQRPVG/lSl3J4Z
6tePflaKTTup/O45pX/UqsBGpqApnCxKdclLtFp8nGUM0nZaWCp+bKPHcZ305blSSaIvoMG+NvmH
+a7D6e28aVaE0JdbNQp5dkl6wEFjPFRNJz3nIKkv2PJJB41d2T1SccUJx9g4LNTMrnW1MVwlTiPy
hpNauFSkofqN5NpyVAkPI+4bNrj/ezz6H3UoR5p/rw716v4nUUfxz+y/Nn1cvLw7KK395b+BPpxr
MIegX8daQGdzJTr+OSdpf9FjAc2DoYIjCov8v85Jyl+ELdELp3iPwY3T79E5ieORxfmJDtQKC/8n
56QjwYVmAJnUGQjTGVWRFQz+/pgUQvTRs+F5rpyx2ITlhm8TqfA3gyN3e03c0Vh7jE92to6O9X9G
xdFJhiuSJ2q6a3nhTTHGJCs2Tqtn5VJEongjo3gyDqFneepl4pvuWpcJbO1+8mS7vD3VfFlLhv+q
znwc+6hUMgtWUIXQZSgDtZsUSZWwkbenNGTyWmP9apSj+2q0rMFL9bzKuiBJ3MnOeC6tNsLARfXo
Fh4ff1velv5AESPzqpM1qJO3+Oj82w0EZ2fts9lYLQyLfrjWplqjAS1J92My3VaR4M9lCszC2shg
a2q4RLaA99RNtN6LR713R+IJvsd98wIGyZZKVpqqvKua0di+eW+u/tyUfy/r+/hA1gf2ZjIs4HfK
pHme9+sD6bbrAzldk1uf6ofnIYlkiuFyoyJwVLAaMHIjWX1OFILWO7fon2tzVUE4X1+K9OljfzPM
UZVxKBDiiwyz63YqsBnXdDtvncqrZO9U8faoU6oZUPWRFIj4YEmXB6539BYVQ5zUg/nEhsnPzoJN
fx16pqszwSx8H+PtaWPLh9XieMSjd6cKatEojSf1Mf8pO6pTP6YvHQqp5iG7ke7/g/HWp/L2qbE0
4fmSUSvRmOG4fPTUqBZx1tSeZod9LtqszI3c+Uo4T7aJF/onFY/vO1rcz3W0VYZEm4nS5jHQNdIt
VcnUJ85SJEnUF62jHMp73VU24B02ay11eQjpBp9UgX24ShZAlnoobZiwaNkdlf5DkuM1oWXSBCOL
xbJdV8Dpd/gsus1/YDmjj/zurnJwWcn21KaZOnxEcJm+f+HmsZ6bnmPxWE6zZrdxZDpFJ45nJbCi
23hJtWtRkOZU2WnwbYeD0Wl1ei0M4nAtFHES0z7WpiX15lQeGz4O7VCXOSfoilylSOQgoizajBPG
aCUvTWbiuQbwgQmYsAiaEFybZ7Vvxuu2bcdtFueV28EuiPn/CzTWTSR/M0Zp1G2FSs3dNIJoqIi3
+9nVwKSDYFRQBU7TU7Sk0znnqnwHYOhFERvL7eti3Pfd2Gm+WRF0To1IO09X+sNcAbVxxT9UiNkw
+1sWiPE7SNjwMln5EeYrSmLQK+l3svIlppU0UanqcsvkfMyneCWTQ086aPHQoaKHUiFlreALcp9+
B/eAK2KlWejVSKGJfPWOyJCho5RQcgiOVvwF6CPzENJPJQ3WKNmRWfiVY3clzAXcn1hUXTWOwY90
Q2mBLcsl+S4rx/o+/b/snceS3Mi6pN/l7tEGLczGZgGROkuSLBY3MEpoFQAC4unnA/uIZvLeLjuz
vrtzrLuZRCYQiPjd/fNWT4zQ6JXxCqDB8dsJQJLSM09U+2byncVZQcU07bnMiwn8Qa1rTwpDe5wp
jZmvkWVLQCkedYAZ2JN1svw8H5riZMs4C+s4Mz7WqxDZPjGz5WAUXnMn4yH5VrKh/7qutRX1ksyT
U69F589D821UEyAMAyCNxq7zsButOZj6sQkmq6ge2ZXXfuEs1hnqXH3pM8fCs1tjHEXfClF1GaYZ
K5wQmxBgm40X2p6+wO1rOZLVl9oArwpu7VII45zPcEibGp9ABqgiTCFYfYoXJd2X/cLuuGuUPQym
4eilct2rRY3xKAezJQqk6KZMLH+F93XNOircR2AYV6dt8VetjnX0hiV5UIuO+UTMnSWSxojSqqN0
mhEK3p5E1bJgdJN0z9iCPkVZOdvks1izgLiPdAhLNN69kyce1onSTwcnQxhk8Jf7upcCC/v7l8qv
yxKPK/tENmZ43lkjADDebCX6fOmSpvd8cn73+WhdkZK4x5Q7kEMHucZv5EF/fVH+/DQq1LecL1W8
BDVvFgfhNpaX9S4v/FdFuS/tx9K41tkbr/zf1Dg2nShCSPnI7Sqi4M01qXmxarU3BOopO1BavKuC
r9Y+P8Adf+PL2/66/36DbJcDJ8LivaWRh6JB5GZt1ayx6uHlBWqzRtpwZvTqF7Py1mv/V7Hh55eG
/YwPI9iFj//W5tLWMKYmAZREDMc8ZWaaNIFijLvVLj+3WQvrr9iv/er3DN96+9Pf3x+/Lecs5ggt
BvfJJpJ7N/unJU1JmzpI4mqOqJFrIGlzu37DM/z797h9CMoN/kysb7d0hdwrOI7S/Uwwy2cC6Ztq
jRn8499fybYn/fXH2u70TVDCdAbb+ebHEuh/2WAxjLfpgNYqo3yXxEZ7Ghc3vTQ24JrJZYbmq9Xk
vPHJ1u/X97NAT4eA9bMS4uZLzJK+W8Z6CWIr03t/AbQEtq2PO2M/qfbyLV+ntmN42tY7EHpFNPSJ
KX0RN/2L6PnSiCnZbhrZlZrpu26CMsiwNBefa9tVGHZx+gqZvunMgIoq/eFVtUp0i8XoYaEMYB8X
sfaxAicWzIXVBYVJWZJFXdwX5m/1fhkX5WwM1hxZzjieM7Ywr3jkhy91m+fiqtd2TxZkctQPCnCi
JqpiC6M2IWQMzWCQrrx/5FkTpfmOSSKcH9MdxMd5cGFkpiMTLR9E5DYQL93RjozqwTK7Q0LfiBsr
x7Y16umubbzkR6f3avPGYnOzofz5eEIzxt5hMYEgEH6zwSvLonCairFVOO/m0A6ML96dF9S+Fsz7
5rkO3qz9+P1h4bTNR1mbX5QVYbsP/nLYSAtzyqt+CTar/RZo0A7zuQq2TewSujtxVd5QsH+/pTnK
w13RUEN1ouc3nyeRzmZFeIG7QL8mxlProVs81em9NSKZJfPu75+g3y9vaxxkoSNkunWm3ayruOd0
8kQoe0QDzeZd/Q9q8/+Iv/79cvjzbYw/7Fe3EcTN5dSpJbl7OLzq/PkD7asrBkbnu5a+OOY7sS7R
31/Ob74GqDWot7SeefhRuaabz0tS05Mwp4IuEpfkzJ4hUI+Sw7MVcAJ4cy5xc3zjduQOJM7OUAV+
OLD3m9uxq3uE64QNzcnd/wnXMH3jxKY/+NcQ5H99Bf/103H2P0/OLtmX78zN/mos+Plf/DkwU5w/
DIrFGJgB3Gc6hsv6nxMzRdP+wEfKWVcjCLi9IPh9/mEtcP8AWe7x02Fmcra+Kd4d/2Bgm3/wTvZ4
L/JuIbBNBu///p9fbvj+5v//dViBf/KXlxQ1U5yeyCewKcMuCCrk5pY0R89Ym2ENZGzWEhQzmcSg
ypzl4OFyQlTtsnnwB11lxtsRaTgXkAk/yFJ399CA5aEsZueHW5fdu7hR+n086PJb0uvtk5fq+ftk
6fIHAyv9oayblKMPJ4YjCoJK6mKmqRRCAcTj2q0+zJk+BjQ9qo+yHOfTvGbVITEy6w74q9wbzqI+
TIkb7xIQgneLWhpHZVmbH73Ija96MwyvfTVrjzgyUAkq16GeFoeUc0Xzy5/J+KYRCmxP+eY6dU+T
UJYQRqD+4in1+n2xPYiIuTB3ihUvUco5i/6yThyIdYOH1U0lvrajFe+GTBinipFBOLiq/lEZNe+I
eLJe2kwgZ43tFN+PuoF8mMQjp11Vm8LeTrNdliZwpaVVGXoAkiU/NpOS7pij67tmUssLryr9gxhN
cZ6MXD+6da1GtdbHj04yFycsLnWw6nPzmWTq+lxW7XKVeaOes9lVH8pBy89ZDH7YGiZ2hvnUELpk
hxYNrkg6f6jV6Z6vWbzLyf5+I2ObQSCXheprNiKOZ0japW13fXTqUj/Jos3gdbd9moaUfc+RAoRy
V0C3/lIKdzq4hen0vgl9NZiIxJ+l58yxr84TyaKhiMOmS+x9bysUP9m5ci/cvj9WVdFEMC9hczq6
vM6upjwWi6PuskKu7yFgtVRPT6Z2roSeH10Obs+u13GfqArSaalmZ1tZ+pdldJIJNTNbzkNsLKGy
2NhALH045LMyPa8T9G9TWt5Oj5PhsCZlGySktokyVIZ42t6UX1PUpIO2ZnVgDmspAvI4I/9Wl7Wv
Sj5WKPatCExTZHcy19QzKFHxUhWlchnyQT7EyZKe82bQvxq9gEzrFVm/1802iabcta5StxHGMPWe
wUzHX5ZMc4VfaeC7fbgF2SVzOpwPCXycH45gmublU3wZU3ZOJdh3fBt9HunSMi5FCvGDd2LGjRw7
mc9xvT7rxFH2fUsPMk3T6nPtCUCUadl/GHpBqL+p1mkMOuStcLAt5QmUR5uGgqPok1Y77tVQOvlV
MOJ47vt53VeL3u9R3pRPWJ8swLze2ry00Anfp7Vco8bVxqPRWvoVpLt210ovPXbA7i8u1UP7hFg4
iPssfT86s3rVPaiZudNXu0FZpa+V6RrNivFs20u9Lziw0o29yTq2S9HbmMCN9FKS68hWJetKox+Z
gagYu4sy6tanlunIWZ3TOkg7c7xvHMD7+ezEV+lpQ+Soot6z6TXC2e5imrnNJGq8XvimRUsL6yXN
t1XV7hHyDDakTfHBBm5/6kBEf+27jum0MU4RijCBcrIagddU4p26aEY0Za71aBTGCOlhMUOQ0nXt
15YRH+NibQMxeFrEZKkOqUgRF+ilre4bgjBUoKTjHBQOiI4qaVwemHXm58iVPcsufYR5XbZRbo/l
B6uwYBnY1pT4LkT8BwgGNG5w2K53RTYDntFE/w7uZin9Vsjxm1HzlTjtEAcAAXQzaHRooOGk6KmK
uqh6l6wSzcdsgb/pe+vinbFk/By1mEfG4V3jE35vzMhp0jKNStwtOCn6pfmWKsMUH5lSOteRHnfK
xnhe70SuA7/UWsejZsTu9z2l48+FtaYX8L25SQIKE5FO1PJQjTa+Jq8h/2VlxXQHmENlNGTFJ94N
0oyUutWvrYjpBzbBHGcanGosHAO4IKHft2JZ31lrRdvZ5ExorNJ7HztxfaBvoJP+hGviXJZGHE76
lD0wZEsDMTO+7x0v9vuYY0s/lUxhtAp+vJvoDUhwfTyoDKgocEAUbvOFsSq2spdcXe/0VE/eD52h
4QHIlmC0NTJy2lI+LFa/HteaBHAyFVPkdjI76pPGja56NSwRt+53Dhh0kEfAf4EGuDgTIMA3IMKg
h0VO6arPGu6zyJ0WyAzz5AUUaDlR4ihY5ujJjqphbA+2TUOMDUQBPstkXNyhVDCqdcr3OlFXNWgx
cWluHEIoVndGb2MR83AcRCD0xft6VMZXSOHJ+yzbpKWyR3SFdDyVu8no62yXLE78se161B836z7x
ZJXRUK3r41hNEMtZjaYp7OQI3K/05mM9EZPdeWoitJObDmBVeYdhoontFBuJapQ7XDgVDe8ZwPBg
it2EuWeVtg+D2ErgY2H/KKXZvBdFXfCTzvYZxnMbWroFe32lmXmXYt3qfWAgzFrarnsauqp4xQnj
MVGiGCJgJ74G09xgxJJexlSLO719mZyq2ndzrn6JoYfvUpJ1pzzu3GSj6kYiJtuJjWfdtWZJx1al
G+09b2n10VYYDHSZGC76asgHKOT27FtpZ91nTblSfl15+7werJe8XLn751G8uk05ndR2A6DFMo2D
jplgFijdZByb3lj8zVGD0sHwN4yTUt+5mJNyXDX51mYMWh3Tx5B9a8HWvbhdOWAJbDOT5oW4yl6J
wdIwM6qNFlI4Ez8xCPc+ZaqO2S4fuydVZbWQ6aoHRBt50ktF/e7JWj/EpW6+Sl1joihd+5FhNZGT
3CxoMjbtOZxa04kw1BjRChnrMkkv2dMyLY5G6lDKMEzj49hTRWya/ZzRckBNlw8bp72bTIdzkzKt
6FxSwLiHDJIw/rO7s1zF+AhLZj43q5wXGgQkxqbOi5cvUP+sp97pm3fwvFctWNeYIEQCqWKfeWti
7D09ST/jzhjHr2PTjGwH2DT0PFXWtO+bdKiYmHpDFqUxKWt/5TDpd2MxvC6qDe/JyJeIZb99WWYr
PkIOwV2gVcsJ9U5jtmoZP4bGbceHgSzOXWPIbPCxyXSvBhdT0aDOk5x1fXqvuqwCqVhcEmdaTWQx
w+rhK3ZWZjtYKe4eVLHyQRSyiio666XfpyVunklV4/1QOtpLL4zqacYEue1F2y4YcpyEo74ooYgV
5vVtZ+7zUeOd7ZWS9VF3l108Tmwn02aC1S206uOAb+pjr5ekJVtRhhgMrcvgmuLeSs362WRlvPa5
l+xUpZn2BstQOK52csT4mte+ygzhZMgp/r6mVfwCnWOG5jzl6tbOYn/XvTbxNucc85myS5KXjOPq
ty1tzNcwrfKJncQorpVjx9lrHRt5MkCp1/v22DhFO/P6UeBJt13aXDsdT8yUNPNFLc3p4vB038mk
hl25zO87L7c+GJIFcFfVpjUEgtYmuNkjK+QDFite6Jt5NNEDoxNF8aEp2/wqhorCg6rI46M9ZCYp
CyeRyaUvUufTnIzOxym2ZvU0yDShnbc0Mip5DUkVDN5a2EWrW7KB4tyTzLaf5mb7oW3T5To3Gbgk
2jq8NmCDoNN+oMRrkFtKsiEDa5p6YojV4SLF7F7WOGl3pdEXl7nSi/FMj0s5BVWs0t6SmaVEDpB1
xHDYLMJ8kSp9MY3U97mDgRW6a1Z8tl0pGHuBFggb+t7RxXoeZz82ZLdEXSqnV2eecuq3xtykUpxa
nEGeE7yogslo6ydqHreHFvNYAlS7SV4UF8gxrScAld0cI9xLl3XNfBK8b69sP3rlWKo4FHxXN5N7
WxkS/ro9GkHaEnsMGgN3X2N0bkSrBiAgPV9F61fTXLwxxLkR0znzMdhFJ/MsUh34JG6nOO6SkncQ
RlAIX85nPZDv+mA9iC/uRf9YHqaHcQyUq7mjMvrLY/z0VnhwO1H+eyz656cT32bkQtMGY52bqYTF
KyRtmSjqOE7t71r5fV1e/37O8tuZloER891t/EEvo3WrQK4KhS4W5utsTqKMHyPp3/iAm0HOz2sw
GRuTf+caKIe9uYa4EK2hZUmYHsWxO+Wh9Mcdg0+f/WdUBm8lt36/HoLRSJyMFRlV/xa5T7055g21
dcRcTVyySv2n6emXqcBfpwC/jsG2q6FLm9JgtGk8U+gXv04Rezt342Gtw6zuItM4Sf19gr92vsbs
rK10eOPTbtSSPz9u00nIVHj0VtzKC5kC70nQzcKx+kjDyJnJYajs69Pb4NybCdhvH/WzAOyv81Ft
Ye3jo7ofnKjD7FQF7KBk4O0bNhNvlhK/+XE3XyRnPcyJWh06zwuuZAT+JnBbf9rxLI30OL7JYvjV
n/H75W3//C+XZ9V5b+Kwhlqp7UzID/KgH1mLcQB5YXP4+4fqf7g4hDt4fuZGePr1w0ZSFEan4JcH
qMGhH5jGmXvD9lfEX4LO/lumoxtDyD+v7t8feGPP0CiY0dcEpRuCyVGNOAi4fh4q2P+gd+gX+YFy
r/1qvHV7bs/ur+sT/Fhsav+8zpuhc22BFJucGlZ6srK58HH9h/qxDzk5JB+3ctU3GSr/3fP310/c
/vlff8Zywaseb0Ri90fWBZyih3yXfY8v24Waup9H7Xuj8IfPy5Gg9f/P7+rxi24ygovsd/O7dpOk
o4/+uPw4X8Z9tWfcF3VHjKe76U2+6Y1Csv2m9GmT5sZA6BgEqm4+LGmWSWJoDjEtHcsHRo2PPCLw
SmRUfRv2YFr+w5rm28+7uYeUcrIXw4btWH7KOLAWg/jPbxcWTKTsrUqVCJh+c7tMi0ytXl8g+FNv
H9ah9SV+NTeUdNjfsyN9yyZ1Ez7lG6Qt0TKJm+GugfJwq4k4kiBPvWAm/KSe1nC6A8MYls/yZXo1
pyALrP0UCiCP/vIljtyn8tNbhsP/7i+gE4NDF6aDeJtN/3q3JhU9M462RiRA99iYIjWwdliZcI8c
PC2A+DzmwC20ALMlWe2vRVg3n7s3btqfN+UvD+n2XduotyBGDQY+NystXYEmoMxuB9vzkHPomvF5
pmHG0pCcWaJOJk61/KnbKUc9XKMqXA4ANtNP0/k/3s3c/EVulmDJtGOKnW5X0lToEOSp3XOVv7nQ
b3rt7eXSHcLD420rk3uj59Y5lVtLL3Ybbn7zl85i3+pf+t6vw/R+OGAzuayRV4TZtLPmd8L0/0OM
/3bbOfq2SCBcgf7B6frrrz5OllGZg9iZ+6kLzKjZO2S1MJFx8tr/i6//v2rSf+GN/st797eU6u/m
65//wb/EJB47dk0eWEwaASCh/FtMshCasDQgZsIf/ZeQpOl/oDDxoLBeID1a2/L0DyHJ+UND8UT2
JHS1oehd6z9Rkn7bo7rEZul84TWyKaq3zhSjqI04HesrkFBf4CQqneAv38PDnzf7Xzepvzp5thvw
1w+4XXaszuwVp7n21rLTmDd12tmulUNHzOLvPwinwu+P26+ftV3sX17Ia2GmGfmmiLWnCzy5ymOd
WGZg50l2TXM3S3aaRLwRYu2fXVexgwkj4bEaWuN91hN5meu89ZF+8CA3KDOQUrGX2NNyz1GY2J8F
arWwe4GcoavFwdtmoGmbzwdzm4uWbry+s7dZabVNTTO7LINlm6RqWSUPScN0VQ5pO0dLgm5gFJYa
ztsIthus8k6Lq4bMDuWkQasK5WBuY1sXWrt5KLdh7phnw3PS2avvEmmJwOGpUAP6ov2A40/c6VtW
Nhit0kWs4dhxxFzQfEMVsn6oeS1l2CV6r+80ozHWQHSjcVhLMi1BzA14KRmAnYbUWnzVmfIPJik4
DtBoUN6oFfeOlrafKTVpZj8x1JmThptaU5TntjylthVHpRrH7ygTyyNhAcX11VwmT23ermOAD8+A
tsulnTtdTAdB+eEHRVnknZgrK/LMVUkCehVKpBmF1pd2yzXl7kyDZMvsqM5dSFNjbF96Y3Q+E5di
JoUDz/H1BZCBXHMGxU7G0a2olR0z7naPqC4+albHlB+N66Qt9XqakjQ5x62jbR2MS8KOvnDnU4eJ
8+w21GhRFzTSYaavMLuMxf4+97W2R22CuaRSjQeqbvYZuFqfIQP1TxPul8qvK2XYMYsRn1PPFK/z
aNV3qmjcJx11EIob0zIdKQuAYV3nn9LE8y4LnYsXaxi7L0DJyG42hH9tLJEWmVccv5dWU+YzT0n/
zp1MKyztqg7sjjovYRQMU0gKvuTMSK+2saqXWkkGJvF1uiuVDjClZmb7PJ+/zmap3C+Njm0gs6jI
Yj26435Gw0vs9rFLxHzoh3r6VDB8PqlGHp+0CQV3WZLsvCyM4RG66I2Vph21Q1fuJ3SPb0i0Ypfh
yboDKcgUKKm+c1zK3tG02tDfNcp79LqExpHY3g30EUfJWLxOynIyp/KczPW0k8I2gnlIi2+yXsvD
0MhqZwi8oF7mKSEFujHiIGbSRCvsE9GoNCbetnBzMOjb4qPtmH93+2y9Z5Cnb9tBuZ4zR5IobDPl
LIpp/tDGE9Xuc6sUPpI9JEuGqwc9LcSuM5P6uTIUq9jndkMfLDqkezE1UWCNJYWG6WbAsxmMhlyO
ejpPd9UYWz+U0Rgfa5kMp1pP2w+pPc1BVc7iHvmHiXmMl7hgrnpHxUR2JBjsRGNpqnSKivIzricW
oAlfvJ9XZQfOXI3NUKNnTXBjVuKeWL0HmU5U7i6paqovi07bnM5TVfkTCd+IiVxMv5dFA99GXquO
cb8udwMC7+NWLAx1fNKq3YTmgFCaDnPokMjMI6/T7Aers2IWIaKofu1VIBX7pvne965Ha4CpIXHV
cVH7korOh7ZyS4qK7NlUMUXP7lnL2mXkkZ3iqIdu/jKSbD+Zyro85xrGNDEq3f2wamayfQPmEgL+
7j8u1H/uCzVPr6wd/Xs6TIcwcYb1o15oS1jQUXwiJrASNF9R8Dq7hpyu9/HJEFYeGcJr73uL3Gue
ZtV+xvLw0Lg5QedG7c8iZu7IgMM729hxX+RWsFA1YgljwAA7daKyzoxtqlap6L63zSSNtHZkXllp
8thUS743Vtf6IvO0Cp1sWXfkt9XdkjXxo0leek9SgmCzCWFUy4fuHXHK4dw5jXIpWJYYQOXObtzW
Tt9e0/Qo80G/pkaVHjxUV/LBsARMXRgZT4y7XoHLyGtdj17o0DK08/Ri+qJ4KyF+M/Ue7bqkQBuZ
w3ziVrTfD8mKzthO1WlNZ/uaSqizQbOwWNFKnthlqKppfEHo8+5HHPLP7BSMcyKtZeCapHxatFU/
yHxkQhLP5slKnXHX92PR+LNm6GE7tsvnmTNH5WdurhP21F2291ZpOcHKA3gGq4F5z5sgGMk8+Ug1
M8P/uFAKQuPpGKpK1mx6gziuMAAis0M2972uyi5NrpQgFxIwZRMqu986tFgz0/eWntCzo6yBokwM
5fmm5ZNnQer2NfAEjDkMPTnOVD5/ajuXsp56qZjypaO3vEJXGLAdeNpeSsXZU+HEc2rAGfcAe6nz
BclGOWUqzbYpUdMY1WudroMBG8m3Uy8XkWt19g+9WXmm66SQX3LalhD7tOYzx9r0E8244qucQM2R
IFcvJgKo5mu1oV7WehDHlqDluSoNeZ94znC2Rw8nq45q/XktNI1oemcPyCF5slzKtHW/GESyKUMH
4EkeW4uX9+zSaPpUx/pZ0ZI6JGJhnHrZag/9mBhm4MSL9ozOrh+rUfSXoUvzs1nMcR9MWM8vunTK
KihNqQXpksQs7CmNJZMnnpbKLa4s9vP7JHdm+rvdqT8lXd9Y4eLZ1de8MqyjlVQTRyVYE08xmOTh
PiFX+yhas3vI8U++b7ycFl7+svlJMxuUS8vp57Npt9mrAI9Pct9Ui71j8pvpJQ3hvkxrZy/bSb3o
et4RnF8Fuq5afJ/LeXnWlMq566rSM/xxneIzXPbxC1prceGo3d1vzrZwiDvtoPI6D4d8FNhpJv6Y
lZl5U9r2TkE5PChIF3ew+2XoYMEPWV8H9DeXsf1QDEHfO3I/DRo/S06j8UVUKhUOgAqcKlIwcvhF
ZhtP7aJqZrQuowe7VpkX3qqsUkWgY149L7M2Pi6QKRY/L7X6jn4C47jMbr9vLbwVKU6U3TD2Mio6
zCx+V3bmmVWWf0cU6lVddG/XU3UVdeR1ghob7jmtMT/Fa6EQvBZOckJ8BvA5o2hVSmnfxRS8Bgau
oq1Mfgkb2df33lBjul3wrGo9cdqKcPyrrJLN0L6q+wo/P66jytjXVUf/8IJ45PNP+I/J+J6gm1F4
Xzal6edqbe27BIJEaQ50+bTaIPd6bSl4BLpxqxoe1p5HaprMD67G/0IUHFR/pZEeN5jZeifXqqvP
Tu+6R6Of9f0gK/c5zzvnNDAryH3FmRxS3eTq6l7rHgfFVe7Ksi9Pia0SW8lKYe8zS8m/1olMI6c2
lUMxYjCJabzfGxKGbdIPC6JP14detQ5Hg2cozNXEOxkuS0meS+1jaeKiFGvC8r1aAAQUvGK08I3t
fMcucL16dppc6YnVA1vvvJ2aFTp19wocB5Vd92R7kGY0WUZWNalBSZXHvT6urJqjpt7jTM9C25Td
4+QtHYURSn1yKtM9A8iR7w3Y2rte3QAPsaM+q+5iXpG65UepxBhju0Zb75Q51SP8ZfleuNYYSHzu
H9VpTa/QIYYmMLxO+eJVqR5SoGSqvrOydfdXr6eWUbjjhfpXKLremO/tynXroFKWpYq8dZx2q7Yk
L/oQY4bOhOuEzWrQw8SOD6SpUndhYWmritMssT8JbPyxnynYDvwl7d3veo6Nf+pBFtgJcAKrFspr
zAYFNWtU3lEKKp/WekorpM9e2XdFQtqP1PyDujY12253uZii5+xvT0roOY11ccjJFFD5cARCCnHc
R3XVoSLQfHtNCSrdOWqTjKE3pdMDVHDjFGfDGnZlWu0NbxiPg92xqzPV7LPVZF0IO4Z5Eexy+4oW
LekLSb3l21rOGa0h2dAy+ZwacRx5tx/nrbECEMbyWguZBLkUul/Swc5K78nLxi5+mNwMJbXVGvHZ
oPGUInBl9UuMZI9eUplhGTfpfm2VhUdctcIckA4nBqelUj2vgGaUYx+NfVdFsHL6gy2U7PvYGvy0
KHM7actuwP4zJl87tcvb0O1TSgUoZu8Coc5z1DsE2CEH5PKoTaOOW2F+9MqcYkKR9tnO1pvqpNgV
xqtSWykM7r7iFfSXSbknzCdC6sNtGO19HKXYNN4XXs+oT1W7H9y96nhYjESMPhQkYYSip7UbZbZK
ngeHbU4M6CXSpCCd4eJeoeO+w/ghO92KYq/Fd8kedH3VFpdJERiPkuC9lY2RWiTO+xq7yLcaqRM0
h9bIj2pWK+QE2Y3e4z2X+DrcYdiVXqrt3HxxGDotbv3NGallPwBmRQxwi354b8exenGzeX438mp6
aO103bERt1+UNOFm5TBq7hf8EtFqxM7O0IRRBoky4f9L1+QJ6dP7LGjMOUCgMvadMztfPcXV6RJ2
6u2tn7TYImnfqjkFXPEWxlWQu2NyEbZkWK7Y8o60lB2MmdeD9hm77zhpy7u1dDnXtsWPaumWwEv0
ObJXTDmMo+sncoCEo2ovDm11qPfKUlMiXSydEcDDGohElNrR8tY56DUrxWe2fq48HAPWmBQhNg31
tc10ETHtXsJBNe+I270aLSAbvKKZwftXZNN3gmvjQbPbkXJsVa3HE7X2ceC0cYUIC+aCfoBFGndG
qVkfOwRnsK1iHb8OnA0f9dIxzqqElNXjA0p4mzR2GLNQf5wgRFwqUzZfpRgzyqs1LKVmO108BO8n
SnpALRdtaX/QMYxdC07U7CbV9gwmorq22/ISDKVlVaT4lOq+7+L8CHV+sKkB7xy+HD1XAyHG+bln
6qzTEKYuX6dOQcqSpveAsULSf75YOXC+ovEOpiNkf137YhKcAmKO/3TP3A0o35y9ltw70lKj8jy6
3lPTqQotM/Ryw26KT32hNPykXfZVaQxYzHMW024jm5wCJP6IGW/oXreGFvQLm0hdAx2NAaoK06Yy
j9LrsIWlk/Xq6I11x3aw6X1BgrP0x1HSXTbSKs3otLO5Q+BVHATv2i9JbXSrP/bt8qVOtnXYXNk0
kUgckFy44cqnuVtd5eSxOx1eqOyZi70ap95IsLXFJJRT/JOEk9lq7gEQEtbRXKSwkcqqyb7XNWdl
sZap+9npLOqZXPNHUpac7+bkqkiz3I1GnvoEiPC39GZ+EqXztS7SfI/lM2V7vYFIu+zzZKsfJ6v+
vkjzsCrrp7nReaIM6CjdfbJOPxQ1fiVuulesYd9p9YW9yTuwJddhVGgSwl2xLDHxJj15mmLK5LAl
Gx6k/prt1WhVL2LiLFZiHj0sFe1A0FFDQIhsizNWGEWu30xbrkHqrmk49iUHOM35bM2pCB1bXu15
PLW0KJRVkl/jEbOCyLEPqvrcRgvHnAvoa49jqrpfF0Ad5jRxhIgJIxscOc//j7Iz2Y0b2bboFxEg
GUEGOU2S2UqpXrI0ISyrxL7v+fV3pSevrDJsvEkBhXI5M9lEnDhn77VLyyVFa9JJKwdj0tX5izFE
9UbmcQxkPW63WW47mxU5EsK39g1gFgKowUw811k/E2AinhyZfGawVsS6HkLXZHELZz+OCIzP9BsV
V09qFv4UuZ4pw+1olMdhbvZFPO6sej7kot2qvgnigQUZsl5EBRpm9HOGUXjJMMfbWM7noZ+v0EQy
ezfz/kqzZ/c81/oxHHp6GhxvHnvClLbF1LyN0prfxzqevAprJvry6szazw7cje1Dv1BMDoPtfCdO
LD4oZzY83kHkQRr9UpP+II5ji3rTIJK5ila56cEd0TpRKGeXPIOz4zwZs+JE3eTmCSW0vXNppnlG
mLPLNWnjj4T5Yl4ps42ZpVpgIfXxK9tqTliga0xcrhYwwHrIRjbMnhh3b+pne2+Wyfo4W/H1Uoxj
0EMZpHSfOzqKa3xMkyXyMqetji6GQySi6hNlBbwrrNKo4fVyN4Q4c0dsD1v6BRiP3PpR2up94EAO
5IkAeLFcZKeqfYDR9Y4FYDzoshlgp3Usj1mBxrkoHulizZtSUK4MzWWo4JgfRqq/GJRuYJileWhc
hYXd0dfLw1UcWFWFrxs4FWwJwGbW0x+96uNNp4tvIulencJ9q5bipLWw9lq9gVC42G3QJwmOtTgF
Vxfq39DEc3JrYzKxzOWBkr/Z4hawSCTUreslReq7xo6252wOKiou3K2Im7ObJ9+oJHSvNxsL0XCS
BQyTs52TVWWQlbNLk2IY9rVbQc27wJfHSNwZbc3JJY5ejaa5FUYv/Kqc9E1WuC1nNS3b2ZqWb1tr
dHa5vbTPpqEPJ6qmwotRd53IaIcQMGu3nOhyaD1FHySO/ZbZzPsqaQ/XWhz3h3wqKvJO58pfmvU1
M/uAOes1Bjovod7cxg15L2UzbRBJ6R6AwYepKW9VF9LJce8XS5QbXum7cFV7TYZP8dDv45KzVikI
ZyqIzRP98jT25v1YxN9k2h5IVf2YYRV5TlG9LEAAWeBnzM1p+jlVbJyw0S7/7zqN350J6Juw5c1c
pUckkj9EWQVjpu06c09Z6UN1Kjaqb1lMhqti7HerXj3aVX/dhvO40/LoHg3nq4p0fCDItTpjb6XZ
M2ipbRmn20Wrsz3H6G2buJuqplclqcXqpLhvl2RvGvN12v8TwTcjiNpTsk0DasKbPIX/ltX7BePG
KMnXnhyeSD1Fn+4olMULdXBSjVex4/p5/a5inbLaiHZDLE9tQ25YGDOBW+hrqv4lrFdUAZbaGUWS
0UioC+MeR+NxDq2DyBcOkAUATXiaQRpOpz4ZQJhYcGbH3ajAjLXV+CytjmqwcMcddkdOMnbP3paW
d0mo+0tNUpXzscbqZKyMGAdO0J4+aG/UkdeYjvIAq7jOctQ/RytwE4vu1WbF9r4L2+U5LKOXMNQe
ybjjiMjpcAO4LvMR4dSboTU+s47dZLHO1VBvic2hIa+vAaqZ92xxA+TKu0YTWlA69QeGBh++7ZOe
Df8Q+4a+dnR5f7Wzk61c5OFh7l0k4v3VmsSvlZUtG9mILZEdu9kdYF63Oh0I56L6x/lG4lvOCXot
yKixtApYnTm+uHh8kJKH1647wgib6fEbviny7zntTDSpnqNlVBKwTC/nFphb34FbblWi4GGOIWYl
4/vS1IHj9N86Ye4Qtj8ZPTd3jGDuJg41tkEOGH9B/8SzRThOWiNdn5fCMwoXUBvlXEu3fuxBwM/d
u9Hbzyiv6o0dyttO8j8AabW3CPXOVl/eDpK9Xg+6UbxCc/eEnT+Y3WUMdMkSjPwe9n+mMQePWU/G
YIrUcchoPB/hLPqYVG5kRbZqLtN/RlJ0jsYQ31rVchOaIU5OLstOqoQrYp/7VjtZk9hPrdzFhnvs
LyMNvQ5mtzkD8zqtc3KsJVAbpIrsIg/lZPmmmn1HjXcFjYU40TmgdemVsapH6GfXREfeJRylp0Q/
2LX5arWA+zH9a3WdBqvKl20MfNShcGjD5FQJ9ynT6W6owocr5jtjsi+aeWPSGho+7PU8RXdJ/imn
zlvCesf0m+YMRwj+eEsaAJhu/ameJuUxE3Q22RT7yF+9MENX2kL0ok2jb/Vs9qKiusl652owbE8x
0Ug51J/q4raz8727hP6iDuVsBIbBQEk+NOG6rYrHOYRi1uGCwE+g75RqrxEPs5oIXiJmWWfDng+T
TPw+cfy2JmdkHfa9OpdT9VhV05ZVZiNbzTPQQGfm02wV/uTkj/SMOJ91O8x5D2HfbTL2Nop5LxVQ
yWz5AzDbRmfs1RK9lM6e1NDMGOY9Forn2XX3gxF7tOEZuPTnvsQGrHdBxNayNuZppn3BUrlsQm30
Bi350UF3owkStBkseOeUhgNKUMSlEpOoDjGK8PUZ9dga3yZN7kmlmPPzeDvwHQBVsxXf6ZcH0zG+
NZGLiL09NaX+PBhyW6SgUcmuXJwZ0wYVGmfKJRDTvRDtgw3TN8aZQV/5ziFyzU2rC1j0CghkyNFR
BuSpDJvMiE7MiTByd8cuGvhrui1JnMDlcudQ6CMxCXD91PSQaBQuiq7eBqaKp681cwHcU2vh+p0b
ck5pXrIlRxtsvSB79QmzPGnmeKNob8aFhMVEYPasuBmz7jmo1pPkIV52bbHv58TTEdhmMWLkvT59
HyCMRPJ16Ki4XlDcb4xhRa18n0bXUWH4FPIBgAnuKotCXX3PuIZRjwykb85D1N4SOjobyaFRLb0a
91FLrHcrdl96DtabJqx2Vhp3DNu6p2gyHgbhnJc5flpI0XA5fBjNgDsi00+hJn2zyq7C3nisqNyF
izA/NIJ6Tl8UW0zBjyU8uQuYhd2Z6HwvmeS9sO8i5P/Cmn0wzPtmCa97QIXt+jkO0ylum7s0anYz
VFaGJyx29gmjG30uh0hWaOtstQS5WvltXa7oGA0aKqzQhXFeHReGsn0ChHMnM0Cw00opaZF8tRj8
WoZ+sPb0hsONW7ZB1xhbDJuXH8kANHf2keF4BTd4UROyvqQ5yHa6bD4UM0N5UheCJA6XRZjbSVcv
ete9T0ZzXXeFvVFt+7DqLMX1TPKWM+CzXEZ6gMxGuhl0adwxvRLbigI6KojuwHPTVstjYfReb7/g
u1xL2ldtv8lqw8vsD6usfeEMvgGb2K7hM/Dvs8XprqBtlwwvpsa1ybBR1OdRZ/jdfUwgOdcsemni
7Bwr9zbkDzot/8iZUi3JE0oKfwjf+jJ+zHpc+U6JrzS9zUYcIFX+rvUh53V8pU3IXIcnKZ0YGDj9
EhRa+JrU8dXqLjC0qzPT5t0w60hs0q3NOa3T3WfdHPxVzFuju+Wl2wMd48COf3Kw7xv4CfOaXpVR
Egy2bt/qs0HrT8S3uZ3cVGtbYZPpfoipszdWx3w66dCnpQTE+BTtj5xgAj1OblNdb1hqqne8X3QS
8YNumFCU/EO7ifvwo1fG46Rh9WF55+wLkNWxn0mjMf2Jj4tJygWBfUKgdlgVjYaC4D9m2oOePxex
+CFGxMq4O2RN306zjlVRXiO7fMDBG+hwW8OquYt0RWOdsmKarUenjT8YLiqfr51sYCPb9APTbWfb
34dlLjcoic8uPeUdZiB3s+SrsU1n40nLCm3Lsdh+tU0DXYNtFQfsFknAjUoOAgBRt+m10f3RNGSC
p6Z9dhxG5xLbgJWv9kNIOU65Jjm0ru9dmAlITGm+mWsjWIk33uSckkMnPRt12EFOjqjdeO3ztfrR
1D2/etladRjAqPSxQHMO4PEw8MwiUCveRte9jx3zWZ/6p3jtvKpH6inae0eFwKAc4nYbBl2ysL3W
jd6TVL6MtutZ7ryZ5/5bWP4YrdIDKHIT0f5pCuTM47xzDHvymnF8mfVn12blEdpxTtbPDgvzDCHa
GpqTVotTyB60GKD0uohCkAMEtXlfExiXDcKjyxgwFj1QeHCqdtf0pYhdPx1Dr6/1w6zTnNdii/lK
58d95FndwI3SYDHjVWrT+bim5pm+oIuXgALQF9PsJ5hHQOXRcOWICzRZPABS5XiDSDnFGntp988u
jZJ5Q2d6r7N966Qhu1V07AvldaLY4Zagay5PJg+qCjUeF+Fs5uzGsktS2bpz4mR+W80+IRnAmorN
sKANbI8lJsWa8YOcano2j2Vfgae2r/T5vZqHzQw6djQzDLkp4VEEzi8/ivlbRufeFTuaIkwtfoyM
iUxosINtHUp0Fq1xXy2tVwjKWrpg/qz+6cL+R54+lfIKlEhQKCsgCJJR5K2yPyb9u1nfYubelDyZ
Y/HU9L5rRH6HA3hujnV0KhSdxGnxkDx6PanJ9J4a8kg5qaUQjeNofLYbTCAj7ed53qGAoT3+nscv
AMU9qV/1U7LXpbmDG7/J64JK812OCEKjlxEJjE61Pc3ogcRDnQdaFW5S17gZZyZlS82F3Lb11Vj1
u8nCPZo9Yd+lYtuueeRXFiVhUPXM1VvyvArAP/Fy6OD9qcb0x4652jj1G1osXqUw4w3EMKevq4Wi
Qj7JutnbrBltgtmVh2tF7VPqBYbfAjZMu7+0n2IqcIVIhWk8l/vNju5j4xojkxWTtu6Qss2AdmlN
L8+1Owntag3v+4gc82E31CnSgtZk5+iCsr+bKKQpBLyiVjc6+5U+Fh48I8j+I94bVvTQ3usOx9r6
sOi4twS7gr0tzRSX+ttl3jvhRp3LR7JNfAYAE+ViEV7p0d5Jj2p97PInfSVG/VoV3V7pZzN/Tmpq
FJc3O/bKYWQhDZRkPzuVLYbhbaWdqxxb+bLRloIH66Zvbnvgw50v5Y2ZBKxTOgcLUEtIlLj5xY9W
O1vZ0a2Tc2KDr1mrjdBr3xgc8gNKv2yfwvXJEi/OeqWH7zEhhCge0LFgDDUrv9TRGaeX8+w3N/5O
Hen3VXhq7ac1JBKguY6bmPzzmCLGOtXaNaFWlAL/KIXlKtK94sKSVus2rq/H8JP8cMqqDCtQ5qky
2ejALuF/hbQxZqvGoXk3uKvPaWbjyPR6ieSxc9heLovIemsnADq7m0Z+0NpDTVXjirpxh3dRDVsh
ioB4YH+AAKB16dHlCitR7hPiGgtQ+dL4zm69r0Zj2zi4oYcR2j/6gmY5m+ZKVLzZHOd+PoAMoNQT
9LgfXbpsM76RnglhrL0ZBaGkeXZrRa3nhI/LwNKEi9cUH0msB3b3reuusVYtmLXdKT+U4RGlFh6z
vHuJpLUtV06HbgKUrfB7mHL1qPOSZkEi1iOyHKKbtUvhs0HSxARBD9Ykwz/d78PC3DS2c2e13F5L
BTQXaO3eoQXxOqaysv1s1u5q4gVggd4zIvDXcj7hgL2wnT2h1Zt8xLSoINe18Uku4r7V0fKgArTL
0h80bT/NDc1q+HZDRUiE7jtafOin7mCr+m2S9xnhvlbxw41q5vL5TuU8NZnW32mu/V5p800m8kNn
Noz7dYc9qNimanzOJ8Xs2H7O41DfMFKm62+cy5IHr774fBKr3NtxxzyNAL9+9hr0nNsuYU7AmJvu
QeYv0ro3KGZKq73K2haytYVcJpU7nYpM0N0tTfO7blucGHXOHZyzmWcVDWvtugYI5mqnDv06hD5t
9Pjt+Jtaixg/q9VRfsij6t3rxuEI3JTjD5XWj4IWfa2iA50qBImgqFdqCJaZzVrIjBb66tl5egVn
/HrSk+s+iu7cOkcVl8o5SLriG+qvp3EpICJZ73NqeuVo7c218pZx2mscP4ewCLpUbuXl5GDQkzMp
asoy8ULFrEGzyk83q67YqQ7RoN3ndFhGIy5ubaOeN3HJMVG1Fvti5H7T2Sm8JW/722Fs2COG+LPU
yuq6nplaGlF4mNbiGfp8iHnPOadTSx20kI7eTrhetRliVttEj6podnUe96wO9EjAGwdhm1S7NG+f
iyE5twWdhc7l8DwWxnGBY499EF0J7VDloWi8S8Pigf51E8xJ8a0oBK2kgR6HwwxylcbdZEhmdEgh
N2mUB+bCmpB2zMUBiDbbVpb5sePIt1nIFUS6OQTCJZUkQvWnyWXnqvBD0wteRGPAVVyH8x6warRN
bZ6fGLfvAQIGD05eqEfDTfNDNnXv1rCGHimOn0m7wHRxRuJHJutlzoz7dAnPOKxvIXK/pnp36WS5
vtNi1wg77KGh2d/XLq9kg/binYyS8b4sTm7UHDkjfBgLG2bBnGafyovZUiy54amIpIq1bY6JbfXI
LlqzZNGqjICJ6qs9pnuLHl1vo+zJ0DfCHaft/IofNHlqyA+hP2sOLpkAglmT7tTXRdNTiNqs+vcu
2hbYjuxRNvE0h0agEZC08Opu3NL5fB8WokhE1r6mjTZ48VTeFiaiimkCgWZZb3Pc3TPdOYnUgmkf
DgeicvZFh9purtZ649jTlpkpzMqZBiqHvHBIduTKPA6FNfq9lW0xbp+0rNlbeXQs62gKxlGeKpPr
nhbs6fl1ZE1XojC3bjhsrVz3+5zmfZfRpK0uI3fDG6rprY86FssJfoFr+8ZI1kpZOO+c9W6jYXwX
wr7tmTeNhcY8E4Yc6rWh6lD4gAHcJGreU30F0N4flWRwZAlEtmI3k8IwtMNhzV2mL215JBPjqh7p
AqKKhIoBJFXvCI1ZaCmm+RtYoqDD4d4VWcbjoDEAVxfR1xtz8iOcH18tZejlhAORZeM73NRGNp+q
Hs4oC25tFZ7pWDFGEdpBG8VNvMiA6eWPRur7UobvnRM/lA2kgEzsS6u8jxb3QDzezVAiSyw5yRhr
SqdYHGfH9nonFRyNq6AanDOZRTu6Y9uUdpY+v060eW0UDNDzznpymQGa37uq4dVYT3FXbByXAs3m
j8bZHQxVzf1mRQyIyq7ilGHeF1W4U60TqKz5qPvyhuIi6GO1t/PmWsz6llc/EGX62cbzzRSJt6VU
p9G0bmKtezUK3dj1i+6HidRuReI0G5Wa7GDqCjjewABi+FaN1YNZNocmEt8jtx83mlEj7LSn+kQ3
zFGbMG9BcS1LtzgMDSXUy3yylO4li07fA4U0NAILYdBBXw21RXQ5bAloSqsrYZVMKqIBhdcuzAf3
EymOEfuSqRQBac6q38p47igRaqXtoiymZGMfoFqmm13t0XOvzP7DHkHCYtqgbR0r7YJWupjJ6Bo9
tRk+Zo6YkbNbqokLlo/5EzTX+lkvWyKIHZNjU98O5jUFoHPl5g10goZ5cDAutQvz1cJpzwq0GGdt
YP5D7h80ALPO3KuwG4m6TUW05puqNKLbJnPV1irzLjCdIuWk3/U3OpNHE4ROEf/DkTo7c2opPxsT
MAAUQmHcUDEp9s0eu7LuIsGa+kg7RHWlPAloBNKHlLtCMGpQIDGCmqSbkxNn4n11oAq4vVTAAWOu
1AxH59wDx8k3deqM11HPbUSPN9DlnBi/l0y2HmhzLwddp8axB0ElMBSFT8iDve9kQXSmklLelXmv
v7hJ2V5paJ982ZfiGCUrI26nHW0ffE96tGbmvkvjXji7dvEgRjnvJkisHIBMAXEgapiRohq8EG6d
mahs171Vq0qOS5MRp6QjAPxeNZSwSRVlVHAxwqyZhDrahmMXMghpTXryKm7EdT6I7h5r/Ewz0A4/
Cn1eb0sdZOaMvrWUxPwQwrWxKm00YW2NBaWWZo3Vfb2242OSmuLUVmXb7iN3QQHqTvXeUON4lSFF
CjLYBve6OOA321Qh0zOgsOmTATp2m8t1OebzQAtf68rt1I60RysLnmYCBfhOb832VPblsiMOQ98y
0oLmOwHv/VACDZvdoNTTSisKiE5qX4xxpsFU6BNvL8slqoMFLVbZ/CNDcznVOAf24VK39PDBrtwK
iGVem/eS5C+YF9c2WF6kcZEBSWXt7kNRlY8599Cfili7yVDyn3qaaldVedG3KBXtC6dPdiRocTCO
EHvFI9FUsZFavkR1d6zqftnq0M7CDcWntlsmMVDsTfKHMw2owlZ3vKmmrniRvAqACaxkPTYdtruh
Mu/6pnEoKAp1aktj3GZT1CVBJKZYekR7T4k316mFytWREMAK6vdFJAKAULWqT8uUCN9yffynSCbx
vjh6MnqVXcCgsGS5BI0x+rYGLalIDLSIYWi+9XKx4HnVFqqk/DKGbYhhHSYYT47Wz896tThBrc0m
R+ypOjaIgu9rxDto53igNzFqpse+1GI/FZp9crtMPTMEvQ7DJad7LUETxPpyNTWWvW2VbVxLxq/3
XFZJx06jiSMru/PTPHG8zNX7oB5M+x/EffVBDgxy1zK0T108Zp5Ttc0eErP1rCWJcV9zejbhbuvy
VYoOWciQyYe6MF96E6Xwxi6t/la4cxvUaV8ccmM0D5ZYSHrruii/Z3LD8KOcANS6irFt0rGms31N
0JJwJ9E8zWhWINYLUXMA/2V1izQg8r1hIB1esmAY5lUhab/EgwKngt7TDutnNYcqKAeDLsmFvZIO
pYINnlbqThBjRr3aje9xO5pw4SC3gOfuH4cLzcURTeqlF8JLfGG9jNPkvk2L7t73FxJMyLiP7j04
r9fIIMAFiEsI0woRZXdPJZh8mBeqDPCvYzR2vl7sVjdb75kCsLVVoU0wXQubJqFHRvDeT2RNpZsI
/2j+7w2teiWpigk7JhPrZTJVvO/DyH27oC4p6EWIgRnR9s0yxf2VdaHlaIKRasLYC2l+P5yN3mAg
6KCp2VYzg8CY7o4+jgT2kT+mrtIq4i8f5oIOFT1bOq7jT3ZPkVqrZ12APhLuceEhlMte5yms75ML
+seII04ywDvq7RQxGOQS6cSfJx0CxcGZH6PIsT67C1OoyczqdvwJGiLhCI2Ethiwv5auNAPzJ5Zo
HnDB+W2aZM91WzVHpjbqzk3a+bkifq32OVE1BwdsywM4m+UwjaINbLdx6M+PC0qD7oJDcjKHo7QD
Iqm6wJJm3qlv9EMzyrhiJvjGrtSKaRWpNw+lGp6iRlfPYV4mLz2SXjbLhrOHjHIVGLMdRCZhS9aI
PGwh5/uDnYsAeYRaj5lQYHiydjmCnar33FASFW0NHFSzqEDjwfDUBRY1l1kWAMIJ76s66rek8ixX
ZeLGKOrMC2uqrMZEePpPBlXKee0FjHx6UBdElTbGU8BSTnPiArCycZzcxEbc+H/2wF1s2P/2m8In
xTbo2CAuYE5YP/kX/zLAGWCLDVtvj/OwiqMVddYW10HrKdLz/uKfFheD7JePQmrBE+lQzjryqyMc
Bl9mOKl9nLx1G0HPRuxyYTWM/urLICUioWci7LXvEpc4+4N/pQWYXKGYonSJtgMMt6tmv7z81XL7
2+9FiLCUQCNtaL58739dgrGK3Uwll+/FBd/EXgrvAG/STgTa698+zP5qbvzJg1UCdadlqf+mj4eY
WnKlNPbFKXxopGh/ZII3NpTPcZEUN1Qll1OK3XkZYr/9uIzLjm7SkeB3GmI4xoOs51Qpcklbz4WR
VXZjhO/ApMcZTgvNWvRqbZqxbiTMjuZeftiWOJrrjPqh7l8A6myHct6nGnXG0Ok3bHH2TojwWyPH
QzcApozFcx+h6pk1eV9Jixw6Neksdvk/xTr/4MxsvmR2Lw95zrA51XGQrfjAtah8bxvaps6sHUVH
qHVbBtaEO1LTVlxg3YttT7GXExOKqD95M3V5mLui3HSMYDbuwlvpEEF3G+OODDqr/1lGv+nMvP78
vP/u+kudIBUT3LCUXwHuhd4WUTwjnDedYd+MTX3Hd5T+MLbyW4346S8Pvfm7h0uaBsAFwzWk/ZW5
ELaGYJuPTwn6lxNGKY0334p3oT0iO1slbi8avV48jP2VO4j+Ue/i0l8aO6GtUxJ8FiMh6NrGuItK
q3iM2qS5meHU+UWbyg/IQ+UOqmHl21DEtrIU8+HPl+s//JvL8wq/h/R6fgPo5C9mXPo9CJl1vj+K
uqBaNWYCNBEwRbQyGA3OiTGJSLspLZkSdWtYKb9T+L9w/VEMDb3+qWV5Gfz5S/3uHipDGYBzL0CG
r0we2ySQTmTWEQ1Z+mRbsK28dG60LQmMMyf6WlbPf/7Ar5bny0VQQkHPwZt8Ybz/ukKE61xbXWMd
Z5HcdWH1bhGp8RfT82/W4V8+4vIc/WsRsqyJoXFlHXFbHeR4TZW5acu/xvz89srBlJDQJ4UtLhzi
Xz7FtMG4r/ax+KRRcJudpqcLBWTw5bY8R4/NASnSsXn588Uzfs3CvoAMuHr/+tAvHuvFssKxJWa7
7TGuGkP2xnDyrWiqQ9mmoyej5MGZ0r2DARK/RvT050//7XX914df/vu/ritlvQHj0D5q8FWHkjzk
J7P9yw+87A9f9zWHJVYYoKgAOH+5qCStaDNz36NlPGfNfdYNQc7pwIC7y+jw//9rHFORjndZwXT5
hQ5hNuEIrlIdl+jRCT+sCgztX6FNl6/7n59D/QL5HeaVYX35OctAIKas1dG8i2/lc8N26HqwABHz
emAn/s4u/80z6V7i5k3LJKfB+Hr5yklExhDGJ+PBfnN2l0pA88oTyY3sKp1/yRwjSgDdevqXa2l8
hfHwXP7ywV+eS+xJkJfdGAf1JnO88C7cXchK1S7Zlfv8OWOSlW/Yar3Cp+Po/flG/uaZcW1TUXTp
ZHvgw/z1sZScZjTyN0+0CErYoEWmXc1WtF7hS5M4b9pFvOtjHt7++VP/u46xgIGDM4hJMVnKvqxj
OQ6niEPhyXKr6VZzMWRFkKXf//wh/72symVlZoVn5xDm1zJPxF1raL06sjmNW7vDXEjiI4DCvtKy
fW53XYWg30BUtEzZ3Z8/2riskr88u6YlsXwKWHdg9+mB/npZp7nvjUUYJ7OdpsDq7PUwDM3qLxg8
X8yyN1+xMAw1hygXFV1rNxYRO2W9JeFXHKeydB/+8n3+s/r8/D5Q/pSiipZf39cYxAtlWX9CFcZh
ljYY/mw/CS5gqzmYii3D35RU1/f1Lzf6P/eAz+XkZ4BdgyPC7f71Ojgc+d0wFadxJri6okkEraeI
ri090vets9i137RjsZ8Yd/zlFvwHOciYhv3lJ/XJFCDnvyxRFf6hn0tUD6mMlK0tWMeONSRkKv4t
YmC5gU9xnW3r4/oPnTz/zxf8d9fbtWj+uiySJk/Yr78b4uNQONz/qoAkUDHTy/E6Pv35M/6DRboE
rV3eWqbFZGSYX0u62Kp6Zc76yYX1jzlvVqz3tsTC6IYBo6h+P+SqOUyDwTGGTvzGmeoe9UIY+WOt
1TvSy1p/0SPl1UZn3qWZNZ/wwlXbJqbgaypTPHXxjPC3xt79twfy8oZ/eUEs3bIhoViGSeLPZV36
13Zo5DajXGWdlrbBXe1a6V2FJOchU2YesCeUnlrtjhFJQYMJ9YwHAGreT1q3/uUi/uYBtQgANOij
2johI19eVNOol6UfxIlmnqNvIosS3Bw06YUUm6c+auj4LUxO97Io7L9kt4j/bDjcP2HTiAS7ylHg
K5VQq9UyCNp2aJXLPebwb2s3dwQIZCCFG3mWLkdfplsMyztyZUpKykyvaSsvzmeME28z5YIjbDyr
XW0XGIIEiTtNf4jD9MkVECiA15SeGEtMisSZy1i+hDRgU476KD3EW9Rfmg+kumNkqpiYh1qx4VSC
vmItia6WzFIVfGxUfev2z0/uz8PN17sPAcjiV+NX5iX99e4XedlpyWidsPOiunbiLoilDh6YfJFt
rMZwR6cITiOZ255oYd2OfVdP6LWVuV/a1Q6GyzQRRTASr7BVZyMW62GJiW358/f8zVvMDfq/r3l5
eP71kFqloSf2qE6Ex19JyRxd62votc5fLof1t8/5slRNBDWFgyVOShvQNSfnCXPljl0NCf/K+dZN
PgU2eZxM5ssS69zzukAG1n5vmqHftFZZATrH9jrrLwgH3mnnvZvDfNCc9n5MDHy8ZvdM8fmYoGBh
aoLOGpIGskP5FC7O+KHGxPZ1V3wXkejI+bpYIE1jGzog2y9zX3eOz3Me7wbTPbn8HUxeok+txsZf
ri/2UID3Zu7UV+U33Ge3SDiuEpfzPG0o8OTh5C01vj5nXXl6M/ktrrBcwNXp/nKe/vmmfn2mCAim
dYT0nbL0cpH/dbPMKqa1REs5LksaGmlejvhdFtTV9f/YO7PexrEsW/+VRr0zwXm46L4Pkihqlmx5
jBfCdjgO53n+9fdjZqM7wmGkb/ZzFwqFLGRGUqJ4DvfZe61viYpc9O5QV8aicWyxVPJgdMkKGNYq
oXz7Vk7VVSjFkfnPXwLGz59oXv8/faKpDqo40qy9SVOuwksfF9LWlJ7/8TNK7A7/0TiAzjv9rxdR
83IaMsXZ1zE4FSQxBmrm0flil/zs5lpskgqsZ4dS/M9X0U9fRWiiU+IqOMytKWWVrJyC2oGuwFpd
EIGrf1mWfrIt/3K9ub766Xqp301SoDmc9vUVPOLHREbfZ6orh8EFhkMPW/UXiOI/+X0fnh++nWxi
jbdkXqkfFmFLi9omYOOgnWkfa0/IBQ2MA0ZNe2TQXd/L1qlHrsKQup3Jm7ZcJntEWEa3mMcHT2g3
kBQcgnW8JO/QVVfNsfC+Ct/6rVjnHAR+wwICpCo65eWvd6UgyUWTTeUwqNiUsJtOQLWA0TgHR28T
HBO1DZlQWF/cmd93J96MFklC6jxspP3w61UzNAKhpccHJDwLO9nHlttr//g8qf56jQ87bZN1YMI1
7UDnw96gd47YucZqk6mdtPmn64UrQVF25Lk6++3ooU5NGYEYPwyFHhwCyvMd2R/+A2v0q1DD338t
rsTDRNQRYVjkCv5638JGHkIRxwdF5UIJEu6WgCGCFmRJ2iuSvP3n3wsUqGxTZ9vK749vZfoMsOOD
0xARM2iodcxtE4dfnFU/exbwzVFtMkPVnI/PgojKMGPGdECa3zFXaixUfGmLKy5Qvb//PsrvFSJM
bRrJHBNtw9I/3r60ciSlL9RDoieiwWFqWDfEcBi7Ei3QXrKa/iJjzlnTfJYXhJlaALlqLK7o9b94
YpTf6zSOTJxXgQxyg3+LwMwAhmXdTPLp7HqP4lVbFVrTnAPHyNe4OFDzpo55NQO73TV9nQMik8mH
SZk3Dn2HY0Gvc1SlerJq5cmht138D959pkylAqyTj6nib/r1UdPqAHXEAGx/53sK5zrsUR6ANm84
FUsgZV/dkN8aaaxWOjLyTHdkw/zYuy6Zic+sWHAcjbaxtDJ5lgoRfsOzoaCKRsnxQohTcjT0aDhN
XV/cE4RFD+OLB+Sz9WXRybYMOMJsUB9e+LgHdL8XvNfd8uEbEBekD/VyPtNWrrgs/QQGNlFMX7KT
P1kCDI+4yzwQc5TZh2VNNrOwGc4dzaRhOeP2Vc2tKM0vSs9PSmQm+ZyOdFOhkSB/7C3bUQ2Ut1PY
onwkcZIip99qVRNHB4FCRelfSIcgVYftYOsIqXljH0wztrfYaKeLVenilZaITsIoM/K+QNJGCqAN
0LlGsPDFD/HZDeFJ4AdXSHBllPHrw2fag1rHhjhCJHljAlyBWfQLF9mL88U9maGiHw6N8z357yt9
qAoyvbYz9FoHkoUnhHp6hm5TzRYFlTKKeXJlnLTy137YnbuWRJ4UF8/Qtxc/6Y4apJ5l59TXTIcI
MkRDt2T00a9VqyVIZibbxjjPWz3IvQQy34ps3UtWth45Es1CSqDths4uG7RH7KBwAgoW+cCsXwHx
J3T+x6yTV1+fdkbWvwZBfUHOt8kjDDCardzxHAFCI6VNCfJkYSntJgu6CzPKuzKQTkWWDgsoYWxy
jk+zD2fWYmrUhYqC0YUag70DHBLWDmujku1gDebw3nJEcEddeWVMV3jxbEwPRPt9IKbDbS28kLnS
b8mbnVYwlcXaLwSxHdWtbkdgzdK1XEmgRThyuAznvjrNfPEjfShSrK7Rp8K2Djr0lwcEr9xt6Jh3
JmykLwqT37qI9PR0mVcdfX3wrx9DFzKCRtqpCI6hAT9G5NltMYinv99k7N+/jKErM2N7jjtl7vTr
s53Z4KiZ0x1bxZEkAC3YN6Y5SS9XwviGbh3Ow6Ezmpe2kLC2fXHt+V/+a0XK2ZPwZc4yMrTc34ru
Ulhxn4RHujNbw2pQQka7vrCWLbN8M34DcAmwRF476OocqV77VeuGBGxE+GcQrC6wDy86a1wa/ZGq
cN1b/UarvlHeL9SBXD35dnTgWSaQpxp07TpMLg3K1wgKhFw4srJ5hmqcydIVC1GM52GSPFlqn3wr
eBP67PAZjWPq54euQ4RRpA8iGFXclP2tVORHLanWU2QeEikCL48invYbUevHYHah1cS9h/0tO5sX
cq51BnspohuiUyi/UwtxJP7p/JCluIumZtkTrYjceGGP0YKe1WKOYcokNO03ffaiT5de19dO9t63
7U5AeIm7YWEyhi6nHhGTwaIutXcljs5ODlqV7ERJEPMUI+z7Ynv6pEwwCOYwTB4X/vuxqVGE4B8h
D+KliA+ymnuMmV0/wS1FxNvfPxmfXmkO5CTQgn/pb53t2QU3WBEUsJlIINTwShRO5kajUbgiTIov
8rE/WwS8YXVeR3M9+7G6yHJOF1OfHPH8J7eOZZLhFwy8lMxEOM+OI/p7XBXOk41486tB4Sc7PlWg
bFNIswCsjy/boZbNCN/20ZZRVE8JQQWvWVS6f387P70IBxw8CQwJIfH+usjDzFL7PomOillKEC9t
u32RmVDQEofP+T+ooEEiaVS0KnvXb51hIis1NRyCI2DLRYM3ThI3TfhVL2R+EX7YOUwkzfQ0OQkg
p/n4jaQor6bROqg3TB/WygbvxdK//v9NkD7pDZi/XOzDW5nKzFJ6SMf2xMVC9dJIphs1kydSpKm2
vhMO4eNRe0+ioCv36sUU2rmdMLj9818RTjnqgHmjBlb+66/IVCXPsJQf+3DeafpNGgGKT746Zpmf
nUvo2ZoauhmUOubHewviqS19E+s3FvuoIrsuCeVNoDZkf54AniKUWjWtJ+RjJe34qMvQKRcGCltV
g9oWXnsqAPplnhx/T/pL/5A9+Q7CsXuHDkJTHSfpnmgwqA+bkh3dpl/3IwMWi+h3eKnYhvX4sbYA
rEbxqpUu/nAfxC9Of8rNE0RSwsiIVu1HxOzGMsSo4Ojc9QhLihfXDxKnEr9ei2hpjPAiKv/SdRVp
kNKiTbptMAVuV9Aza9/kUBDIChiFFFVhZ/cWb3QsnhLS0ob09ptBO2vBY6us+gZat9t6DNUovuze
1fKV3d5NuVuEzBJXhABWq/LGbAnt3Yz6+zCsHGNtW8ESIrEb/3AAI5IfFy+r+KHKXmkYBtrRLI9y
IC/JTm0vfYu7Yp05rPuzAVY3uvEBrJDhJx35X0tZQ2HjE4zdJlZc+8Y3MTN5xlGP7tVuL0lPNk6J
/hSELlCjtFoLw7OCRQ5UR53pfctMXhPB50EJpATcBTLADrdSbnKwGOHWSnZTDJYLq21zKPWLNB2z
3KvNrRHvtf6m9++ibJeNCIfaJciDoVv5mE8j2aWhnrw4smuHbzAtxmYXY+cOIc6uDcis/sHOti0g
svJsWI/NRPOdyJednqJwv9Q2QmzXxyMHbQh2ybiu7lR90e6VYRkkVwvGLLSdepc3wAs3SnGt6EgZ
5xFFHx59kxjVVSSgeHlYRgxrXaJiM8HZwELd6THSuoWJ/Er/JuDLEqfY/zDB7TTbVj4a9c4MOMcu
EeAO9RKN1+Dc+eoT5ogx3tqgYgF5m+CrCN+wnvxq7TwamN2nc5WvY7HKBm+yzwTJSDCs1V5b5BIp
qUtEuvxRRVlY/TUieSUnjW/CkwN1EgFpqBHe+IYcDt0lWkW6/oXMoA5I2rMSJVh0i64DaZRf2oZH
YsivSUV8sBSQmM5ExN7mhrEBAPrUTuU6g+BSJ8UGtw822B+jxdgGNEBXgJaIfWmNtosI1QpZ7inQ
dknWHBpnmVnlwlf0bYWeOYrRjEKhgyqJ+ZjHPXmQ7Yz4vRMusji5/knaiyW3xvY0jRd4eivqodpS
3DkwM0/WDqDyhFCzcoMku2xffUw7MStyMlh0l67asrir5CDkcyETBbofhpM+3irFoRpcFoXQlg5W
ZqzX2TkVe8cAIbHtpVetQErHoNjZhNkd5l5fPKblvle28JvotKfVj767RbjN7jHn6Cqkk6RrXz7p
OgGs0oIqTC3vyI6joGL1yxFw9cyd/H3sHKUMyE8VL1odrvgEDHn6lg5ASu+CgCW3HruDgW3Q7hiW
qzCaqCjpMC59HLfmCJ7V+AYJ18kupn3fwxXM26fAuGsp79q+WRohwDZICjL9LmXyT7TxcoPi8OAU
95V+TaNzRH6I2oHTOuvSU8oG06QvFU1XhImosSs3xGDdNo9DfwTcaWenUXpU02sU37fjN6sadqON
FnZcNMUmzR6hocjijPwKnIKfrHSTyNVpreWMl1UX5K2jnFpUgA5ugmMj71oSWthTNAjyyyg7QGmS
EEhH6SafDlG4BrEAm7bkFNX3G0gaMLCgSmTSEls9dn08vCAyAJ6RU8zgAK8g9GkQkniYuwg8+LBH
ZbRIgnUFzoESGid5FGduAoFltI2VH5wCEGJJ4izQXoB2jFfgMdhNNajUWLxb2VwDr4i7nYkhuB4k
rLSVpyC07m1Ocvq2CK8dGukcCkFuoR7IrsNRVOpCzldRO67wVHcS7ggE/hIEMWaCgsWGLhsfch3f
Bt0K6yAkeqTqrOPm2SnvwVtwdq9ImwSPZsgU7LQKhI+6vXUt6V03vVJeG5ia+d4j9KPxybK21nSa
9Af4hvgQmNJ27ZaUwyJZ1wo9Crd+rYr3KkJGjgv8tUrdSMHcot8iHLWyTTzeqOEmiG8lAQl4FY67
ctj1JYQ88qdgF/asFXo3hD6bOAg9ZkyjtKshfOgHCfN5cJWa1ejJzWGEgWot2nyD+QxQD7++siB5
M34z+m0JSUGcZOusmg02s10pQWGTYKRUHhFfffmqK5HyRWX+WSlJoiwdWNaGJn9sWsaGzTk+D45D
RZWsySM0Ht8Ob/TBhw7x9/XOJ6dfU0W2g65QUQi7+K3e0eNxnOIjfF1At2JI9kHf+ee/v8hn34ch
LalPyqwd/ThxSH24p4nNEbSgqKvarN8DQtO2uqZHX/SvP+nmmT9faf66P018yn6kHyGzPCON3bgM
XrHqAirr5gS2kRXHkPyLG/jZd6N1aHH3NIbwH+UTvaX6dW3kMDMlfOxS45piNk1Gb39/C8m5/OS7
WbMCiWMM04Df5jZGQt6sWgfHOdF82QGbin1jmWBm9UV5kJQ3Ryevur5zJvvQI+VQTdzfxVtt1qww
0u7y5Npiy8PnaV5FZVFxTIXjNRAhtzYcY7YafEPcJN3V/7Sxj4nJelHyhWO9j9LAC1HrlorckEIc
YwwNynVe8j4yFNfPYdcCuOwnugKtMLZRjUkmSN0pqzZBvrEK3P7OMXd+VPFGSOcQm7rpAXKtQDWX
JSWTZxlrXxJnBF37XupW3XRMlbWwXUjKfocJL3ySIS5AjwWKimhwoZEq41+kAPs1b8YWjfhy8lcY
rWCpyjF0ngUGPoN3BXCqpNxVpecUgKBW7Xvw3mNWDXYBETyml2Y+1YwLhx7AcjHdm9Mqp8JrwUPb
22LCsrWSfUJi4ZhYHB+JeHGeNMelhNMhBOOuqsgqWMF8saMN1crQlseZRR4Z36Xx1BJtjwjERDlD
UPjCDt/T/CrDG5AgB9wLMFU6t1cjffhhmB7G5rvTxZ5eSp7uPzS07kR6mwAHFfGrNLylmJ2YZi2t
8FmVtkb2vQ5eItgnPtDAxnyiechXDYJbEySCce6zhWEhfoe/cJYOvBD1dpm2Z/KPyW/ZZRpiBOik
3tTstcB1JF5OO4fc8VvbwFjEb+dqNVACfBOzbJGOB0Z6p7fJwuUFC9fvGMDmoHQro0ueLQcLeke4
ARy+TDRCftnhp3VI6TqCAH8iYmV0QB45w0rRxILS2befOScwYF7C1yAETe75fI5bFaAMtIOkHfJv
UXzjU4MmUHAiC4xNB0rBE9GLAbspULYZzvy4XpnVZgQCRxeKt0JfMaT/MVFaluuWsJE+fASlUMUy
ZP2NXgaXTH1og/PQbTmYwcJ7qaJ90cjLNuPckWLc0K6Gw+tRzVGHaCslpWPLGyTNOU90+lrD+Kja
w1ZzzvWcbuQ0XqFmrmo90Zk5ac1TNp0AAFFwheSpaQuiHhYwfkmLNVylsrcg2rDWXp3+yHF+mSrP
pbpriSXD99yvBguT+kM0bSUCO6ICwjd5lSEoxyCr6b7x6h1qftLYNjY1OPC2NVw5m3nZ05OIx3Nv
+ssBw3yabiorgcQDhebGEIch2xjttldu6wK8+QGvYjji6RrpQeoXWX+IZow4PAjI3SBB4KHkYh/h
MxvEukHOlwXmtiKznL2qW4RlCfMABEOMaRE3mnqJ015dQvxfFCrU0NASyzJtlxnsuKAlbSSL2ksr
UwRFAAraeCZuYK9l8QHQOEXJ4wDpf1CTUz+GONsPg9hK7bEKvVAWO6V7TPQLjOvVXFeMP6wYlvqf
qdA/7OJZSMeAYklSAa5cuzZZhpWgjFvbhmeExC3l2wCoDE3K4tQ5hzo1loF/tamzB05Z8ULim+XH
jPioYRd3jxJAjRiO2iWPkS9V38HMBgaEk3gVDLuue27t56685tGbTNRNsOv5Bhx4DBkP2jYCgiAr
m6k69s0tWET8sR4xT9MAmOZxqr4HBvXros88hRB464dm8+OE3/vgWkrvvnho+ztZ4N/COAuhMruO
7baQXx196/j7RNoYPWSY9lhja5fu03u7clNjZZaHBJW00a/DieG9V+DyJncTN3AKesfmwLTLkteQ
TGsNxtqimi6TdTtxBHR+FM7RzPYgF9x2Ojc6aZnS42B+LxKDIklsfHGNQx0e6GEsbhTQIzhpl3G/
c8qr3tH4vwAJ5csYBv3hrfOYJjRAhRZ8j0JjRYz2OjVGHgPidpqoxxbyEDZ4bXKq1WYJTtq1+INx
KLych6WAZoIym0zUGJ1guuga2ElS66o6b7UsXfZa4dYhzWHzPSeDQ/CwKqumrlCMXBoSMqbiVCle
lm26miAMaSOBTqTBu+hPZXFyooNpXwPhajAg8Q8B1kxtXFf36fwnk29YlVY9JbZenroQI2XzRhd0
MxnBAZ7XAiqB203OWinPRTjsanh4GqH3bCp5K52swVjgi0EI/BAF7F++5iJg3zaBdIA80AznSqM1
EeVrh2Ajw6p580ATpTchM44BnJT2awsiS1lQqNNdGcAA4W5adLyC5Fu9YPIIY6Z6s4ZvCcbq+mIO
4ZZtwXGucUyBfduoxx5sk9/R9Tjm1rFtY0y7t5NoOKqcwMzseHGARjvo9lYol9B0nZzN/T4xwRmu
FeBSEq13fsR7iCPhcMjyZz1aCm1lFncY26N0lX63Ky/dSvqGczxH7Qlo1QXSZJXBa/RC/eJ3m5ET
RfAYXdPyZhzW4Jxod5705qm51XhBWauwvtONQ5ibnFqKheH8iCDHvjV4QHTYkXdkmZrdons32wuj
sCBAAsCv/lJUjyhLR9WzS7IcFB4aPImHsNtIJSA1kl5yFurSalBdvwMB57W0S+WbKL83h7NenKwK
0PgZAzlGBdyMWNbBssNTu1HG9WDVCzy7PXtUTZBWmLqDf6cqPPI3Duxj0b0Awe2IZhPWItHLlZzt
U/9kVDdyedHZ7RPT63SP+qFwTnG4L82rYd3G+a2f0EtLk6cu36X5tE3k0RNBdId9AlgvqReQD2zA
vmZ0HzQxo5RlDkXRh1UHIM4UZEc0VyPclEA+fNNc1NELQO6FkHY2DMgk3rIHN1GypE9ko6CbpHf4
8bxg7tR6KfRzjeeajccBrgtAdO+nN5p5VKxbstNCZR1WN+z1g3gGVwr7R5R7cvLIISKV5QixxJ2a
ZjndtOM+FncGD6dfHOyCNLlLMd5Nya5775kLZRep6JZJkaNZfKp4VdMKXYKoCUccsK5ILiAKgJ4Z
VwRWdi/vcgWk2ADLIuzWbYItGKJMFzk3rO1tH2qXsbrrAshZkxe15+ley33i6uGQBkBiiX61lYua
rAWA4OLoVMU6sp9G07UB4VblGp5mIl2GfF8UPjpBsLEdLmFoUPRrlwku/nAyNik8ar/kFRouImU7
k+rj+nnAx9cx+gFZvVDGl7py6TGriptJs4SVBbwZGAJzQmFjR7l4ScfbHrZYEdwX1VahZJ5QwEaw
92L1JqUhCaMkq76V1c4hKaxMviXaGQ3/wk8PcXHjQ591qrdEB7FfklKW3RREG6Rbu9qHOAwzTCcy
O8FDXTw2cEnLU9O66ODymALYYwBbPcMbXPT+RYAvDD0oHXJCPXkwy11fb3LdTQePHYH3M3UvzaaF
3rx3OD1L1sNF890UilVpg6J2eyhmGn+Yms4fbirtojGN06bEbUusKCRWieiaqNfSeR7btYm03Nk2
tG5NcDssExt8/fRUOati/FYrD2m8zom6clRaAwEHqXQ5kaQXsoxxbSrDi27woc0jdxUbRN8fZHpF
70N3KDiJWEynKeLZclVAcs6dlfRAeJkcL2vl3an2o7QWOgw1SNXZ1YrB11m7CpZd9EBJa0drhwgE
i6jGHbXN0Hj6rT+tJlLK+3syNDIam8zkR5eBDoFwVXnnqK64b1KvHq9xsrRKDhfbYbqFlcMYZnws
WQzRyswPYL5kiEuyG01uwyokeNdaGsoxv8awYuYDFGRlCv5tJWO3proA6eX149ZXqFtXjdg0qP+J
HrQIqqSsiDJEtMTW3RXSTtiAvC9GdzWVHUcEoirc7M2c3y5Q5/27pD+RykmEVWTswuhiRid73FE5
l323hGCrbZzy2CiPoj8zrFJYfWG6wwgOgBd1CmYVGmJvIvpuhAqcgLsy6u9gdiAmNPZRB2EQxcGd
yIcXy8bBrzcTMTDdUuXmGcbeuXWolwP7WhLTtUhqUAj9vnd2rf9jGt/qntX1o5CIKedVLyPvn+DJ
j4A/ZEBek33RBdLq3loo0BmiVSmvqumb4tPFp7NG/tFyknZx4TbVSaNNpF0q/a6fblN55YDmCnCM
BOfIP+nJzu5o8a/LzKuceqGDthu8xuaBfi3lnUl/u9+LylWDldTcJ9JDTe8S8gaL9TECEOpcZDBl
IL3EBXASq4IUxqBfZ82mZ40q276+NaWLCKlcPGjB0kQIV83UL9mK6LbKvkFH9lA6T9WVDCRHrIbq
xg7280rJL729jjha1/E2Dzd2DQrxdoz3aX0e6idKIsNYNU/S/BloVbkRqV3dUruLKd2yWzxeGqX1
EAJTQs3HuMan9GsruIhzQlO3nAvyJ0FjUjklAGsMgNukZkz7LCmfnLSz3I70LTeFaL1TiwBwtKrm
nN0K5hIqnX3ceh6pEq9W5TDO7qtkz8SMawIL+WII9ruXDFGSrjnGLBGVUep9ECwkTqaOJQf0esfD
R0cgPomNQ1g2uapL1IDz88C+9DaPAuFqf3H1TzoqP1/cmHVjP/VwUsvvYk2jozJcCQNc+MBK9b8a
Uv8b0/wvmlA/NZZ+i2m+y0X+r397p5fcjNvv//HXP/5XSLPyh01ABWoApp/YSIxZK9a/181//EuS
/0ANz77i8ERY9PFUZvtZXjXBf/xLUf5Ax4a4RJm1JYhcaCDWeTv/LfOPuSeG1FHRCWw2Lc3+JznN
Hyam0HV0WdZtXMvYUlU+6IdOpaGhgrAjcL5LazEdjL297dHmTUfxpWz8y0txS39+Ajncdjj4xUL3
mq2zF66EGltZNqdoF3k/3f3LX8P0f8va9AKfoKnn28W/6r9n7L9/K276z5cKSIok9mS+lNjM2vAx
pNhx1XXjJeD70i+alb9qgX6/2of2aDuIuhFMzYZ1s609Bqse6kav3vz9l/pLGfDxW9n87GR3W8jh
jQ+/FewRQt6iH7KKzHGjBRXjTAtubR5S2qSyRA2RhsN0JNNEojKPAettQAgzba5EzUDAscG8VCJY
hj4pyaCmJVKZctSHPCTUfXpV760ib74rFsF8cRhYD3OG9wovEKHUVoftzOagYSb4EeNEts/OBGUb
7VtFoUGukCvVub82y6Ak+g9m2aAP5j7qE30tOQp7ewOyBvybycgNkONY88KNKGD2hoDdzyrhxSdA
nMqh0W1mI8maEVRx00kE84BYM71scrT3kN7pD7b57nsJTs5TZJkOiJ/BHZMEB892AmDrS5NrzzDJ
StKLOxINwkvqTO+mmYGGVvS51Yq7fWp6+rsoCz0fgtQhs+LhSNZCsMcfqnL+oBTc8hdwYUcrCc+a
kMmojhluidaAygv3XD6rJQrj+dUyPidVWkw3aq/b2r2eDmE7I8AjRu5KkzTHSUkyBmCidtKXqC5y
zTU6J9RrFCaKeV9ETvXDAddBjaaKRsBuyuPBrbQqF3M8RZL29EYLRXO1okWvbGe6lW8LQ2H8Z5Jw
i+psGqTsiTvXYcRu8txZMBQIR88E4fGIb1oC9C8baNA0v6WLNmC/fZVIrCrXOgDwH3oUA4jj9ovw
hvS/OSvUQeLvkIKQDYFXt0rJOBMBElQrH3v5YUhimXNHWMAC1EurvSOnLIbw206hcAfSXL2pHOU6
I/8j7ervisAJQSs8sc+JMxLRk3cAvhxG4MTLFiY2QmFR6fpkDNCNRcuU+cmNpDf1D4FTfi3ClupQ
r7P8Al5N7FszdX7QGy13WqCMTExFIS1yUwXKbWh5fFQJlAK1lmGSjIQxPpiBroADNePsLpdGzjh6
l4QPplpSUEZqndNXySvjYseqY3jIoTn9yHUVnJysr/RFkRnGNR2k7hy3wCq3iaqO47JwIFoTS9Tf
t50Bax8s3FNT+tjAp8rYmLkyrGvNAZRaliDGRyN+sIhMXxZta+2LKVHeaeT1r3ma+PcFXYw9tNmA
WJ24dXju4cW2GTNmUWigFIlPgEQ7WtSBSsCJBGi9uoeLF9yHZS1bC8vqY8ZyjgE5Gfbo+BoFRrcl
ShPE6ySTo4gA1sY/GPb2jKYK0+G5gXSzcroxecbAU92adcgJdgLLxRSxHJWVCBFPLMPMGNwExBj5
58W4CR1fd3EUVHM8jmE9V1LioGhUaA53umTjjCv0TU8CJWjncpin2Va/5p+UebtoZFmAw1ILyOVp
cS9LQfFU2ZF8U0EOvh8VCRh2pIQ1BbTMeSIMUCYKaLzLXowcesh3SQ5ZNrQByRR2/h1bM57DRO6J
JZa6dtz0SW6dBVL/5xE16GOqCv0pMRMMcfQfwxPjH2ONjrN1wXPpG3OK8+040hSxwjJ8KMZEuqq9
Ffau7gfTex0CIx4kFAUywQzClf1mLFeY+2RtSUbSoC56kcsDo4em8zJJDa5y0RVvg9I7b1FEvmHO
y7tbFbVavQyN0l9S+K3Mtw2D0amfDau+C/NVYWUp9P9cR4NT5/scVdomUxL6rkKWbybJjpZ1Ufub
vlUDry+VwR00fdhXqUGuIyq1V2s0xV7ViurVSEodiaaUtD+s1OgukHH6fRjVxqkvACjx6KAfUVNx
qpB4IEoZm/eYKN0bYVcz1Wb01wSA998nSgSvLeOaIK9IR7lcqVez05ytWvfhukS/HKHrqRVkC3QC
YLXaV9ypweOUW+1tKkbBFMH3ifBo2urakrT1JGlQPEJS5N2BQNNd3eXqSe50Zhehqu7zwbGPqK2d
VZqk8QbiW3ebal16HBkLPDeZ86azkBkiw67jlqfDNrJ9HCVFxLlDh4nJjEVN42U+Wi34TpgsNBWM
zryrZP6KgEEicitdO4VBlt9pCAblpdMF5TEK85ZNonTeRqNDA52GEvN5RU+a/eQwz2doO4dHwnsK
OIhHsZdygRUtTJ4P2Q4fBVFt3cLySwuajjEworGZi1oMEDeJSBFX+yA2h8w/6lUhuewKTLcH6hHU
SUK4DvqwpTE1aMMlPCP7xjBId1RD52AwMHF7J+pVSINN+4LPGZETKUzlU2YLn3aNqb3AWVNR96i0
hRfBGA43UmpU9z3RhIu6CSZUTyUSMaFI9WPVM6MxQA5uFCNtb+DwMkTBP47ihgzMQZEnzy8DMixy
LVyOwvpu1Iq0kTvZea7sqqDLUyiRN9ZSgTC+9ifYo2AKC2tIbu2qqbdOINBqOYVGO1ikNX1JciT5
+3JwW5OIRbfQDHfaIMz7GnDcPkj88jzlxBAuoYSaDDOVTNrrnW+89wAOayjMnXnIFTb2RdkOYeIi
4+PnKZKsqjckBdETieFCMRGpG/WB9JBw41S1j2hJMevvQZg69KwFsR9/1Xf/e675F0X/T0Xob+ea
40vy0oc/n2z+/AN/nWw044+ZEWKivrd0S7bk/zrZaOofJrN05NYUFYqFi/y/DjaS8wfeaA0lL+4g
i/mCzCngP082kmL9gYscC4nJH4I7QFn/f//9bfg/4j3/z6K//vD/fzkE/OqEmpWmlMq6rCF4wBj2
56f4+RBQON3kE+NKEBHWAKQ2o8hVNx618pvU59Uz+5mFAjRDipvLuf1qQ/lDic+sNXF/ummfHUfm
48Z/F+5/fhJVYXHY2PJUGbfmr8eRMBxr+IoK0+Pe0Og5thiumsnvb8cqTb4naRbfMuBnJkxbtLhJ
gDpfoWtr2x5JfIg0r+uuaQDY8O8/FrSeD5/Lmm8zPkuk1QCYeGn++rlSP4qiCezbrPK3oDc6Vjod
dCNhVos55NEI+7rC89IMEBB0IjgnP9tBFK3AoTmMIm013YswT8+oU9o16c8MdkRjumNrN7tCJxWL
BVysEkPn+DXmBdUFUBk3V6dw2wpFW8UIypAgJkz0AyHhweHdDnZeDoxLiIj42JuoQCFBGh5FkLhq
ieSvgzIkcIpdILtvfGO49jE53g4cz8PYh1YL5TZK2IOqilK1nlb/j73zWm5bWdv0vfzn2IPcQNX8
UzXMpMQgUck6QVmWjZwzrn4egLJlaa3lPXuO54SFbnSDIgR0+L43eBCtMLPXkXPpGFXl/ohshjo3
Uk9dmZmSbFnIe1+AQSQLt4pxADBzsanzSNtqKIWFpFpioJOm5onr2B9ri0qLVp7j5y1LmVDk2HH1
9TNbABKptUq+SZEdS5DhU/B6I+ZHCi3oh6fabaLdiNa/0u0QFJqqJGtE/WoMkNAVQmEUOoahjFIz
Rvcs5067HnhBbnIjF9cowiGZ58lEiqLBu26GVI22xRjyb8uAiVhNxCMSf+QyigG7pWiQ7Z3Rgj1L
M5M1dtTa0as8VNjwmIF6So1CyU5aV+Y408luWib7IkklVJxFizarjEEIwfYoNWp2d07mldqxQTwA
z0at941vAwRetkK1zHKwnRHst8bEaid7z6xvTVwqrV6EZLXMErSkULI4/8KbV4wrtyIf1+V2NjjW
2giTFtJlpTnhlamLHF6MUPNK2+smANGDNsTNGKvuWBSnaRXHy0pBunDWgTIwHl0kanxyZwGrmTJo
mhH5NNB5xvY2t+et2ZbusYqlkiAxj7SyqmoJkq+XlqSqcFkzb7M8cx17FhqGhPgG7Oa54SIhP886
3E4txH5fkTL1byqrrbIvnoyGem9l8hPCKOm9nAoCksJUvVXchcUPw8MBeA4lcOB/kUV9wJLNDchh
NFJ2cL3E2tV+i2mHzWISxKGmDEQdY6H9UAuh7yLkzPDa8CJ7keRquNdLs3p1bDdEEKGBlzWH8p89
aVrIlj7SJEzqR6mU2eAm+iGXux637lLDT9E3KlPMpEDLN1WneMsUGYeVhlzIWtHi5tXlpXvCrYMF
Zd+hKoEZrOh2KCsDvA2bIOt3nSGH3z25tO9Zl1Xt0uwUdN+GTh5TH1VVKLxLUDHmhehLEKlW3CQ+
oA2nWZWigmAV6XrnbpoWXibuHf3w6juauTbMMCDp3Ln3Q2QSHoil8IekYZsDhJgAhkhLewePRHpw
ka8meaHmh7i38sWQobgldBIGSQqwOQoNdRPZRrTtTK8muM2OfqmFNp4k0mgJixI1mAS8rm/0shEH
fJ2KoypczKAz4d80gSJtK53/xFBm9jDvfZHv8yHsN3baVI+R4UfNzKsce+21yKObOs7ZrE6C4YDo
GJkSL6i3QarabOerYFjYajYi0itprjYdOvCa2Y3wTMTpu6hiaMe7poNJZabWLmGAPZOjS775iVq8
dnnivgSubF5lXeI2y8BFNXABwk+1uGeDDwQrx+wNYH3fFws91RjqWLM74NXNDMdXw8MoK4+Rezf1
4QVj32gf9HH5nAUx4N7YkuyFCAZwVGYmmu8Q9OwlKLp0NeDffbAkVb1rXBwevDZmMCZkic211tke
o3OTtCuLPCTkA8tjzvR9pN2PoMLJBXiKkzEgxxkAmNp6EkGEn3ylagOSy26v3iIX47P+Tf0KFa0u
0bb4teGoi1ahmDeBUeEp3UZQE0QcvxQq0o+gjwwPhBIDI0aa/GkIDeXd1ibSwtiKoT32FvA4EWVW
7YTlXRSqK23QgNsYg7WKB7k5qaJ2vgvX8M0Zdgv93DfbAe+EEPoVxjyZvHadkGBCLFXxLlGECfy2
K59DcqKvLXCZaXd0V+gFVlW6kZ3sQmq2Qx9pm8Hvs3aeqX1wEm0PohyJde0BzTC00xWjWKeJS/ic
gQDh1SoL73ARrq6MLHe+R02W8NazErCWzAfEApLUBy0XWHH7IBeoVcxbJUM9FA+x+Km3zaHa4PFS
r7CvRhXQ5mt8nF12ISGdb70LiNpIHJ/xOvF/eN1owqd2zk7Pi+6I1QeeRK6kgDlxhiPQ5RaIB544
j5UZFEezJMNoVAbmpmFS4B6MZ++Lm+mgLshuVewUEH8mxoWVdLcGA2We5NasxUzPEGmZs3cAMwxh
re/WxEGA6w95ADKtyopII/2fgHJD5tlZozGT9rMC2WP3JvUVzKBSgbTXXMGrfstLjVJRBW7T5VWI
oO2GHRYpYKRKGStcq0ZyP6xurLzDj7JXSwxwep/hJVTC+AdeFfWDU7KqmwkU7NlDpaW+wOmE+F6d
EZZEVp65SqqMch+WofIwGNjTeqwefmjMfLdopbsvIUvXjdXZvGciTrL8qYjK+tz0vfWCRaB+W/We
vnVxOWBqw3YLvIjnGjcG4batHeO4O4+soVirY/QJcrDV7bsK67hASsPHPorN69rn/uvauEvsJMNc
IirATfWRqNyFZpcfzcLuMDzNkuyVx845pG0LjqnQlGzvpGAaVLUw4yWqc+EXrcWvbjZA5VsjCD5q
9zq1sgqL2H5x/V5bymmSLX1I/3AYsJ2SypxBQvAFgIvxl/QlEV0PAi3gWrFCHvCM3J/ddAezJew6
c3FxHMM7DQg/Wb9XYKB9KRF5uq5YQQN3CLNyj+dsCdAdgInRSIDieOqVtdYm3GpDGZSjbFfVNi1K
LLjhRm/RkMfWoXdDVNhVpmfMhAiyGfO2wyAj63EdwtGsTJ9Nv1CfOkeTSyLUTnCMgwLTZtfqwo2q
ek1OQAw3ORZMCubuRdHcGH4QH4LQj7+CLgal0VcF4uH1AG9BjeTyS57ZfUdULS62gPbdFSFp9Mgw
BHw22jR+yTEZfNYUydsoqhSfQTup+kLLKm/V+HF7HfXZsBOlYS/Y7kb3aaDYayFnsLwgqTQljPSq
3hm9kj27alh9l4gMbes+ZHxRzazbRHko3TW1CSQTncpgqyJH9oBf34iT9YX5ZVA7GzyULUAuBgH+
8k6wCKs4Gr2l+4XWd/o6MiDialFkkmLNY9arEhC/NSO/TCA88G4MkTn3dSVbr3YvjTlz4ucYWLhn
W6QKJoBsw4+8oNVCkmt9jfut1BJtK+JVlGrlvo3Mgkh7KstHP0ike0mSvNGsL9MPbl+BLLNxIn3Q
C5PNeirx4EoKOePal82N66rG1hYVERl2bswOaMB2L0ne2wcjQqi+Iy26CWyvc+Zxq4intmyAtmdt
juKzVZ8z9mEMe3iTyHPPkpvbDgbPQSrxMAMamQ5fXWFKVz4ejRWAx17fSMDir/wmg69tRO2KYKQc
zeOcqRfoMGtwVIDCRdK0yZJ8RIdtsVcb+0FGOb3sVCAmPSMTeFu/AIKbSiCGVC+2HltiHoei84i1
CCyR0JRUF4wg+ZGdDvoMMhgHx5DQXzMKNOscsqLbGB1TfHtx1EOzhBVvr6vfjEbWGaGxr3QxM1po
pEjue52wM/7xJqQwUTnmqYK0t4jdIjk6Th6uidoitZX6enzDWlXaazKWvllkGaOIgI+LLsMlKKKY
kLIGGPW7VtflKcU2AUpQkR2zKpV4MURwFem1+BKkg7kyBi/dxoalbQ0Wp3eRO8hs0upsL2V4K5p6
n91hDuwSFvP0U216hPbb1AKaxKouZVLN67OVtunKVftqE8hgiJZ6LeWElyQgoamVelsltAoJ0F6K
VBQxqBJXAasCypT6d3HEgm8mN50JBJIU+QOzWbaRceW5QnKeMQLVZgiF2aBfVbUZPup4iJ0UmOcM
ZHJ5KEQOfiMeMnNA8T+HTquSiIC4K/FDfSckgNq7kkXSJVCvMrXyx10V8F7Gv+671JT1N7BOFSj1
JtGeRD4UMAY1dE+dIIH1JpDd87HFQygcdEzBILrkUVAf6qqyNwV2JNeF28aPTg/3xQd78Cq6xN/r
LMDmLoHTtdKaaMnLtXHwEoHTtB6BH/JUnA1SxEVWwBDDtVkN4W4wcu8GTxPYKZ7cd0shQ7SRS0iT
FVy0ryHgTuA36ZAsnN6vv2FYEcHcwqzXzMzsCcDB8IjJUYNVglEtGzi4s0qWjUOYmcGVKvr4JPIx
dzht7f9/xOq/VJMwz//4GQb6S8RqWbZfUR78ELOaurzFrFTy6joCUxCRIegjRvczG6/J/xKkIQGp
WFglkTYkyfuWjJdU41/MP+xbDFas6P+bJHh/xqxU8S+015DaIS+L2g4R8v8sZvURpgHYhEgMJpj8
DaT5kRH4BNNAy01Ts46HzUyYHHTSTnj2EdrH/dpApq90ou7WCE15m5WJfxXhkHaf2lH82qlW/03y
ipKMrI30u7DCXMUQAr5vUJsqoEewXZYLtp54M86EjQa5cKheQsL/czPz8E2vUQ0qXRZ3gwMUxixg
YWIr5576pjxjOQHGEj33B+Lz1rB0qwqvewcXZGRYIqvy7oJYdV4LX4Gh6utVlJ7N1PPVa+C93p6t
Da4rkuFCXWjl/ODiBj/vWDif5GIYFz5uYCTHxs1iC29srKHjvRrXuKHwLqbprvDZRcMCmmQ+dE8y
wlnbEKjH7akFWOYp+XVlOtgeyyHuOV/6yg3c0QoddFyWuXKyjIPQ8haejtoGOgk1ukAZK66FZgyp
tBkUO68Pqj8A7W7gA7AXKNvbmFgJDFPLvS5K05hJuQOlxccET27w52plCc/RPsXGZBi9UtCcyZPs
JMH720KKYIivBdm4AlZkRwb+ps2FfqXhiTaY1deq9tSlaAZY+D5MRBvhypVP8UZL7WTl6VoczDo7
BEIVIKuXLKpeR8cq771CeWSwtuN73apkoJSqxC09SImuYeD4nw8gx+x7cq6K79+r/dfsf45jz7c0
68ebXf2vj0XCsm9D0/hCfihg9Aoo5qb+XvS330lV0/US0R1b/t+efIPW3PXZ9//+r28pl0wA2/we
l0ax4U/Dwv/+Ufjfvv6lw2VQMPR/GYaONBumI/ZougFF7A2iw5sP7w3wASFkZNU0hW95GxU0wSlZ
RcwU+h1tBKd+Dgqa/i+LIQHrDjTsUMgw7P9kUDDG8PBv4WN0KFD9ZzDgeogayNYnfIkjQq0TgDhm
A5mpE3Ir4roa+ueqCDFhIVC064SbH4lnGWfyatICjlm96pTOOE9t2VY9N2NpqhrbD6rtzkcfhFPR
mhieqsM59wPtnpD6LAjyt5Ifi0tJ6p1qm7i8WVrqndnna1jUmtoaXVjvHElKgi0eRGTNcs9Ti9SJ
tXk2tlDzIDj1qV1J5wTidlLKPcY3CvJN4xH6xjXOhubvde9n348SvagvPd7rLkekBH97LP4mVK9/
CtWj0UcgXLMwngGzpWvWp1A9IaMww8nuu6lhOJcX5XH6MImrzZwWx5L3OsNTy+N0gujG24mp7r3H
+wk/0pW96GI1f2Fl80Utm2pl1CUmg56s3k9FNukUjUq798y0AuhNkf8TcJKM5LFiG/JNF6IX5TdO
vsp5XO95Zrp5OjqB98TBEGqpnwwYmpvOqYoVyYz+uYczwoin3f/5Lml/uUtMlWxjbBlaKJixz3cp
hP6vp1H70tbs8Um7e8pMBoe9Uj0ooQAxcMQFk6AtvNYMV0ER7JXARCgoxwB58Mv8nGXlnatr/XPs
gt2Z6lNJys7gBBZN5KEz8BIObc+eLhhWdRikGyRU7Sc9/DZVk3vqV3FhNXO7Lzr3axmVRyKdxt5B
pWsWV2Ypnf/NL/4o6wM+D+kZYZPmssafzDv9MVViFnFQF614CXozeDRyAr6iU0EMyRWMAGIMCCek
/TOZ+wyf1xgPSjk1Q/6e7NkioLf1jKCBUWgRWZvKdSzCYwIowQvLdtv0lb2bjuRGtXdSQF031hFe
i2ajBNWsbkbx/yY5ECjzzv7QNRs1i7N5raHXO490YFy/znYCcKsuxO2f78GET/0wDtka/3VDJZGk
kcLTP90D9GKInwX616RvrD0biwGpu6Bc2ziQGzMtNcqjJlijeB5clxSbqGVK4AF76XYJ4sl89aLy
Rxs50l0sy/BbkEvdoXVmHiTT8xZFZ4vnX011p740lZyqW+WhQdzJ8xXzQSiVtUvLVstfJJe1ji8B
9nZNWd4mZgnsezyCFm3sEhzotgkBlyAF/evXfv8UefYmc23pLNA7Oyg90sxTPQCTZslGs938amYp
rXTuBI6wf76F01D9fguBCmq45IC5FJYw0YbXPw3lbtWEqqUP88hAV0D3rLusllMyECGgczXM04PB
zghxOOtuKvm6k4Jq816StnOu43bYN5KDe71X38p9kD/ihlnzp4v0mvWEty8TV1p0Sl4+jU1dsEbv
TeXIiJbCXocFsEAAEup9DGBkwd5b2bgM5LCtUgHbVtnXZA5O8jjyFLG8b7KhPE3jUEZpOpcleoAW
dvkY5VV5tNjxXXkxHt2BY3bPucFz7ofxN0Ma34WPLWQn8q4R+YOL5ip3IWr4L+zu7iqh2C+/aj4c
uEkY7To7q9ct/y+kAU3QZB2cBz+qz64fV2uQif0WoSPkrTvUgUsN5b1/amt77VOfphskF2wNz7AS
WNKf/8PGx6zzpMGsETmXGS349wJA/DhQ8EBbovNttBJgTHixE/Flfg7r2SqOpCvChcSu/gs7xAOW
TM73oBzWrdMFX4Uz1HMQHs4J86y3TrgKlkecjkNghJ4/dcIqOj5mcWDP5QqLZjUbzr5kqkRWMJiX
+F8899T3FhaWoomLDWNWPVdxvks7QtA7WXTZVZM2iw60Dv5psnyrWlYqDikiq3sZtoSi1Q66oUSs
BTEEr/fSQz8eTcWPJ6f6BmnGP99C5dMkzBYL/V8AySPQFQ2nCXPwe+YeICRhQjA286JLPNLChmts
PcXn72fv/tK1oEFTQoq/FW1Ml3dy4N25ihc9pTGcezkcnp0I8kpeqOqm8eTwSbEwusjV/hnf4rf6
bqwfftZ/ah+S55raVxoyF1rsqBuiDeEZLfOzC+pnY2q1d67VRN2XmXvSx9JUlcM2mn9qUSX+Se7s
aLR8LgHi9Im1KXTzt/5T10LzvfPU4r2/Z3Tqviqc49T+0zfIZuPu86K9a8fVmTmGR9HBdXfTUswk
UHqtt/KXoM+YJ/7u7K+FXeVBspVIUMynb9CrUWGkH+XYx9/V6L5zi65KP0Kyhlqpl20nurdzmunc
WoupnSchjZ9IZbfNQiBEUerJoDCHbsmOTr9uWnLsnCwACmvcxKKox2SE/Zqwo8Uy8vunTkUb6tdq
brdXRTsqoriFdPZ0CDhTJ6fYgn9966SF0E5Ljb9XGceuOLRZ2WrdWR1XWIX5e6mipAUwIdRxuTW2
nEpTv7GlMZ4b/noVtXWIXDntp354fSSnP78Dn+ZacF+qwAUR8UyM1aC5jSGH318BD5NzzUyep3VT
3Vfdtm+lbml78fDchg50MFV/AJdF0qyL+uW0lup/1r+3n+ojJBSw19YfCHKay1zymdvIjevX4eCW
x0wizoDNsIK0JDMNog3SKOdIpkYUeotBTyPPlRDqbJ34X0Vdp7epzT8SACRm1X6tPIoBbS6ITacM
O4uT7Fnuvm3xWRurfqvv4WNHNbJgoQxUB/Jf5O1RLlhPTchIN7M/30H144oNjyhbJb8pUClQcdVj
vv14B11JJpLbBdHMG/LDtCbXxhX7tEQPXcARYZvspnrWKtXR1opupsWmjvZMBHZDVB5CgEnh7aej
y4dePLhR5G0+1bsy4r9THflSbXfZ8PRN2pryv4ESWR9X3mw1sU/ACIuJBQMlW/s8vQAvrU3Hxurq
8n804QN4Udg/uYE9LEDZadva6vony+7nANyt+xhXxX3gCbx7YQg8CbK2CwdX8i00CPuugvousAiW
IMAcjNz2zpYPazsnV4QWSs5Yldf95Ww8rjtBEIaIP0ADcLwfUmtiCAcsEvK2bPvIiVWQcx2VshF3
0RITPFxb4sZZyFUl30xHKbblN2RhnIVw9Le697PvR1O7NDddtNTGxZ4SZMG8ctU7FRvds88jTey/
YNkYNWyEqQdMnp67YDC2BoRcqyxAD9kdYQG2tURwlT0h/B/ZWBJjaTxXOo1230jIP7nRcF81RnyQ
BwSK8EbunzrbR6p70LxtMxZNL2AZ2ou792bTYjGUU9Y9Xmr/GwbLpI/7vlAkhWZqhA20kedBRJBk
x8en12YEDwOLgH5uwqL0OjIereYZ5zQ1jbOSIMtQAPSdqlTZwXXZgZs5nRxRn1dTB4P86Hn6sIrw
rYNuSMvLU16BgbluoDpIBvNmBbz/Xk2gGyDHsYTXC8jA1tUUuElT3ETKc4D/3snxBay+8cOJLzWX
wlhDmxIV3NOlRrivl31YXRUBPAuvWA9tEl7G5qmojMVpcJ6Kalq9nXVBLRGf/9D4H/u2gnDcn0eO
aR/z8d7jfMZth5ZloAskfxp7VZ8cdY5p1iwGLYjQgbYFNwbkfnq0PXsoj4gGXer0KCuPaVWyAfpV
N7XgdSyP09mxf1GZ2qKERHxKB3ieZSKCx+nIFUr4aGvAZ4KOvPKns+/tyP2x0o6wGSKE7C+nx16X
4m3dMLmxAYDJyiNyqWdGQNDO49me6gPZX4aN3T9/bA+s02dacPd/vnlofo/xst/iVTjVIUerGBoS
nCaRdNv+NPKClpZ9UQHwVaUmmXlZ2C3MVngvSr7X3D7+Vuhw9mXwJQej8YxrixkVgbXcf9Fdko+u
8qXMrZVnm8UsJ/H96iJLEyup8aPwgpvBMBBXEISgmBStk2XX6joTVbbz06zeRym8b5Lvzl08aPDy
be3S3dRT/YfsRTe9lmRfys5AzUFKbEQ81E1IZnXGOpP8/vjhpkW3D7o+7GelHF1Ffie2U50/npia
4GKT/Vyaul2Jms+vCfrjhNuO9dMEHYYkzaPMhms8GN0piXVnpVRJOneNsD85yIWd0lgER70NLi2m
qulk4gMZgfhhb6au04n3/mQzEVuK+pa+fQjoXXUPtlwsa7dr2fsaEftBQn9OmUsnCA+ko6O3QGAw
Gut2pFWvproKRsWaVPhbhySQ2InQYepOzhOVFxnB/QKgG6iIUvQLWLhklFNdXshGhdjdeGQ1afZo
CLDp6EN4IXvVVLQKC1KzvO17z2d9aYmNVWjRTSTXoM7V1nvV+pXE3vE1AyP7W9MgSoNVFfss+mv1
FpWtZDY9PkObHsvC7x9KzXVWwqrS7d+06DFTmustUyWarn30tdAF+x2Pl6SWJQuZmiAD1eCtXNlL
ThEmtafpaGrW5bwbl2YideSjXK+guux0M8l2XWfxaOSJ1e6nD4AizQ6J3TV6Sz9PWKiKIYk33a5B
GeXByq5m1KjVfseG70SeggGjqnxrFwXutzipDJR26nbZ9U2DclSTvpWn5UkSuq9m2HZbXx6GK6AO
h8vf3Gf8DKMYVHS6VJRSm4F1VVblw1WtZofpJ9m9Gp+6PrJW2TSN1h4I2tTP1qWGVY2XBPaxD2v7
mEhDsIMf8zhVvdeLwZHmbZJ1y/e66ajJ87+9Rlapj7GIFLBEZvNVkE3CmVohPvDrgwDlsS4URMKM
IgERPDhvZ1MTMBTwXlrLY+V0BiL7MdItcx3EZM5RAG201QDejjw7lDDmKyRUs8I7h8CNj1rdAd3V
2FGNH4rqq5cWU7HM63IvC6CgRnidwjS8fMS/jqa6qI/D66lJm0tPDa/V+lP9e9f3tkNb3jZJ6YP7
rewGAPkstxL3unE7svCItQZpEW7jXKSHQItzbQx23eXgD7dxa51JVjYbAnjufvoIfh3lsu9vWd9e
6sM+8S5HU7Op2BVoYbZuAI9OR7ZGYE9AihAY3b6snaXLZvNqKl1OTG0gQerLrEWUzvNtsVctktxk
DMcu0wf6V+7QxJd+ehgM/CJfW2ZFrF1nobqtY6k7TR9dkfenoo/vk0yxd8NYmuqNHHNbl/Df4r1t
DsT2uh1YnP7qPh3haHjpXoui2Sieiu5Jh4iE1LkaEke18RCUTrJJggrEzlgM3TRYOokqradiZiMt
IzNWXU3FPshOLo6eJyfLiBUigJsND/5QxTeuTRhjvEDshdlvl291FWW3NgEAFFjGA7mNAIpb5G7e
L28Lw7nqzSI/irb7HuMxFbPpfCotdVj7CEOsK+TwHlupRVIlkL+iMlgsEhcDIyk0ips4RfXWjpTh
qzDB/Ua63970RutcIdeBHft4YrykRCjqKYmcYQRGv12SsOpyamAQUF2UQ+1dx0NYXi4JaBld5z4B
+jncOBCBHqK2jdfAQp3NAKLzjKoYGljjdPuxhT62cC2iGO8t8IZB6BxOJOZE8fr/rcWvb3m/Rtoa
iHnByEJFqcX8yPafBLJr5KI7C5oqxRzFyvmg1/G1Cyb5qQ22Jaixx3wo2bQ0DpCMsRVKGThnZMwe
Fmg33L+CO/CV6Y0g23U7XnrqXLaB99ulKztBNYddzrUYr9GJzadLl8jryokcvrD6X7b45oCGlx4d
h+EWFhky6Ikov+JGhZZUJ5IHINFoKYM1vMmEh2wLAOS94dvGRocxtytt/juqGSXrGnTJEdl69JrM
NrrTOlTI+y4MviR5+dWw0p71zG/fR+oRnnqoYULy6/tyQpSItxZv35emyNgY4TDskdoxN3EnUOaN
jTV5uOCo+Bi7CyaBpyBoiIASQknVftXnffNVi8JiHvfcqVrmjSlrq0V/g06+hFT1r0526krfwTqu
8AR665REyVsnTQ27bT52csdOcuhpT3FYXb6JqPWlUyik/PJNIkBw59M3+c4ZjT0gv2s7PWp9233J
NXkRKlXw6oOCmlVJ2d9Klt9tOtdyN6ITxVkRsIchnfmvXumva1Udvvi9ZSHNnavXtWcUe1Vi2Wj2
RPOAUlyuFo5Xc0u3v22VvNtA2HQ3lpKU52G8Wmb6aHiWeoHYjRMjtl1IhYpXHHji+EtiDtpakUJ/
PS3h8mGptpX9JY3Ep2qplKy/qX5vrbsOP3QM1GTVUh8v8tdrD+zu/6Z6ugh4qU9f+X7tD3+gObjq
AgxXvZu6vH9vOvzxe0sAzWvZAQGW1cgQVQbM/X/+TdO1h/HG+GPC7kPr96/kp06/abp25ZndoqvV
rSKpIfg83S7DRSHV2kau5dy7FihX3ikupHbPdx50sLbbtEFbfbrzGvVx1vxeP/2ZGDMsc5IrD0rl
15f2XeMMd42vneL8NUwqi8xAxWCb15Cy1TAGNB9a+16vwGSAB94A8a1OImgQF6905alNPUSNdP3H
z965lSUzt/Pa+zxr/9LbINsKDE4Zlr2b5FtoGtEGwrR0MiKVnxgZwdde69fTG+ghaEb4zvsSVB3K
VGpJZgxfbXJUfbQBACqdyIv81kludHihWhhuGjmqbnvM/Gw5tE5x3VW3ktOY21Qm0eqDC0XqUIAm
c9JCW0+N/6YH04K5jTxCqyLLkZurPP96qGso90Irtm6ievdlax+nuUWpRD6vJCk6EASTDomluPPp
RJL593Vd+Xeh1bs7jxzbZX7LPHTIJO/rpwsqvThO8990QUJy0SEfNOkQiMqdm43Z7XLbJ/nRoZNu
KQ4xpjbT7msL78ipWH4sTmfb8WwRagGChHD5p8bVWFTMGC0pglbsJBrk7YM4WkD5Mc/FULs3kdsj
jykb56kqr0AqRnDBrmSRGOd/6tALRdrlaRfPgKmXN1aviE1O1m2WOTKZ26lsqGhddlJX3thjwENr
bbGZ6oqpjfmrz3R6ahhwOy7XUVtIQ1XROcvejJTr2Ib2P5sOh8iSrxtWhks9ZuH82+kIct5bIyPw
S8CnkboS+rWYMq7TniJmvX+gakq/pglbW/LfVPX+/lKaTvxs1UmaPDO9Mr/K+iq8VePqhizR8JS6
ccHjxD4n1nWih6r0DJVMRrWOVkPS3EzV7600t+iR5/O/loYpw8VALbyj1VQtp3Kx9r26XqXjtcZW
EOnkk9RY0qarB0atDaoI13GE1L1c1+7SwRISaqTlXE0f04neiqRLcarTzRBM8nubykjdZQU8ilXi
h4ZivEwqVADR2OBeKUpz5bnolDVJGt8KKd1HrE8eW8gW28QOISeOxdBCdqszQ28HnVx7/FMn1Tfm
JDH6fdgNwb7LbWduZYr3YkNXFqFa43iAzRlwWBm7T1HdI7pznBr0Bap9vWPXx6mnXuvOXHFD/6X0
w996Qn6EXRFpwPur/pBDBMQ7jpAe2v7tIe7wEdR81PyMKMZ5ua+irYzj6Xx6P6qxqI7F6e2JIVZe
zk7v1nTWI9p/OfveN4EoNwsDrz1IyJXlEJzOwmiUDUDlep3n6XDfKtFdPaZ0fzXogUptWhFk/IQY
bmVgmFszdcTRzIETtpiKvYC4mhH/EK+53CDS4BfmWepYob63VSu9n4dungIjEbNKHx3PfTXbOumQ
38bJd69S4mIeROYws5Og3E2RiA6Y+ybwSKFf4hp/beuU6GuWObp40xZj2pgIO4Q82bTqknAf8RKy
Yv0OU5qn9ybTUaGIdV3lIXnun9ucqavb0nXa8FyaASfYWY12KDFv6NJcuW3GD6jowUKPCUqEJUTQ
qa4rNmClnZupxmgqY62lDS60Y/upTitb5NlatKPHPrlRWNdRkp2n0vSRQA1ZZLmBNtqvTumA2lzk
3Ew18KzfrupjiKA7AeNTaOjnxYQIm25TXBEMgbVYbKdYDyGPYlvqo0HaGBy6tJ4Opy5Ta6dkrpjq
AsvJt/XYekKRxWME6RIWmsqiQaT8H1ubrE/3duDf5wqqIzgMAVB3boxRd8hP8+NU0gZukLACPDFb
NFKCRoKMnEUYATjoT68KO5Fupoa6L3/XQ03sph5TfRM8v1+2TCTreijS43uXxFOsNTzqD5dtfDTf
9LZex7aaHN0e6KjSRsmjgSxOHBEqTLbI7/Y/kqx4Jc1sPdRoOiNQ6bvH/0PcefXYjQPb+hcJUA6v
O8fO7W77RXBUzlm//n7k7ultezxz5gIHOA8WRLJI0eotiaxatZbjsIHph8bZyb6anQjNBjN7Sazi
C8Fyi77IoeqfyRn8tCmron2IErV9qOrc2PUOgWlZJw+doCpQ7czcyaI6uM3DRlrLspL1xo6v5lsX
lFbVo562yeAtIEIZjqFrn+yynF4Hsn62ZuX6EM0446uf9QHOutG6jYoxeIwxM4UZ7iJ3C6bfX9dK
NZKhHGgrjR/1uh1Dd3X5zsky+RMu2dPyu9eO1bpQ2M1c3kKoreYL8tyQnq/jBgUM3FryC2MJ+I/e
lCh0iIZrnTSRDfBEvPWQxtJkNvtokwZKvSxUosUGon4H8GLR40iiynI0eiLuwplT8igghDPdhGaG
1/TaStAbNvDLXSEfvTwXJOqcRzerVmbT+5AzKsPZsufxLM8AbSJMMmZjhROm8peDUqS7PmN7N8GK
66bOtCtV/6iIkqy6Hq51QaRNzUK2kP887zrFPcrS1UQWYxECBUmVr5RkbtepDHwmQRnd9sWrEYRB
uUZBIl/xGYYlUxjLQ6bDediTxxIQ5krvjRKthbGpX3yIiI7yMI6RfXTG0Gs2ShP4WzMzbkoUqLr9
tTkwMwSloll/cvJilSu1cWsCIdjjRou3ozUCg8pSNkUCmZWDH47GKfqSFFC3u3H4Zst3Lt5mPew4
0nasS3eV9oW3hrWegCeJqGd5ZrTVvVX30+5aJet/M2s6nBdWWPHAFOFCBkcGYleXMEmmT9pyyn11
fQmnyOaygrGYeCO0q++G1way09R112Xzrqg6Fa9bBC3BU6K4sCskXnrbsWZ/BAt+GERIFOadamfg
6VzLgGkmzGphFoaJIc1icOJQ8qrqSSIZ2hJJxEIJbySuY4CCYIf3DIUdAYeQSIx3C5f8mLeILPpj
yBrJ1Z0RN7sQ2P5eLukui7ky91j3ySWfrBU2oK/UvawywYiv3sJz5thvdMhTwOo76dess3lOEvSd
tN5e+3WtH1KjZevjm9aiIZXsK/hH5J5C83ZOyLIf4C3dgGS1jtac1cemEUwutpPDecwD02Zu9xro
7stsGGSfQ3PuuwXgdlJonmoSOj8aWjZy43vr3qjjt4Eio38bqM1xD+DXfhtojtD/gUjmOa9hP1VM
BBvYt+uFyUIAbuQeWGvNogzA8b6GjuaJvMuXGA/+F90lrDCRr3FnziDtnYrNQSoaDLBeLC3DT0Yb
ZRvP1HB+A4iXPQvNDb9YTfrWs8xnGEAdZWmx1l7DrNUcIDYI7jQUZkkmxcdQn7QZLqF8dtA+Ch39
NvaM+aCGerEJS238gIoKeXYY8jp+6rOQl8FstZvIgbGoG2rlVh9QML64K27+NBQZQNt+9ITsJbs3
uWlT+eqR7gx8TlSFcTOdMiV4km2yqtLBWrBT0db/1MnJ42EHEuoEZhINU0fwf5EeVeY4vWqjzZ+6
CSKgEmIP1HnC/MkkLX+Tu3iEZauah8F5RmtYNspDJ9iJE2IpsjSKhRW5M9oBmS9I4buug+k1Ru7M
SNA1Mlm7R2PDCi+p0pMbDtOLkwAzZLeg8Nb63Sqb5/TkkDz90kAVJzrLsQxHQX7qfSycWNex5G4h
bhr7ECBaYPPdWEpc4tDjEEDhybisVKdfi9dWuay9FuWi1yqmt75ySXwtGr3fH/ShFnJSsw0dVdrv
xniqPnq5uiDTL31RgzQ5DokXrpI0qT52Y4w8g584SNQJ9346wXtMvexO6grp36L7BOBVdg9CIzkm
xRyucDMoR1urtGVHEHOB1m521Pn8Pze/FjVowRZpkCMe0Nv6pfVa/K99VTHydahe6/P7pFcOc4hc
SzdBhGH5jfeIFvO+Cg1QsOQE7BqVYJMsVhn+6atZAaf2b2aF6CVHI/37bTRhJutzMRoolWFtiSXG
1SyqZ6Itc3uOqilfj32Hjgw4/ntVY3nq+16+VgmtrfKcgNdSllnj++zb++ZeGso6Xdjoccb+57dx
pGGfwDD++zjXa/02ziQuXXBHIFPstRXEINXR6wyY14D/yEibPLile6mXcCFZJTFD7/ZXGJFsfK8f
TD7aa9mdHKPjNRfgOmwTW1wuFQgZgUWSXUXd9SrXIUX9P41xscqFboIn/hvvY/gzqd6XD4hhNFZy
hnNfPu0+zgpkGt395U1ip81RD83xthOvjhbW0WVfsrOStoqtzLvBgpRevkneuyp9xEuotdpLV7cM
na1h1A6uq+9wFCpf2tyH/bsmrzULqm5fdRBQh22VPwazIOYU4WBM8bL8bJpDBbFPA7Jq3UIZVoWD
0pCb2PMtifYQXfRO/ZHQJooxo/89MKZdRpY+Og7muNSV2bjruqjeyU4KOaW34A6CSyerIONCwbWd
KGgrmK71aWJRvFRFJyeu6p1iwkd9vVI4tvVH0UleKazHndV0f77SrKvm2eFRtwq41xO7iV+HGgD0
PPnGjrxrIhn9cGOqgOUIAmj3UWfdy2oIMqtd73lA49Uxeu2KwiJvuQrPiYYbAgyctEpMb4D0Hn+R
HHpUDUhIO7YJ70N7jV08jEX609BW7FQ7B4kWmD5JZ6vJfs8i/Uc5l8MdNBfqXTOp3+UbbA7Jfw8T
V9/LIlCIccg/1nNg70mFcyB/DKDLp6/f+f2dNuIHcqzxu6xWbCJxsm/nhog2OPHhCpQr/NQ8OlCW
XhFznkDRXYvyLM37ixkZ9wE79VC3t0FQFDfgjXZBB1AkiIByehNLYM/V+pvOJLrgkev9JYr1g5+M
6oeO/M5trvbztnON7EX0lAayZ9Bkbz0H0ZNfYAATO46J1huQHphDZ3HZRlSm+ahaTUI+NTFk2ap3
KZp1YsthOb5yeNtZDDAR7dPcGM6R0kF5UavZJpCAZDRWJnIfwnwDVTOk42VGCJO14isJxadEwNXt
yXxsgTG8OEU7rnn4Y5YrSX72W3ZV76ajwPXDPPuYtCp/MD89ScAdacgabq/K3Et0XuU06qkZWnQm
QePJw+AFWBSOuR99q31wBYzxsnEokxTNIPZcgQAGyE+rXfbR8VrUixC1JpJi4cjHGytbWVTepw3b
C5soVTl3N/FQ8oqezGk9ekV3w/uTt7FoRTiv/alYh3UO20yad85WsxTtmOUd8j1DjwhUij5gFOTC
e40QmB/M6W1P3uADeDwgNprzXZZkh3lmv6R2KeoAwmIUh4xObkEcGCGMtlf756SrmyUMTW9n9Xud
bK0j/tNXO9lKSiHiRX+ym/iA+ahOThXMPwnI65XctlhhhDqIiKMdRIvfduRSyf1NR7Lpps6hNU2K
gMU8i27tpEHuiy6ITX6WKBam5xarTLbLCjWBK1W2x9GgkyilkQn/jhGTexowEc0UWjeyepRgM5ID
rlUSV/aXZScsS1/xtrFWFbgECHX3l2tfrpr4hXf0x7O8+qUqrQ319FP5L5NYJRg2TdG6HC11b6WK
8aKXPpLbfvSAK9h4SFEby4SjtEnq5JCR70XeCFbj6FWrP3Sardl40HGou2o0HBtnMJNzEXv9vrO7
EVY3DpBIDcvE7W3yIWBelofYMd/OZFGaDIVvL4c4WjX1fKPE8Xhyaq2+lwdRpQ7WcIrsoLnn3jf3
oqr3+uF0+Zm2w0j2AhwSZYherQLt7YsK52QEqPRBt43ywcztk6xuy5bXX1axG/dScDBdnK7CKvb3
753qNhge/LqvHvj/XDohcoakqcjOM5TmQR4GW/9q+0F7lKV8nFzexcAZhUE11u1DYOmgiWLEl/+p
k9bW6o4F062SOt+toaw+WmxWV6zgjL0jig+1OQKCg45hD72fsxomB7pUOKR1+HzumiSf75LW/Knr
BPxiL61+6qqRGOLXWnNDKAJaMkcJN/LHJQ/yN/hbg6yTP8JxFERm7z0uG/Z4uNGh1bvU/4aB/G2k
S4frKNcH4bfhp/kwwNGGfJpRn66HKg4bZMs5yDq9L0FKZJBVyIaKXxmior/aeG5oINEyeguzKXE0
EEndVHoPgqrSDPtcdLkggPUQtJR+GAuxkkHYpO9uGaSsHGmHElAArXG0CEoevK9BOWpQilfzpoGi
b5mOfXuCLYKPkghZ4XgYxmI6jLDVwdkypeoWwtP+cIFvVz7ZLUk5ZysLar4jbNYI4eS1ma3SetT4
nRq19zKWKckI0BqQ7FvOp8IOv85jAbVwqnyRJ6JmFDXiJAjt6nICUA3px0hksgUB6la8vG4amOrX
SlF5z9kEWVGsts13h9iMiIMOUfkhVcLiVTeHaKWacXQnUjl3DfKV+2vvqPbc5+K9dxTcy97oXZyt
PD0lfThuoZ0nWYdo5w8PTsCtfOLlM20ApTgkQ3I3JgqRpbS6l7fIsQ3ksaCd20jfTKIVnz3Abnc6
DBzSSlZLKzXNgg35SZtprOc1KiQVe1ENn74sT3ZmDavS3EI/Cmtc4+SvUC7sDIg2vyYJ0siVoef3
QFbLQ2XW8ebdopttUtb09gBJ1Z03wriZGIoKXx06JfxB0rMzDOUaCtrsQ5BN37qm9L9P6ms6tuU3
lXU8HNtx/6goprrh1qTHru9S5F/1tz5Dhz7nVGxStQ6X8zCwcA/1oblVLHW6VMaiOJpIitlRHKPa
m5XIy0Hxjq5OgHyTbw/6Pqq85KSCdU9WDolIixna9Y3Dex36H++7m1rWRgkV6B3ytg+21yyFa4tM
VTCcmm+bGytLlBG7o8Io06LX3fOgo8IkX9Lyr+XNXHUFtcR5QuYKCjbrqenK8iWwqgJhbDvcXYoz
eiZlEijnFALPl4TdfEFM81kfWHbqgffYiU42UUuUoT1vKTs5wDgvY8jWvsVpJceQran1wx4HB4JI
WIVkRBZoSHdI8uT7xRH9XpSNMuAaGegyK372/eLKzqq5k8XfOuToxtS1M9xr8ZA/QY6KxE+o3Jl6
nD9VDepOuM7a/aUYauq2m4aCT4GRPTnk5d6AJ70fC7A6y/eucqAwq9+6qm6fHRTLn5a8app7JSCz
FJVXfdH7Xn0Py2B9X0ExvsLhkT/xbZJfVvAK9Tl2euJ+4stK4l+z6VVF2cjWSofQukhKEvJMPXn5
h05ND/B38BHA67KGlx2LWHmw4cHwY+tBFkaPSL40uKyB/R+B21sPcgUs26Km+bkz7znZ+eKVf++c
Q/SxL4A+XKCthuEVB3K9HqW7Xx6kf1/Ww5r1cAlGF0HS3kY83gdRdzVLzHLeuj5utjoPP7YdwtCp
qo8fggIsEb+dVs31GzftyScTv7AQlvadEevOSrYahJNWfCH6vWx9H6Ix4+lD2m9lrRyiLtlmyj46
aTSEGyzE3Gx9QClLJKMTgRDBtNeEpf3OBVC3kTgeUc+a8ud6ac8X4Xf79/pS2Gfv48h6uOYXJrj7
p8sGfajtehlqA2EbAgAbuUCXxQx28I1ckbN0eGuV7ixVFHthLFuvfaUrTLb+1ncIvce6J1Kppxos
/g05nsILIj0jcQ///d+rCMa7MMLiq4mjtjyNav4EAF9C7Fp3Gk6zgadT4vJ6F3WMrk3NnWyF9v1G
qYfygUWFem8X3r20arqp2qmZ0awleg8aemsBCV9IDo6qvzC0xOdVZfm3odvRA+EhIH9iaHVOfho6
gGqEz2HksBt13M2smMCig8jbFHr3dhaEvIcdd1aWJQz7xuqSUR3Ex2TQ+8Ml55o4yLghcR48OFuK
FWxq9U5640xHa1b4tOrdxXUnWq9FQwV1VgzmLnPIWZAH1AvCs40AxrAYtFzkzHlk5YjKMcKTu5BG
c2c4K7VxraM9R5cfXdqyKzSabNoXTWh8eK/XzfQBbi6oAJM2PLDMM57wW+PfcPPPRK4EL6VHBh3E
oHdpGFQLo1Oyzza8NLAcs+W3w6k6u044L2XDkI/3oI4b3jdqcTAqBdkSv2UksrXLStXBWMbaloh8
t9U6I/qYIkYlDcwKAdHrFPD8ArPmSqZCCoacgp509t1gueWiECPOJXx9uZiCoThw7YMtXsoGMQVA
XCC/wNr3amFuSCZHJVI8eaOFfnMRVc9thpu2n6O3+oFVxDBo5XMv6q/2v9ZPgQeeVCDu+r/GmfCD
Xuz/UP/r+PK6V3s5n1/Hl9eVILT3+jgn8xyf8jZpiLOEfZPex76rLBuEo1/maYoXiW47X+d4Wg/N
KIj2GlienVn/pmi4UhDgecEFZyy1nhDLVPG8d7Gvn3DUhLBEx+NuKJXxJkfpdZ1bJMqyIuN1NSX1
pzbp77XCmfGYT9D9hoztW+FNiWTM57QqDLjISv0J6JS/6msjuZ1nPd41czYc4tlleSbmi5M1vQ//
db4uKFNy7oxvqtd9jzv1z/O1iIYf9ABfWQlW6wYKuvKn+Q6KUq97o9T2YtIQkzJpBLgvk4ZGlTwG
/W+TTozmb5MOs/HtJneh+X94k6P3+VaGq/3zTZbzzWLyjf7nm0zYhrgbgusfIC/Za0ERfQKx6C01
3iW3gWU2+8Eu/W3mZvp9n+bx0ucF+qWdc7xZmfo9T7MvKbo0H6DI6tak0hsnL6+co95pwYaNRvSM
wwquycKYv+vpI4H47FtQzxAFwoz50OZGsTXZ8R48XLQ3feM0OC1M81VPlBvZJ0D+4zopEwbW21ZB
miaGpGzbVo52mVRMqPDLBKuX7FSDo7hOaojHt0mZYlJWOWWPeQDsF02MRQ4b43f/Pi3c/McAJ99C
L3v7WfH8cl1mfX127MQ8RGhHbcmTaB6gSgjgQHXyL5HVIHzcFD8U07itoy5hl1wqS9VRvNuEm7UL
FcfbTZo13xoN+qCwGRqveTK/XSqCAgHdtS/xgO791HMvRj9yN8lkIlShZdG5dAd4Y4Owe/55npm4
opyn1kR/myf+zHibJv3bPJMYbNNo1GtynoofIAx/n2dudPoOsS5vN7vVdK7gVbeq1lzEEB598CdB
k69O2QrysO5D1gK2znQ12shW0jIReobRfCdb4xRaZ/768VG22l31A36B4kY2Qpyyh+fAuW/EQHrG
gldznqGh9x4mA34ecbVIrbPbqvVfZY+KTR4UyeO/TCWtumgjB5RTiRpkRhCT6z/ogg5VTkW2iqlY
HokwslFMJczTlNc1grI2uli8ufA/QgMRfYIg01iUxjTfDHOZ3DfJ8GOe84h1WQDdRcmUCl+v0dEl
Z1DYs/up14FeD3vIXt2X0JsW0j5J0Gzp+7TdSjO7+RK0Zf9qqW66j2pyCaTVEOmHJk3dJyuEXsDL
ZxSLxNV4HL7Uuj/dg1dMb4DioZYqrub5ugH5cIEbKvdjOTs5a6VzYGomD/I6OzmOnF3MBv8yOx+q
ZDkOXHTxVmkLVCpjmPOt6DFC+Gipx2H9Oqf6t5HA9DeWe+TvwL6w8NV8kQ01f0+/fDJmK/1ECrIN
R1+hP42Fa0ASp7i3UVBWQOsS86gXzXRw4DnfWejp3CD/0K/lVYwAD6i8StfN36o6LeVVEtMe4fhl
9+VUTvWjNPPLVTIyYBdN35MjpBXffK2ol71u6R+NbL5PupKXVpMedJ+JNXb52SDH7EUBybvMZ828
gzy33Vppoxw88dHxtWjY4PsoH+Q4oxhnSsf7fLT+fZxe4Y9owt7+0zhEZsqHtCa1QY4j5hP9y3xM
O7DuKttvLvNRoyy7zOcP48zB7B5GFax7b4bLAj0JckLCv5+N763/bofO0//CKP/1av/VTszKCife
tX+a/f88CqtPQlcTO9Lwbmzgm+4HL18WtlnfQVrp7FN+Bpt6tpynIbC+sdQHRBf2+6ouo4+2YCji
s2GcUJMKzxPoFVgc6/4jhMg7acpuBYE2Ve2fGqtNt7VizHtSKfW7yAcVKE2ih3+/bF7q3wIvbP7x
smE3oxLsK9V+8HuFmAxEMXb8ec4aZ50hIrIPGt16rllMynpNY38Jns49TknSPLhu+7WKDVYuWRYs
2aSoN20ZFbeA0KzFqLIOywMe3Mb2+WJDCX+CUQ8BKNGQxQhc6EP0jDvQJx+4HNbyCoL1OCNb+XVI
yDexVaPaWto4fmRmsp+cmWJP3d4pYvt5yHV+poxnkyz308zyafg6i/omq4JlFM/qTYIq42Vm8kJy
Zn1TGYiHk+pWVZGyyFJ1XvJcKB8h888XeUwSfzO6xi3k3vVCQVnyoxmhyQ3Thglo02ofO4iqZX05
EZrMOv7obK9HQD3QCkIg+SlweQMrlVNvpZmB/noRBMGro+goPYdRuZb1/ujc8Lg5sNYMHXi7fl6G
OZe7zsMhLnqZhxxXUUmbGOvIusyjjZU7OVBVEn2V8yCbZHhxo3Ap6yGjbysLahNoFsgLF3HagWXz
bNbTeYqU4MVSzjISq+VZSI4ExFQyxgpKBmKMFjx1KqK5pEYeDc92HwzS2O8Tq32Wnfy+YmEW+Pr6
Epj9dWhdO8srBg7Qpt+GRsJm16ROAaYU+i/JASZ3p/IsCdJnxfLi/bX+aqbk+XOtt2+N13rZXTRG
phbvAX81u16bEdISgT3Y585QifV3skRa2k8l86+S9CG8l37tJ70P723SU/Feeu8XEw65qwFX/3LJ
P3TVivynCfynyclL/v/1y1MiTKVnVzvF5QOvDa6yahTy/ZBp6f2i/0ImN04Bx/eOHYqod1Nl4JgQ
DUrWnYfRqD6ErY4gXpiEu3DuzWfEde6kga43EJKPk34nh0bCV1mFRpz+t6HNfERtRPIDGkFM9vYc
olOrR8FLOpH2OgZzexpbTfnQJ8qeVWD1YES99gQPyDKSVmRO37hBFglsXfDidmmx1ybkuGUrAp/1
Wg4pWwfH1S9DylYx5BS65YOTsn4QQ8orOfqPNwiljjymxOYhiaktY3QUz4GeEpTMEt7xAno318VJ
K/XiQ9a3yQ4RimZbadX8MirdVhqkbv9zT4gdeaoEqi/QScacA4D5iVHsLwk7iqqxyoiLg8zO8Rp1
2IEEG5eydRin4cHoXmXbn+xttRl2yAat+pk1pWrEFtB3w72cFRNpprIOrkEcBIlp3suzf7eTrde+
crwhqKYdsQIfDxE0egr4WQi960zd8i9dQ401omTAo9wYOE+tVveXlxwgnTdKiCbQ9uqmHkUdsGMY
nSXE+lqWXYy45g9WWs42BeW5aciVW+pW7d3WJKDdyjMTxkQwzG24vzZAAasQf8mW5buZ7CAHSdGM
/L3BQnXkMojs4fopamQAw9uVJlw2BC4VEFtzfVAhzXtu7OAgPSBTjsKrrI+gzN1daAUuUSbUpfld
i5j26FT53k5amJSgR5FV8uy9XmCg365WpkgCOyKmKwO4hG/ItsoVICEinutEwElDDyDQG2fC7Clo
cKbFemixXHfNB682tU0xpz9go64RKW4rQKWqi9R5aeqPk+X1uxwZi3GRlho8ePEwEo5lF5fKypmV
+FlayzN5ICH0sYUFaKfpHTlhxs4HtEv+cjoj1+Bm2kmWlWlWT2PktUgjIIMoG2SdbJUHV/SD8aLd
C6Rwb2owaqd+u5XgYdsvdaQc+s2FFE71BjY5ddptbYEvhu5Vv0VlZJk4+0nxjkatlXvkqPAklv4c
nC+nQ1IB8lSVo5+15R7cUHCWrfJAWLddBAa5430cJQ9K3G16s9efncFKHkzA4ZVggZRt76XEJuHr
3fK9HxgRsLM97w30KODAq7JXUOrJxhvm4jDZXnFvKR5oUpFu/m5Rlk68QXS+IntOaMBm2oCzoZ2y
JUJRCF3Kst+gSt3URrw0fJDIeL7157gp5rMsagLcKItZ4v/Qe/utUZSubdeeMKp8vbDsOtUXeRNq
d4pOXQHE7f3W5eL+XW8TTu0I6ain690zzAKZslRH18A2CeApyAJdMigKbQsRR/XUI3h2o4wsj2TG
RaHjrhhw4O1kPkaJmZGLPWuXVyvLJ4BdacPPh2udCBbVi7lPogNKPcs/2aEenIcr2eKIsTrEuA+h
gdjXDHVJKPhLeJuXpBTWqFJRyoSH1RfUH1XfK4scmZnttcHU/OJUdu1BWrhq0xEuDMzN9Y4Eqn8H
8n7eqYWHO/vacL1FVxOnHzehlXqbceQ3UoiM4jFIvgMd0u9jpcvPE7kPf6r/1X428jf7aprhW/e0
jLxvW/WUW/lyaIsE2Ls2tyv5XvArw7gZJu/JFDhKSWQnD1U9Kcuu6ov1ta6t6ubW65DrujbIOmly
bdCmyt1nCkp34Ri7Z5DR/jIO4uwrJBiKW2jA0vxy5RDVPv9mwOK4shT0etG9OiABZj0GSXFy2wYn
mkiwqpDE45usFRtXJGbVJhlmtha/pq4Lg3cN/UEbkCsre1pViMabWzybZTLBIVDVT7hlkIbUOvsb
frGln5vT5y4q0XVnjwP5lJEdNLN0N1dbZHkgiY1AXjdTf9dFWYhs0xzuJ5ikl/IpkkVdCUmQEU+c
LM4JbsdrUbZejf+9bxcMt6gNIr9aP8WtSWy8hiAICZAvuMWjJQLn/n1QW+M2sjvAeKXT36R1M4F1
sPAb0EmSoV47JWmMKzF460RsePX2WCe+s7+QKQ/2uEPXXjsr0BYgrfVXsRym+t4SkVdRRcxGO9sG
rChpFW1dmHIegEDA9+nWJr/N2vqQ5za7OJneONkrEpfVj3Ne92vbi7Oj4bLmu1qEs71ShQVY1vVl
Riz77E0pMNIGHp7OF760LFFOcY7HXr4OOnNoVnbRRQf5snDdN7MJweADBJfr1s6c5azYzeewARYk
/tCDrSIYCOHXE0rY1sao8oosf5LVeJbfbHGs/WSL0k92iLs0rwK4n/od0XVi+m6ajasuTM3lBShh
i3JZB+ZSqyJtXWmWuzLbPnxUJ/9ZE4zhJImR0RoUyakGifnYlu5zIzj24J/wl0o3vtVP2F/rf7VP
BdnYb/bXcTS/WkDltINY0gRcqqN3nlvRCR6v7gAXTQ7zSmnfxG2O5GNJllKl8Apj/6t81Cbr0YkH
64c73KeKk4eLruj2ZW9MX1RFrRZx1BcfWlXJUPxh7KjzvA2utfgyNsHWnCWcYhHBb7N1Lcb2FLRv
yExVPkamA0jZbnem6zhrV8gORd1o7yTuBJ00+Kzz4SlQhuHGV4dmIevRa8zX9ozIsuRWFGYjv+yn
SJjlVYtulcD/SDNv4OmQvUbexlczOZo0M7QqX8+1laxwPEKM5I7VfaOgg56O6vg5gTBegk66yLwj
Z1Z9DRq0Vf1xCm9jAk578qD8rdNl1X1eFm+dWAFcOumhewdmOd3UyFStEcxLTtkE01EnyJCi2baP
BBZkjWyT1bAXjQ3ZPDq5btce0rhByF6M0bY2WKgwtZfoXpKhHKAYKAH91QRQs4Qy51J0aJXFnAzL
+0bElkWHUYglAmbZRBE8TjxC5kruFmXRJIlkJbd9sohYys9F2So3mrKVHEpzFc6mv68VHyi7IF6K
B+1LjdtyF9oeqCtRtCvCu+GUOfj5E4iDRChcNSOWT7gUL6kIY9KAD2xTFkF/ZSLIqr7PH2RQXKkg
r9MzG1eMkT2npho/DF0Y3yaIoy0AdZMh0sG6hiyCR4w57l9cNIxkfcsuDiSSr61l8b17GzVv3ZV+
IKMEkodVFMH+TmRAWSlToiAdb1TnKM8O14Vy4LbVedaTwwXpKC2qLIYMnWWzBETKKmEhO8mDaYS1
7CRLHR9ZcMG5cS4V/dbOQvuhLbz4Nh/hGTTVXnkFkGLyBx6NfTx4yqvR33llZ72wwi6OnWI4S2k1
wDS1iFOmmDcKpKKtspH1BHGCnUEG3Ub2HufwJc4a3L5xVt55avZDVk+lV69JjnLJg+OS5gxgeUqb
D0bEN1QdwCaaltoeWZPZSyeJ8uXoGPbJwhH1ZFb9Dkdw9dFHt2YbWX6wDYAafnTRx9UKZXrSeDBP
4GxQYBP1srs/oeUru5OszttGtTYmuVDpjaL2pZGSOYfwQtErH+SWhWWIc+h99NMk0ancyzSq9lDo
zTdU3Zq7QoVfXp6N+vR2NouzMPTrO3l2tYMrtV2WpNG3e0XDWeYrSXGTIc4YcmN2qCrA9i4Ol/rZ
4sxHCsFTt6z8iiMQK/uuBD250NIe7SkvgRW09IMHH6zKMZ9bEnpFQ4d2bl/rvCMAz2zVKgjZVOfF
i2NlW2nA5yRZ4QTrT5kYEm6Bn4cM4mS+yT2d74mSbwy7MR6cPMhI/86LT4UBdpu07AAU/EtOEvT3
ue6/uWTvv3hwE64iQll3SeNq24pUyoNb1+NJjuMapvEQRW56GSeE7bCzxmFVj5ay9QUroo/8A7y7
Ol5DQYgo63Kj73f4MNh5iTpF0h3q+UnoTd56slQOCJGy5663ajJqJ0De+D699rOEx8sDYpE9Yec4
O8iiYqfkqlX1Z4mpl1W2A+DhN4tfx3DKpl/4JIPvhe6rwAgXQQXSQfHcc+vo04u2k1DhuVG0M1KF
TFjCjQ1j3tjkhWx+62Nonbv2glJfJnZYrVN4UsTUoxtU0BBG1tz580QoMAiz+NtkQvLX67FxP0ZF
jGS02W+1JCyecrclpU+YDErKAsGaX5EMLn8fTSv77gVPEHShO9vJosegVMxHA+HCpWv3zs6EzPOx
ilNnrxuRs6jH2nqUB+xjB4pyWUhqr1ruGyB59qfEtWEpyyvoluRzIdNzjXF+q/T6rF+mZRLvJK+s
X84L5AGNi8qMHpIxIUomSR+3GehodWxIO/YNZ6O7Tcf+X6gIatBubeRibhCQOY20j6VaVM5Gru30
fMkNJOhJlF344sbgZnCrr3K9qhpOANtb9RVuDP1ZF6Vf28Q2MUh6+B877dkldekIInNcyQXN7JQ3
Vad2T/k8RUe/Bd0dtuHzOM/RUX6/PX+VWjUZr3XkHu0GPcPLZz1s7aW0yhu/+uCavm1/IjlvMTSJ
dwu7WgwNjkjkBTLvBqX7EZLUZm0rVX2Mq94DqRvAcCwSef+bhT6X8V01F/XKSno+52horZxK73lH
UpR18mCmqM8vfj+9mre65hw79jWzOy+UKjCPF5ZkUcynfFoVk0jqihZqOeefjN4bIQVp863c6Vk/
tMCsbz1kyTZSMcK1lhW00M9J3nwtUBaAVqhxyI4VWRxqqwfriVSL/8fYlTU3qnPbX0QVYhDw6nlO
0pk6eaF6FPOMBPz6u7TJsbv79PnqvlBI2sJObIO09xrW1KTDCMdrNtrmmbgfUgDfD5jjE41RF01q
eGmtzbR8Gc0BhX2NlAVDpoVjWNetzMxwVtTsmsHaMgGcdAb25YnoDh4Plo3rsQPxHoiqQWcFzOH7
BcVRezR8rJHbn8IdiruyBG53GuHFQGfD9UxAmGruu53BcNH4tU9k7zKs2MEDDrodwW+h27qQorFR
9f7ogx4JPHNuN/zYlXMw3f5V5WbQPOvLxaxXUDYw4Oz7Gii1sWvdQ4IK19zOlAf8M7XdGr6xZRE5
x8kG3EEThMDJCy4DfF9vN7qs9kb8coJwixUYIuDKehF9D3XKfwhFvmfAEc5giNCC4NdrUAR13a5x
exV9DTl70VxfYTK9H8XgF7s0HCG8E1UfB9lU4MZksb+kgcaL2n51G0492LBP/umPWRRAfUZqFKsy
gaNkFzef4jaVj8mg5CM0e3eTqIc7aiUB8wC+qto1RWDf2cFaQ80tigBEEX5XEfSZ52ZdtQcHDHWI
ZxhBtVT/XI7mp16ySgwbkrlu0T5PQYGkxmi2z2JIPs4G3Tfp0bJuu+V/xv3v0f/HVYQSE7Avkzr0
MH5RYIRkSZnui6Go18TyMD3+1sVR9zA4wrkbnTiHFA84IpBYlasyLNqDx1T1ORpP1H2b7Y0w4Wns
HMLILlvw3kaJNqns1xYZI1c4L6pwh4sn3WwBNQP7tXDafJuHab6hKCwDPybZyuGHrg+MDkXO2lli
ecVeowoLCvjwuNBJPTTMCJajllY3J+xx7Akq4XXjmK/WcOgmB/kba6gOLOnHNZ5O0bGLsureiaCh
FA9u/i3O6vWExdQbRQDq024s27yj1OkIXV7UdNNsNqegPrvY2bFbfyIpB4Ay/bWpxnUJ115APAYo
b5gJay9t6a5pZUyLaOufrpkBR02AXdeoNV4aB4tTOYgeXtopHgjQ8LzMTR5AwMlPhmjvwsbn3i0a
7760mbPqAblY58pCUx8s5cqdgMAO0B1oUhxA2FAVBrIwCwxbwy6D+coUAZOS4djb7fPYtvfD1MMr
SOu715CUhKea4mul9eGhpe6dgzp9vIm/e109x5M8vGUY4yJNQYoYMyPXMglIHzbKXBnOYKyoSQMt
PBXuoBpEPXQoIdOzh2D6803lo+IcCUJqixZJ0y6FjfwvVLmGm6+8FIMJeh0QXuuwb1xIfTfulvzm
rF782ryN0qoBgKGP0cFzyoPho7Ixbgv8+++qrvju+i1/qLMBHOcIqw0rZlX62Q+R9QDrKlkIGLG+
V9czf5Do40BFDijTnuMHInyYsNVdJcVknQMWNueY8xw0IC/8+q9x0zabc+MjufD3cYg0vUIBHoW5
KILuuFlCbAyfDox3zSUM4JsdfR4eMzswmoppcft4rhMCpdRuLCO+ioS/zKs2QTYmrdbwIJRHA9/9
O6fETobe+DWCV0jwhth6ZX0zc5dqbcNBLCagw6JVhjrNeqY29XbCLtc4kxspeHEZW87PQnoM9l4d
HKy0XFKLDjOVkR6mLSqjC/yEfrpe1d1DJ6YCCAjJISuGMQqsiNoLDYDgXC4oC1RAtmceKFG6v09t
Ds8trw1eoNEI9UfzY1Ch/vDL5f6YBTQk1ED+8jq3N0AzIhZ8vAF6HXoDiTMdNLc43Uwoxr8OphxR
LPLhHToMfX+WKEMaJXsLfNODIlQK5S5tO2c4f+221D4KuflWASu5BrEqsOFDX2CdVONHvwtLbGGN
CvSQlqkYH1Mtvgf+RoU5/y7sgi2coe0+BZX1EVrEA8ThzeF9TEt/7Re8OMUD1DHtwBEbJmr2hP1D
uZCD7/yAxpAmHMFzO1+4mRM+KT1H2kl56tIoOvVWlqxt46kVpW+CndaGmwmSQYDWK+Mc45MGBxtn
t0PWLyqntM9wQkPdJkP6D6u9JEXhzAzGzV+ntROkw8uqWdD1xrEz1g58zJGb0ApL+kDSS9DTwHKx
bwRkkqth7qNRQ03+djKCN/oqiY5PJ7agbxh1FCinYUF2pajSCEW1CxW37qrC7kPopV+sD9jOP7d1
YuxhYgYtdd8X1gKqZtASyazxVOcmyiN1YL/KUPnrqWVYtXrSfvUS5MLhnRrfsclJXir7h8Vr5/U2
KRNhcZ/mCdQrQpj6QTwXnt3YHTVxCWPzJmt2tBeqwrE7jB14X86kkMO/BvejTPbMbc1VGLz4ndt8
N+wOtyRoLTymKfaCfVDkx3jK07MwOzzErDF5QW74ByXArWSeIz0Tc1qkREXFXIiS5sMYr5Bcmi2+
ygxoHFDpXt3Q8XYQXYjn720TfvTDW93bVdd+HY88jPdq6/jf+2/XoX6rAcMwduIH5gYOMi9JDfXf
BAojReHOTbo3jwo6iDRKzdvoHPz/nRtKXPmP4Guz06MSS0XXd2uoRAfxltZpDHLQ58HzPoEV9bHy
g17/jzJQ8WkOCLwCnnbWuKTmvED0zpARGebV4iSzBsSDNNnSGF0wSsQjtbhqAcYKbeD7+95csMRK
vnfTtyh1wx8wuPsGwnH9okpkiPssq87g5kfHEGo1mziqm8ff5tCPVs+ZvKB+6fUcN5bVGRmT6IhN
gr3Bva1+ZNfXMeOZWfj769gV3F8i5QKbrSn1kKyoT03iPN+2UTWoqyu/rfkvWytRG0fJmTdvrX6f
RNcZR+6v2ISVw+1CiQHZej2Juv7nJC+JvgBq3l5MZtvbiYMeiVy8+8LwNV8xLgDMKGv3hftYb9iT
nE7UTML6VHR8fKiMLn3pqw3NKWTU3ye5/EQxtuTmcWqR96RBun5s1KAW/H79GLwJiM7SRjvorKVo
omYjUM54ikTSL+CyZnzPxZ4+hQz3XRRUzBF4eKwpY7u1T2FcjEeaFMWwwKFJgM8WGyu3sw/GP5a0
3tZowtfboifQ4mezPECvZH+AkeQ9QLZW4OY/eINMWhn5+RO2heWmiQbrWEbZdOJZYK7dKOqeuwyf
JtXI/pnELHhzi1IkT+wISLGxpIeQP2Ej4av0EQq2sQY8f/Rnfv8MVPxHP8WT75+OLwBBPAj8GGgt
CLGmiwUy3YUWfpA6ayDchmwsDQ4ikWflsmcapC7O0ovhOahs13m+MLLIWNoQJIKRW/r0NzfA62Bk
BSmyJDBpiwqoZ0jePvIigx1sGPYnPO7FsSiGbMuLfnywbRu2rWHtvKXZcKdqEf40OVswbNS+yyGt
FtOIf1IPevA6SdrokleBCR/zsN71eezeoa4FWUi7HF8T13vv9fSnoVX+zylpvuS5I1/jJK5Whge9
uylMkVS1p2k/9VVysWA1voaoiHz2AZ5ctInVf+9wn6X30GK1C7cM9oa0j1rGRaWgfAZLJeBYjYPr
9+rUlFmygXiefPQEXJNdlsCwJuq2UaOCn42wtmHKjS9IwXv4uufdo8fDZP4PgHwcHVGZ+fU/UEfu
/B+g6RLsUPoP+DXWVEz/BwxUgtZxbUUXYJvYfgqseqey9q1iyjpxsE2RMwf7bd6b+H9r213AVz6P
SpTPpupJDE8QP8qwCv7lBEBHuI2XDgrW+gRDIk37h4I2Ri0wjxsVxRufFG57iy9L/D7OFQqTd6By
YHOgBWy13S/kYpxnr5q6XVCxdAtBOmjgYCYFoLaHmW2fHKceZLxCTs9T8RnASeNFuGNy58b8K7U6
o/f2Ep/pkppZmPC178eFBlkCDlf5UFCG6vORmlXknMvA6x/ogiX77NrKAGQPBQx9QQcElbuEd769
bidQQuCMsBMBFOxMM7b2RcsyEKICflBZGu9ZD7+G0EmiXYmn+bk1IY7utIN1gWt4tmmHLIVlT9+s
E9mZD6yWEzQX8vwRTnjrMg2/ddUkUCrFoa2qY903w8UY627JmxE/uZTxI+9DflRg+UUrQKCxuhzd
na/7aACPqm7hB4wdQwdb+953/D33c++JTxVcgkH8ar09fkL8mA6o1cEEAjgnXsdHhn+liQ3WnZok
e8blX1nX2iAJxwxmXtabJ8seZAqMRaHxpUORQCFtsmu8BP/KMSnxXSvrfJ82hXGfdD0sUfp0Cxmf
fFe27JCAlXRkoA0sPA5uUtBwWMuExo/Jjn/aTTrAvlIGF2wKTHsB1DHu5Q4qj5FTuPdRNaBM2bIc
2Bt5RmUp3MSjCzgSCvaH0o1+PUxj/a/moPuEEZs57gfX03limqNsdbtGGmL5B1FdgF1GeKUU3r3f
I1XQcRjnhvzNaZzPluyNh9iOgc+LsZyCJDV/w3Id4MfJHc+qQmGiF+KpbxR/g9chtNj9Dl9EOCC/
CogXUzzkVc1tGjigLeqwopVrJaPyZYAIyiGKJMSLSyQCeTZ+y8VQrJFvEasb9I0kLpCO/hiAyg2o
TV2yAcIGcFTsEO/pMKYFoDu99wXG1/7+1l+PbbG/xcKdGx4DAFIvKQQ4ji9yQH4/6EtI/fwRfLuK
vjDFDbna9F4+Qv5aBFveTOPbmBxpjxVhhw/VC3T3ufgMqevmrnV4BeEEezoB1x5WnyHgZS9cCEMe
oHjWrGNgY9YEaeuxEvgEIiilXOhAAZPRszXc7hYFc1CNT1i2VIB8riE5it06ySrdDjr3CUpqVa6l
F5zF2LCDT0Jn+dTKbejA3lSRS9Kfbfwf8YstgcuEXj3VAWBdgOJhBPUnpnFk+PoCSqmbNApBrXYO
JswL49VpJKf6TPqHuI66V88bQYKa8m9+p6DzDEHVByCs3b0FhOvmGmFUylqCDqv25Ljq868muLRw
GgMbvk9ZsTE5UCORY0aP1Be18DyOF1abL0HPbY6UuobQK3YxVaqO1NcbalhhryK3xcLhvXrvWNtt
jR7OW0rAZ/yV606HT93WqtuPTmhtDuIjtJ74R+/bH/NDx3RPkNqTQEOdQzMrPgOl1R3ihPfwmDGr
NwXB0MVUcLDV8qp/CHIk2XRZu0n9eh3wJNlPuonZBSoC82zGTczGchi+fRL8MotD6yfXYgbcbT/R
ofYqiGh2Lfw9rn2m86nIjeqh1yKZf0xysMGETJcATSpOnUuuiiVIP94JxUnnQl14NNuXKbLwQ4xM
tQT+Aehp6qSYrCyXFqANwDdk9so1HdgLAuK0cPFB7unLKWy7OnNfQRQHNS7qukVkRaEWSYqVKHiI
6SpqQ3Xu2xI6wlmWrkhQhA4iRym1LHHf9Ho5bZramCAWEEOKE4VZBp9TeCczfcD+BfIjME7bKABT
mpDxEwQeIEAzKUA+yglis1fwHswP081gwIY0JZcvGUxQwIp9uAyGUM1XebcJGq/dtwyf89xndaVC
Fui3YV4F4TGGH96y90KghQgT5BT5AH6/r86OI+8n14r3XHdRf9sZ49qkwtpHgkP1ubmSHSCf+A5P
zYkOBU/bY229YnHWnIBJhGoNnSKDW4OHAU3jupFsAZ45O5tYsTxz3q6oTBa5Uu5RU0Q+VGNjbmEy
xrbBDmsPz+uheue2g/rMDWg7AnernSKKpSNBPcI+GDhcgtsGneuA2z9xZGMGx843gFsXSy6McjNI
AyqrtzYUfWCvFgbdxzhVkurU+WwK7hyiQfmnxuhOVHTsddER+0f/hJ3KqWccGDPh5nOTKpIURpN0
xAxKu16DplMY3oIJ9+1Wq5nbzrKSZjS/e0vWkm9+gQzrYbcJMayhxaUDElEOl+mNlxvdwTLC9Q1/
ScBfAmbe+nwF+ZouETOSk7eoRKxolIIDfRETF/ljlhcWb87Aul0NZYELCk1wg019aOiiBRsFUEj1
GewEy0vsrLPQtu/pD4+x7FoXRmevqBnY2FFX9eB9hdaUOEwtJGtSP96VJTY/+Hkk3nawy/Y0nufS
V1CaT201Zvu5OaMeeGLvRmBeHCOCY7pMo8X89Z8xrsr9GqYJ3899uItU+x5aH6BSAPOaajPFIEyc
DaFfgXH+WjgctuF6kA50UZpgyAlPSeqETs1Xpf3xGgVdzovRdhxI7nJANtyNsTk2U3P71zYQy8mK
GRN+4mY6nhzHkNgTQlCbdnYCqsaV/yNssPhOm8h5klEO31UDRY7WEDlsV6dgjb2HB/Ip5lDuB+Dn
Nh2WDuickKYE1iGA9zn8J/P7SHtE3iARJqjCXCbiRAAJCCMgFHYSkIyS8NIgIIU+jD2cAPV0iV8a
CtliTFCcTWNxlBDBBj8BCWUFbNTeg+/TNs7a8DHve226ZPHvHY+XOTjFX3OemHOsOUC+xBsYxLU9
CFTFKZw7SMHF1dLvpPZS49ExDwjGYJKM4kbjY/8EvfTxCTpeZ9rYclVMKxhbGIdukN9VY0sYgUPc
h+5ddMsaxzo8UrOH04YMmxzAatzKbv1/i731WZ7tbBIWfnWh72KpujjeYPu/wPjnUx1TjVNxJLS+
JeFs6Y+GXNvDkF5CF0sfqnVFgEZtxtiGeJsufcGEbFi4TdefOR5Pry5q96iIv/4xqQ5essyFFOhU
7cSkjF8f9te+X+Sgrn2JznHeCt2JUf8yn/pTkGoXH5+qCZ0HU4Tmuxc8RoBtfsXyzVkBAD4dgXDN
H8B6ApKvw4A9pF/qwe8f7cbHchGeC2vgcNm7OTzSeO/U5ars5HOXOACfBD072qnDjnR2O/xnn0Kl
vl7EcM2Cy7TpQLzkt8mtG6pDbvMF4aAFdlPrLIhwW9GY6QG16HM8FJ+oRQfLjR9yuMvMMOo/4h1R
h7BhKT4Rxvp/xtPL0fV1/NQ5MURTrKMjtXEs4Ddb2/Qr0KygCQRLKsgrgJRQaS+1eDRfHCQKXq0c
ZLGgjbKL56XVYQpKsEj0JDMKw4VD8gcWW5IdvZ5kK0D/Btv616Tch0IOTaJXUv9McoPqKYQdhHA9
VEhFv2y6pP2E21IOVfc6OA1gzu4dZcpdP2XOhWdgXiIJOD5VVW8BRcn6L3yMTmUTcPjXWQ8Rr9uf
ZsWha/3PFa1ctp/SGIrqzJmCU5c03cqOA7ijwRjJ66Fnq2BXCLIkmq1K82OhLFR4ygoJ7lr6y8iY
ygcK5oA8rkYdnDN4to554+Jjx7Oj2fKSHzurKh+9wRjvWh9LXaGdx5XtcyTwZLSDzjYe/GNwxE2w
mMMSbGYXnV4Q/CWMrpY65ojtPMJouqh26RiGeORHSXWuiUg1CmNRy767s6BBCsVSNJPC7e5cUzbw
Heib+9r52b0EeOz+rEtQhJvAfemhgr7yqz645J0f7xMzc4Hjsqs70+DdKnHKCjUD8wu8M2EU9pSa
vP8ZWt4vc6O2O4k6884N0FsAv0A/L6zaLzKy2A8hsFGlD2QssW0wiuSrbZXDoov89Fk0JseCB5hu
mfnpjiN5iYyEJU+RUciN70Cv4fdLQhiA/Zi0Vn8OxzEbKnpbHkuskvrOMU90aPVZ54bLDBvdg+F4
I2Q24pjNo6D0r6ypxldYStg1robCeC+k2I9hsnbCEZhsybTFpge/5cooT9iEuS++UVyw0M8f4DA6
vMTPgY4RWcHv67S8pxlJzuBnCQHbBc2o4XS1VUDwr2mUJRCvBFux3NEos0JrUbkMyAV9JTtDjlIM
wBQGFrx+anYXYHsFR4Mh/loHxj086PNnlUcu6Kwl3/iGa312erWiAFmwaDW0TnDK9MwY2kMLMzaj
r1Bkf4h6CTXGNkgOUe06f0yXbhx/NRIjWoVT/9fp9MK3mX1hsBedTAL2//fHcQAG0wJl6Hg3wxHr
YXK2xQhbBh/s7xDCrF59X3ylB3OaWmW4oBnSVZvWaoP1bYXiZjlgte40r1du/cqKxwVyqWJHlJ3E
xNp9gnlIUUXdAdqDb7Q2oLdFr2J58dZtImzvrouBYizjFQBC8Pq7QivNyYFXAlKeFEb91gSlVYh7
htDqspbcrLDxijzjvmhy8QCl08+lJ7xDpVvU33t2tBy4P26pSYekxTLEjydjdetLHWluwX4QS7oS
DRSx4QO5hETg9RUg4cQvoBQuqYtehuIZ7N5Yav71zdxepAq8jzeDLez7x45A8srCbh6mwgDtwW+Y
Tm+HSTsNh+DcbFMzfGG6RYPUfwu79QVM/ui5cgFRDfm5d+55jX+Srw+ZF9rzATcrYxmhHr2ivt4O
DRAE9YRcPlBXWxfZqgJFeSttO97j+RytkyCA5UIAhl+U5tnFgR4mzDj8uf8WlgdgbMWm4gf4fMsN
76N8b4tueMrd4YkytUZYwnt9dPJ7r4/7EwrE2PvpTK2IM7D42+6NZjp6ZqgwK0rvykw94OGFm5wL
iEAif/ixmSzg1mc8oy5irAKnwz5W59ItQId2jvQNCPm10DRtq+xzz9kLNDlpNtId/Q+uZ/us+4Kc
atkUq1R65V3FTffQevgyB6oonkp0fvLr9yqxeLsELvVbOU7eKU29/KnJu3Q9+o3aUBPMSffAkN9c
dHaPUQbeRsosZD+E36xde7DgsVqoYMVFAVpCGG9cUCkNrGpR82R1s5+QPcXNT0eLBKUiVJ9daCA5
g3PKsegutIxbOYCBWWR+DDPRODpTHzwDOrG9jQB8BN7A5EMm2cz8h0Z5nwjEJF0goczYHzcEcYqN
5i2aDO9eRBy3cUQlzH+CPIL3XvoBj+HnM0j2mCQoXOB+CyXZ4UlWHjKzFsfnP5Ji3HxexfLJQg58
10ZSnNMKbJjO42wdw2xqTiwYVTscbAY1G38EqJCSDTQ6D7jugVp0mENoIMAS0YohDamZHL8wPv7a
NquxhhbH+EKjt4OpkwtRO0RrvGWAWL0hPqC6/jkjD3Dqw10Nkl1dMa4nbTWeCoXaPLwgoevS2Cfq
o7iprua5TIdNYxItTYjXbwVz6x2kHF1oRYE9Mh/qqPmljxglnjHUKM4XLv4DcI2IcoGtKXkt2IYo
Ncq63BDtz6mVcmH9m310slYiSzDhWbroobW2TslqfL5dFHTT+PPWQXeHLBSroQu8/RxfQ+n2CDXF
bjWOgq+8cJjuBdbYU83iZ6u166fA2WZDU6olClTgDE/BA74h0XPUZi/MyvsLtbAIARKji5ojNRsP
nGHgrtmOmoUP1lYnexg7sTJ+zmBxuA3dXK2Ebipnqg+jY0AhS1/YL1R5toX6QW/Bm7zx3vGMPY1B
KarRbyihN1QnMPkqtGCjFVlPcxa0rrDWsuHAu60DN/k0HwyAQgMpL9SCGAoqMGl5pJY3Zekn6DN1
2xiqd8vbpFRhZ/5fFzKW2diDGRuVwavprylFBOnb6JgkwlsSrcozrRb+cjyYo4CETbxmO4MLy7gz
9mWdotyvnO70x1kJK4p/9Vms21cOVL7Mlnkb0RTVxSv8j7Pgekajk4o+NwmUKwlILlTfLnLTbU6U
MLY56FH4BcNeSGeXaTTSTcou02jv+PVqrkGVI98RDMYOWnHMnGENhUJkv2/AGToDhEkcIce7siLP
uaPMfR8PwGOiVrDy+hqV6yHUKf7KxQMHPrHdtXQgY8NcFaDirV0iP4Kjs3N5ARdGncmiJA2g+uUu
NJtf+8q0S7dB8oSiZg1zL1D34AsPX3cjeDRy2R9d3Y+iyHgKyswGVgxO0MIeAXBHFnMcxhLLx4F9
YrCMRp0KMsvXCD5Auc0Arv5/RkFENNh4jJd7I+vHXcKTYBk3o9gZRvtOiCL6x9Dhhii6RuDnkm5g
GPdF8MlcVMoLXo1MmQsnqsLXKMdZofv+GL3FIR+7AgwgOzHNFei8/KEDt+POLUz72eUxxF6Uc0cS
oMJL/xiLGD6jv8y7RjZd2lyk679fe+i611e5zv3Lq1xf8/dXYR34Yzbqq1sRQIEzgP7nl0SNS6n9
I3DTzVCYDrKnodHSwVDnORRTP9xRrDUM/EtvDYACLQLs8b9byfivcNW6H+F/uzSKUiCxuhUEGxqo
UXdTP5s2B+G0SY1evXBrsva5hBQh6W76KZv7KT7qu37tZ2x4HiF2HgMk5/oQDAhL31tgTT998pgD
2aBWqkMECdBzbUHAg/MyffV98/NsAINJuQ9ONk1itT8BMnIUfg0zgn94lciMq4uJZ9yCfN9gpPwP
S1NvPFVcblnnQz+e6Ald33pLymClfvTZUx7bU1KLDoCSDJfQsjYtEFRHWnzTqhzSaN7WlwOIJ9f0
Io3yCE5COpb6ITXRrfMglys4E5bw/eXB6vZjDK99t1wx/Xwpzk2MdGcb1gAFEyRtCy9MTvaUZicJ
VvQaOW/+VNVgl1Dq8BNH9v2H6wOdDp8L98nSU9qOJac07rMTJMHFIu+A9jHT2h+Xbd0PH251BV/b
EkIiqgnuce/OICl6tWOgs14x8MYxSqrgnQuLD8hZvQIIeG9WdvBNn/j+lL/BkWdZg2+J6oY9Lidd
x7wdQBpclWnKzreuwevLzahjUTJFijaFO9uYJs2KNKKDJknPTZ+s6HOgLqFydW6QPC/wh66KqPa2
RA9VgKvNzVoLD9Foa8belpo0emtOBtw0WfYtMdPpHSDqdhGC3XM/FUipYJnMF2UNQ3kohfx9oAxx
zw+AAT13eVTPQBqTi2jPMmBmCdMrBl49QoznBvDNEhYs4G3E9gQJpnhZsXFhdoMArl7bQVXAJ51q
q1vTCgVZs2ytssDdlUHwJKLK/2r27l9OHNtP9xX0rZfIb3T3jaxW6TDohU2h3VPt2NhQ4RFgle6+
wygkAvtlr7pSGwXjfoeVQxXlz/RA4yiweEX2/M9IM5q3Bo3Qg06CsqdHkpK/W0VfHqiAyeF+s7ag
l7Sk5nwwzXYzF5Pgxw4aSBYvhQlkyNjGzg60omyGLWJVs4RFgb/hXTDN+g6F9OqNaaOETlD8utE/
Qmy1cPtoNjDQnV6aKTX3rOJyLat4fA9q6Jl4E4zZOYMcUMdfuRjDJ0tOfOtZQbljjSye0qz/ypO4
+HYNgKsURAgCD+u/Fexe05Pq9XOdTmvbBLEK6ccTNW99NsiRR0wYKbbJkmxfKv4E82JQpQfWPJow
94YJghiwM5PlfZuDDyIgVwhBHBBMNSL4FsukB82XPH5DZR47AaG+1UFb7v6ovVAVRrLxm4TSL5a5
VbTEOhY8B12iucXqiFZPv/W7jX/MOrs+UA3nen26IE2k0BR3rY/6d2olGwUq37dUJA8w97W/dSJ7
uPb8+wQAN7mOoLCyH0ACXhZi6O8dOHrtg8Adt5HB0kfg2EAV1LIUnvyCWnP87RY6FGDw5b4ZAGgW
gtna45l5XdUYQJ2sp8LycXPALeU2IPpgMSqnuUyhZe68CJJIYxENAIDYyI5MlneATtzmhiugQaUj
Rmmb+4/MeZLFBgT4f0Si8y+00qKXgaSWWgNuhEJvWRjlNaK2gu48s0bmZd1HkRT4DwaukWVvVT8K
UFob91EGXv0QKAcq5SBbUhfP+npRgatzrHQETQBQTawKLw51rhclKNZOYmNnVYuHNqSUkjTLl1MW
N5tYN2Gf7hwS2FOACdHbdXNJJ+/VsXLYbGcmvGp49wZH12E1BYl7tpGJO44ZkOKmp+oXHZo3Yvoy
E5BT34EWmEYpuCiQ78pJZEtq0sFv3YsFcZ4z3T+AN4PHeP+dUql0qHoYvPuVG4DNWyanGGSpdZ6a
C9qK1ZrhP9TdeKe7QqCH4G8i2YbuLHy0kbSKxAPddDwAFoGVMu6vY9xnv7RaPH7X4DsBkqtrzSpJ
aygFqM+3WjT1U3OAQ0A3x1H7Gly7abjNuP8ok2ZLeX3opt/lVSJA1hcZVAfa+s5lMMVWkCPcuT7e
HYuQg0/Ao/jSmN2W8vqOk95VLBFPYW+v6JsV8gn0EzE36Mv1xxduMKr0PGUrrP7t/gVaxsFxLr3r
ijuV3alJh4rZi0RF4RwBBuPeUK2xbcq2fYhys8Ouy1zT7TAUEVbi1gT1fb22r1vYpeaDM3woo3hD
rUFL6re2yyHNNzKtlNJ57cyfpLu0X6RnLBWgHKxrTiJG6XRhG9ncNzeBpwiXuBu3Nr+HPiYcWQln
1OTA+phgQ+xuv80kg7N6y5zn24/JZl4EKUSUqDwcAeZfNGA7p4tAWHMTOsloon8+kdnHyZAt/Bgi
eyM82PGcKvy96bnBOh9K8z2CzoDO4VYVFApAfzePXA3ZA6+Av6Xk7piF7zDYUI8eXH7miUbOJz0R
FoD3nWnLRZ1xsaUvOGSE6nseyFUCB54SAlU2ZJf1aD2kUOlyM0DjJMrafdwdiL833wRGtxWQbYaM
1hC4nwNQYC4ksWU2/mdDt8Jp4PtxGqtFr8J+C3kLlFGuUKDQmTZm7pp39JOjCE9AN6prYgW3NctG
USVRmud4U6+i8j3sDg5w9pN7qu9bN5mmuDYPhRyjPZAPzUnkQ7y10/QLSwDzW1Ff1fh9t6BTE7fP
U5ghxrTyL8A814uP+xkvM3m87T7LuPFQ2sDj5nb/hd5MeRFa5+N6r26gT7+1w8ReSGxTIPjbTIsb
UodAOdSM8R2vXG4fqIsQO9QPh8JwYxhgR9EAfAa6AyBOx/98DodYHylxgmY2KM70eKan9dymU69V
EvA60L48jx3dGjnPZTCY4qybHjWdJhTnsTD/3kQOPMBHEX/LJwMAK8KR1TayhrpJ9ywRRe7cnLME
1yaNNtfgP+bWVgPxpdC1t4SHSkTzblsMxogciKm2FZBuRmkGWyZ4SoHPkG/yoR+hPoVRgkuZspwn
VLAhKgR8/VLc1PagTfprbNeH9zrIV4ZM5etkpQkuhEwycbZ1f4g69ivT/b/HU3/ptMle5BnSMY49
0nWyuM63PfE5PVt+odvV7e5lecUybht7vnHd+gcwU5B7Hw63xJ2Tt8liqoxwT330tJiKKlmY3Ar3
kxZk+T/Ovqy7UZ7Z+hexFmIS3OI5duwkTjrp3LA63U8zg5jE8Ou/rSJtJ3n6fb9zzg0LSVXCiTFI
VbX37sCHdxe5i2v3TCJDbaZcxy7C1/hlqkzLNoHshxv6geCjKiX39L4WJgK41EcHCR2uVcenzeAC
r/iFJIyHTboNzaz0iy6sT8+1ggz1dvbdsXl2VyFh8gjMztKpY/MZgkvjHuK5YhEonNEggmLlJQlC
kJ+cGCQy141rIRoe8/reyFAEVkLSYktNepVSH8jB2DYb8ub+2pcb4CMOC8g0sz4LN3QDATzQrtwx
0OaX6bUpNHDbaPgDli1CMZuutIelBZKVx6Iw3VvuaY9hD+gdwIjBIizZdC+V8qvhsMDPotrdkW0p
mmLDvWlY0qhT2/qhbt6YNj7T3Zw10jqqFt3qlxaNgQnaOlo1my2p5aBFb3myVGPX1mXONA2gANwm
+poi7tcDReFNCFEgLY0QIg3MMXFEKSGN7TanIQ/rvVSHLjGrDwcDyi171Nt4Prexp7yO0gA1UcEd
b1QGOnWMbu8FWrens2tTaKA2hwbrn+Fc75N39ha8SNdyUmrxxvToBrH+mOkhSIlr60RdYzZybLGR
YKMmA+3hKpZWsaZmIazvEsFFf9DK+kU6zikJveIhLZDwdFj5HDKjfmlGK9uMQdOjEBBWelb+U8nM
O7V4LJ4Lo7oJdFjFEWqmsMHPQY4XWPd5Z3h7bwKCRDgnCMQhckgoXxOsndDwRs5XNa8DfFoAG+Cc
vKgIN5OOe6scQ5Q+G+3b9Z1OD/0avzq/yBnifZeF+MV2XrT3o09FhHqVKpDP7+uTYGYjo8eGW5vV
ofP+QaG6L8DtdecouktQfYHnE7ScKzYyvIAN8DoM9vCg1aK+DYLoW5bH2XPOpxOHvuE9k2HzhFtM
bRvSZ6DpxDGGShXqeAo0IxAxphk3ltRMdF1fZn3qbBVeb1+iQs4Hjnba5+pAZ2keQ6MeBWJfByYX
JcB00EQ3zWdQDm9Q4pJb9o2ZnBleM7cTi9g6A18cuFiy+LarHNSO0gggWTiNGl4h3ovkTNYe66I4
KJnUg6uys0AjDXeSWyboeMJolVbJcEcDsY0HatsUJ7KgLhrkFqoqSh1vr2zKAyTK4xhAGctY0igZ
JwXYIGPD9kEHsrZ4iBKGqBbYc2QCGjRotiWgKcxJow01kanEytMoxoOhRpkcVlrP+LloefHg2WJP
VvbnOVjebTJbdD7HvvJ5jKtXSgAyEM2i7P+3SJvfzEumb0gzGSBHDsGgZERghUX591YvJnkyI4Dw
Ls6Ue4Tq71CkSOKGbXKQDViibCToCiy6nlgyhQ8TViANY80T70x+9oZ/aIh6WteP8Rt+pJ7JyRbQ
OHnAl7ttKtE+DhXoxuooiV+kiZRX0wfhW2naJ2Zy8RvI4gUbxAA+ZShPoNQhwvqjwVq6cX5WlvhR
o7jlu22bJ4jX3eR22r5gv2UstamSO6y12pcI9e/CqfkjYJv9kStaUMzZvhQoVl+BTb3akpfrgJel
ZNE5RhH1nV6Hv0LR9k+sA4A4HMVtx7PqFgg2zxL2gXtc4KmNg305I6vRkCnWDQCofRkgd/LwoiTd
Ra15/Jv/tQ9Zt4eoYsaWuq4fgc6oD7BYIAzkQTRBM/pYkI63WZ+3kM9rkBHWKgLJAoupBoCAnW6p
L4uaxq8dPq3bwoA68tWQbPrY3WjZsw553RMtnctOh/ycLeeWHIwHGqOFtGpdx5TlZ79RzXKx/Itf
rWKCST3+za8ym2jnichZhJn12oMG/7a3EWdL67YGYzV4U0TDbZAsDdiC6jJfz6MAHW0brwZxk1Y4
j2PkOQfUH4XA68I4bs3pHsuxFdlSF5BCi6AM+od5NsP5/1wqy0W+Js/0L5caRPcrbFdhE8a/sJE5
0QlkshEpGKJfpWPOPZehy4myIWP+5+QydDn55A6sl7UKDCdGIPbBcSzztycgG5Pn1Qs+IiSAITd7
l8V2vtXBWa1gwqjTs0S0kg4kfBosL/0RZcP/FPn54h0MlngB1uzdO5cDct6iihaVSIa12wa6j92e
/k0bmbkFUkEuUVSGaro84ytkacINNRPTncBcBfpMajp2F/sTxKeOs3HBNhDsnh6cRP28SrV/1L/V
yA/fpTy4I5txCKuDqoyCIBXm/99fzmJpfBzxdgL3oxuvPORUhrxm32Km24faEuGCOEGTHtRKqHsq
3rk/sbQMwFc9mxlWC+bRkQ8vPTLds5klxPgC6OiH2ayLmWZZX2cTrTWcolA/jzKMH61sYU25BG4M
BybFs80H+5ZaYIiDOAuIgrfUzLPe2uhBUC6pKRxQ0pYGe2tTp3vkThM/TlCGS6YPc4UAdn2YC4yU
5dYUXgNtdROv3gurMuga+mXsZcPi6+J7LFC5RSNkjRITv/Hy4bks8rcGElI/1EnCxvkk+3NyGbqc
kI3tlFevy9Dl5GpTtuF2AHJn20Wo8LPAYO4Lo1oJ0UY/UWkD0oOhHh+TENmsPp6mWwStUBvbOtkW
SHN+Av1rCeqfuHoOrexn0ULyxm1W8zw1M55SN9RfosoEIS/YU+/0oZUbzbSMG2SZjQN+AdEaa472
nCEq4AM8ov9Qn8OysCbzQyZARYrPURuoCywibfj6OcYwBhpPfY4uYeUSQd/qOUmS+XN44LDJOv3J
iabEr0ECASaj8SHIC34LMix+S2dxz9/PEFZIIIxctJsvA2RM/mnXP1xd6UyqmegsTVpcpi6gfC4L
YwOSpmivjWWz08cM7GjQTt9J1Yd0ZrPDPf1+Vgb4mXRBukuTftoUk+D3YQRFYtOQ+RtotpYGol7/
yBEo1KwNX3ip9QjJQf/OnmSwg8TJtDE0z5mdgJr84OSYzjnk2iIfNX0PGBz2hXo4+SWyiXPd57zr
+tN13XQNeKFNsW7fTiBvphdImhbDAlwr5o7eSpGO1YhMc+tD88to1XfW7n/q26qprsY0c5Znz+B+
MJNxVzhNs0E1gr4vgGbexpczDRJScx+dgW4A8IBL3//RTkt4swEQO1uPqZ7fGYoEaEwaY6flASLz
n7YInsd/N+bYIriPfjI1URK9i73wF1Se2xtEvGvfdmV9RFFJuWxQd/4KOAZqS6TzK/HKtxJJ9icx
yGItOe4Oo3DeTbW6nE0LQ7LvjosNrFX97rqQnQMe6tu0duVGH7r+ye66x5mjGQaSNewMEOK0xVqr
/4tBr2aIYnuaZ2BICAPm3swzgLnkNwdB08kCkrjXDA+L7tE+fTmrc88+DUi//XWUPKQabZXd1deK
ftRM5/tSB109tEQek2jszq44DSFzsXAyrbOGaOCx6Jh8lK5tLLhl6dtaut0jyIibDV6Gw5JGp2HQ
D9gbgWhTjQZZ0J2FhqA8ZqVDOhrzZFaRTHfaKH40wW2WlUBVuyBFH3L2Sq2CZfGN1ocOIr9M+wYi
pgDk+0a0mW21PFlgNyP3NKoN+angRnY/xsJ7msrjqHyAOJ4npBZNmNvcXlBTQElnxUHhsDEZEze2
JbWxB8MjRFGYWa0cPmo/IgOLIFHY+j3owsxNWIXOzg0H8+jIrFvGVl68tK3xQA+CCU5mlr476VbK
7kvlhNJpZ1dFMeSLvWpadB3ji9GBXovTvjS1Fv+qbMPzJ1tG94ENnaEOdK+I9qfhE6gz38jC9spb
HW/oZ2xR2Aq8VN0+LCAt3Ki5EmZ+mSsGBOnDXKMLip0aN/SU+eXAPCB4EY1LUCW9D2XySmE56mrd
aVwabZSvr/E6kLXvRGh0x//kBIjZDfYj4E8wEHKMUUD5MFha8sCC8DVqK0BRVRdUg0Dl3D/TEPWo
yNsujJGxvvalAsnc/zpP2+XenUjmeQ5m1qY9iC57bBqLPkjeUbk2VPHwWmkzhGYYdNWvyQ0a0csi
W6O88z3phlim1QP4l+L5m+rZe+6NZjNkskYVW4eS4Jh9bzqUK+bGC5gJJ1QP2cmqVN19Yj8Z9iAe
EDgvj23CTZ9rk/69tHuxML3QO0Sm4+GHj+it6u8kpJOdIe23n2YNp2La1Yb2PitDmjsbvY+z1rUO
ouCahxvUYwcL3NvOTS284SUHHUjvjc+e3SLxC0aTRWFZ44tEkvizlY6Q0y7LIbcCPXnvZHVJegoQ
DnRD72TatXeCMqF3Qug+2Zhi8vwvAwVqm/yp9tLtdUCDhOVlDuqmqRG/TjZVYXq+gxTastdFDFkS
1PVMdjKtCreYEI1d8aAJXosUz/Ow1cQOObPkKS97cAdgHBnxGrJ8aXLk0Hw5uTlI61Ig0H4EmkSN
U62dBQQvbwzQN8wTlogwDoH3Go/s44Si7k5IFiQniKNNwAqL1ZgnzaPQxXCX2QZW2BLRUrC7bm0z
AzhFNfFDaKEbaIk9BU0vTiN4me5Q0/nRCTGgZVveUeSxQR0n1BnBqJ8MZf4oE8YfGCrVpQphSjf+
CW4kfiBTcI2niOiyfk2mV09DRT/DTPAHK3mlMR53xsa08eEs+6c1FMazqFvrRiJHOmOfrRySWXoW
laA07bx7s2+/ESYaiH6V3vQs1Bn21Xedv5F3nhvWTS5RakFWhUS+puV1ebIjs9phj5irH1UHKfcm
7OWyKJ14E6a6fTYBXtkPpYyADwbYZgbg5GyNkGQF7kWFv7k4NBO3zombarNDGDjx0Rbjk44awFtt
QO6cbtKpkM6yF1Blp1t5MJFzhVrpbKZnQveh0zu+kJkDTfqtmxY+rXScjll+xONmT8sTPKUtP9P7
en8dHXFTf2jSKO2sLeVLo198HYh/nk38mPLMT1DQsOh0KDbSjCIRyQ01aYpGH96bNMW12ai82rX5
332HiseLHmDwY9Rp/zTYhj5BX6dHvJWxm0iz7eMEeNSyjlz71cn1VVNo9i9lCvmL6CmsYOopU83F
JhMKXNKvQw0Y/LoLvsnW+ukwS//dg4AJ2+C2nN6ckaXPBdORMQyM7JRUKRZtnGvbUDfDU2EI5Gr+
+EJPRv89LarEsn5D4Opt6r3pmCRl5zPH6fHGssZfro6nOlbBYOf83VWV99QNol1FTqcdEESp9glu
vDVrPeNMPoPyscVdgUcT+bSl6aEeePIWmT7Mm8rG4pvG1srHsciNY6lubdpsIpxbrTRusFnURplF
zfTRDM/HZcfj7NwG3bCBFqO2mTiq+/Qm3fdBG72FlS0W9oglOjgbg9thzMcFDTDUYMcAbD3/J08A
ZsVC5p2j7tqnQamjtFa6mRC9uqNWrrIPWPLj4axAgRay3IchQXiFRqVyyMP8q4NdNeGmkcZTKHIN
zG8jtgBQoklYVa2BNh+2JXj7X0JzmPurNK3WwRSPc3+EKNWcG1P9n+0ToIVXEyK0kOMWojziKfsD
KC8wojKZTOe6RLTdM7lz6zQjOxoRgtcFyaSlxt42hvpbAH7p7dRAWb0GU+1zipJt+lf9R0/AxPEm
icO1XhiGs5nYwDZumgsfT9XyyRQ2kD9mxm7xfI1vcvr6gkS/8xB2XoSyCYA/0+d4DQjbkem1h19T
LZCB7ljxZCv3ypbv7onWo5Ixkbj7crfx00DMxM5pVt9nbs/PqBbu91UghKoBHl551t7rQ4Hgedqd
J9vpbwNVLwhViCR/9EzjwY1b4SdjO62ZXaR4dQJRqbKIcYP4WS6ksaX+csSD8S/9yp6+iclh7/Yc
DMR+C+6nJaE49RFytY1uAyBMoFFuIcUNgvPlDADVNAHMmLHGew3PGzK2yx6UCerGAY9ovAE4sFrY
WfATVG3ZZoYOZi60i3TJsg1l3ygPd+37sGs0UBQS6265ajUQNKgNEW2g0jK3bsB0+0jbo5yloHWw
p6D2PQiKbamTjC921GqzAPz9vVNvs8A1jzHHLQNExsZpCxR3qy7mSnBaNHqgAZrQl2vqtC7DxYQs
tkRqdrYD+4ezRy4K/I0yOFZ5J32wIVebUQtHbymtINpIaU6+FJECw7SjeUy/OzwNIDqgehrlEQh4
zO0KN9xmUB5kZKtZE8S7wvFQWB5IGOKhFsiEhPk6K0OwN0ZhxA6ponBMUb5yyIljG0y2MKqmbG2k
2AsxQBzPoKN4Aem7Dc6luD/nYsQdbhbBggbpcEJC9d04DlJt0fcQ26MRqff8YBX9C7WAcp+nk6Vh
o0IWk9N0xdQEix5sCmLxmugDqAoAUlkGI8IVG01r/+mHfsQO1RzKTZ+Yr5ld1r4oyn5nY7V515Ua
EElJyt96BFY0uwCFJ/jVgIcYqnNQVnJDttCKebdFYswhW4Cs81UvxuZUpMYillqDbEIFjlUHZba+
6lPCIl/P5lGgzPADVh7/3U6NFqgAB/w3A72F0h1kNdYXHUiSAfQaKnP5ega7TXWjm2AwtBQRLR1G
483sjOaBGrEAE7jX8XYrFXEwODKrmwmVnbM99fXv9li44MdjglARIabuqz0qVvBT+7ctzU2Xos+C
GBvqpQ0m9rXuOSBpD+WmNDJnH1pespwf12GPB47XndNksvdgsQKzinqMV7yd+8n+L/2sce09QMdr
RwCNTY/XJICuXNCl341chwID3g87CBfYjzxNzmSQ2pBXgBhCeJdZ3nQwC3AXCPXkzi0GfeToX56o
8z03kAgTTjqsotEuF8hv1/d0sPKu21z7NBsiLFhkdZtRsHIxYDWnChaUTV292g1oFoqxso5xKK1b
Xmn6ArGo6A2FrJsoKMZnsPS1m66P0m1ql+Jb1MQHMmiyCqUWMXv3RD2WvuhUGVRl95sUelfPFapk
17EFrq+iPIVBVS/aycl/ap3lB6yyXsOqB71VCjSN5bjFKdSnemEo2IaykFEDdsCSxSuqPaSKw7ID
0yD4a2+oiwoTL/0SRTA3oFRBAbPUA2iR/bElM+qis0t/0TagObr0tUyvdl3RgBB8MbBmn2UgtwEl
bXmTRKBo6d1gb9gi2JtOymsfSSe79j+efzYlb7Knszy1xBqQT7xoIis7ta35SEtIaslPrS5n8xg4
FXKypKWoq1pqLAP5y8qoXdSTqgqNMUKhtgnA9fL6ZkigxzP3eRSFJJsqGC0wXegourv6fG0rnHrp
yPhOAwXOgxVD/tMIXNBW2kbyQAfIQS94YQbQS0GXBFUH9IT1M7XIKS5iIMa1plhe+/7rRJNR2qck
Bkm9eoXZiIVaoKo80ouKXmj5lJqrxAVdH1lcBz7b0mBcWcZK0y0NJbp/gomf56UWFSIMHdSSgVN7
n/c6uWMNvunq5vr9dtBiq1nR91Xk/QtK4PUj7RaQM3nRPUhu0zekxkAn+D5W1yiTUGP/Bz8POrvb
vEdoWWjhWQvwLOkDAf5EZqCcvnR/5qzTUTNjRmdVq7GWEtutlo/WKe1AVortmQ0lzygElk1qp6hM
qiWWTtGrKaA+rRTdnLL5AfUW86llXba2Si3dp9wrjmTq2fYHU9MQP7xmQDQ0RWq61CcDLP9guRNq
R91OiLYZUYzlpGqODnJfpbDcoxt04ltcfqeNdlR5xiE2HdunZumVH52s8IddPnUG5O1ZD7IfVCO3
yJaN/WkIshUAJ80DHdIcEiyeAUx4q0eoQwtA6egDsgEIuPKwXbc/OV46e+BdlNxX7vckbeKtENj5
hrYS5gv0KQa7QeNhHeM0hzZtnz1IFUASxdZRCQr6cLceBl9Lp+HUjfnHAeBscVeMXn/qUAL31cOp
ywG6jhwxJK/eREr3yjSaA8qd3AM9lCtVOau6Ym10D/RMpn7VJZTV5y5ynB/VFyfRAzzEQQ4KHjmk
mn1Xcb+OvK5ASJ4068Qcw1vq+zB8tYFUGJgi7X47zzpCoGdThGDte78Ki5y5nfYC/ykI8ry3PUis
bAav7TdtBBUQqRADiAL7fIrLNy3Fi7jyWn4aIW+907Qsx3JkcM4WR92vpeh7OqCUybY3HLAgG8az
YTZ2ehtEmon0bJHsXAvVJr3SX6h41fsW5+nRdoA2iUu+Igyz5pnvZtQks44F6SpFvfYC98MmjB35
G9jUDdQy+t+Xnn+ffLIpqyT2nbJq15qJ4mkwF6N0A/CQO4fHKFkpsS6jplA89gjv2ntlR10Rs/O7
uV/ZMjmCdraE5oA8TKWYHlpZuQvIXqc75oX4pakmvsCPzTCy0p0R6cC+qFHzs7EM02KVV3UcAZHW
81dIqFsQx4EiF2SuXyVAzLiTNSXkooS7guC9D2RugNKU5blvcScj3t3fV4LHCIWPwDhlkLh0QGwK
0F7+82ohrRF4Z8QOvEhrsWVC7tDnHDXuYHrfZQwSruCjze9ChTADjAUSVxFPN52uKOP0Sp/taJRn
mi/nt2id6ztDkXznRcqfJah2O4WOyRUVuKX6uaINL8AHHrjB+Noib7dmLojr/9JP9oUuN6GKplsB
Hg0i85zn2OTIeCgoh45qtDR2npuhyleF1+tQvUzZgUxZbuED2HjNqDSQMq36AKwJEhW+Q/o4gn0m
f9R1G+km3ITQWhwXfIiGfZr28iWDgBfIEMw2QvWvjkVOrIRDyMgwq2E/Rl3xBBEL37DKhRDg3QX/
KFtAOQksIDbTdllVxhutAxW0OSm20NJ0fl1sa7cEsZ6ytYXCDwsZb6IsWGOnKe+AmXi3h2Tjh7k5
khuzPc3tqbnJ1lToi8vcQC/mvofayygyiiXKoDWQ7YTxuZNtc5coRjYqMM8UPivsTQ1rNRBDQgy2
vbNEjcAHSHinaF4iXRdQMbIpu97Un6/rMoMBKBsk2C/8CbMBqncuRihEADxnbjMl6IOop3frcgUV
RstSij9XC0vJ+wAR7N1qRb1OPbbhkahRimdpoFWqsRwcufjOJP5ZFaRx92NpxRDFY0sExqvvAsWp
G9Cp1WsymyB9YWSAPpF7ZBcWfkAwM5W7WUTv7jI1lkhe27WWnePalo+4xHoEWvI+RsnzY2R3DE87
w7yhQbvITUAfh3BNoyLM6pse8Dt/4I18HGTb36EMfUuD5DCE9VozyuieDOK0/tdsDDxeIHfTEWQb
AOtQW6MpSgZwn4KrhzYr1JclkKpyK35HXdWgF8teOdBOyOV2v09KlPvRLsnuemddNr1ZvSH2Fvlt
mYdLqAIGW8L3jnX03iRIL42iwCjYUvM6OoOBL76aFeprE7x5q64c8ONpuvscSIabXrW8KvdOY6+D
Cxhlq0EMKDsooNDXoR5+VZRTt6QmGX/2v/Zf/KkrQJTRd6wY/EFNXizGxBMH0xnrZzbcE+USuI/Y
TcDraElETV+syvw+zrIMYLyscvSVPgXVDR960OPhWwpvAGk/0jOTHqaJBQZgoLdc/LNkfetBOfSe
dSA4R6C0BEbJDpE+HIZfOiQfQXjEIR7O2Lpz8PyUMaIJiZMl30YWd0vXG6O7wUunTVSC2Q6rVrwu
nFxDqCkI78ux1xbeFIl5ThQ8jr/SyXqfk3Hjw5x8gPbL/C16eNU+RGb5s0Ks4UDx9ylqjHVUAcZK
0fkxGRgEM+MdRfOp6z/ZJ9jtLvSGI9PLFUMGAvz0+qGWnZR3ht2iQi3qXBqjF1eT5LctioZuJyf4
ZmeQiJMK54NXIyrIpfstFeCNbf/dRQZWI5p7IG3erRj2LgvlRPO0kCUB0WX3m0zV9DQXtf4yPV32
4kwtbGSSVRAC74b9A3QS+vChUmC2AjJui3Lysi01vbSabtzU7X1qlsrkLw5maGRbxA7FCSUNO8RW
g1MB3Y3r58k81HjvwLWBx8KffwGZhV2ItQ7+VLL97CnB/Y1HKdh1UEOsq3XoeBQSHNBmw5/BN6F/
75Gzhsgqlk9W2FQvg3mO+gL5JTDCbkHjk6w1cEt9TzwoLjG7fExEjd9FDBQn9f8vZ9U0ni2dRGPI
hVhG2oDFGISOZeXmB2usDt6EOuBQkUpRf8HlPV4ZLcq40T93FQXIa8EztQxI8TJXropNk0yuB9DE
gqEYas91gqcc3Up92g4L3APmvCSC3sywQLDSnNdA1DTV6KQWTJoavRprk9Yvtk1uAN40Ohycljyd
1QGpGUOh/EOTRiNo2SJN0fb42eHTI0WV4R4xsx0nLiyUd1jrlpUg9FD/AvqjLUiZH8vG8J14iLDn
Uy6GVWS7hMiyri4xgzhFV0/fnBD880MF/m6KfdggwrGx/3zSagfBViNPES4fkxfT0FZkMDmOs9CC
qb4lTwjzxItGRU1SV8yeJRvfPfmQJi8yiNYUb8kn7aOnXrrRolbUZJdrXj2hPDVfk6b+m6c98vxm
klCfhhz6q+xZ95gmcYrdQaptmsY1HiNRfKdozH8zoIBO52B1qmYAwCwBaWr9YYb/ZDA50nh0TPH9
LwafPwPSG/sUAWMAmcGwxg3dPragzQd/7IiUWtxHT6MT/kY1If8FNBu4YxLndaqhpfXFtLTc2dRR
u5KLKc3qqVkNx2Y3QgcX2mVWMh3BcIRqavuVTGXa3FmpG2wGJUbH5M7Ak+UbSge7YzvwHDAeMHKC
/T/ZNHED2l9llTYMv3yos9/+28lqLegoKd7OvzlJjp1SrKb8c6VaDN2RnGguq8ct9uVKV6e+wJ07
ut/+p05/Ph45dZe/6XoljvQ06rQSfM2KxU1CseAWBW7bnoOLt+MWKA0Cnu/sptQOcxNB0AJrQzfe
kA0djAb8GE5jZgszTqw76rNqmd7KWG7rKjLbVWAKYBWD4HD1ivOkXCD3COKbIDP9D++coNDBqRTw
NT1/55dODa5Y6pt3/oayAacmX1+f3dRHNpBbUG+myzw0NxnyyzzUdDrnxKYqRvlMiqRDOsXRTauY
BapAJsfBrCH1mTgh9SnV7bRDjrfgjtP57oDSSr3C171mYxD+tGJTGx+gsgXKGC1elrrrbkxVJjC6
UwouNK1a1GZbPAq7wtO4Tza9AkmRRRNq0ESO3SO1ytT5l/vAE4TBlUMfsPEOtASbIAzqNYNU6ZKx
CvtcB3iiqMuMIyQH3/kxZAES1CZzoyVxYxAZRqcglS5stRa2134gbyAik0TxMiIWIDLGzhdErRIZ
3gl/DjaCf+arqK0lEMPzJiwmoyZ5oN3GvOXwBHhLbfzZodqB2KnR3HoFZBJUiw4QF4Y+m7KgZpo3
zW0gonkO2tRMWhb4ics/Wrh/LK5zSIhF7Mjh8xxk4ajPQXPkkJBA4SPUAUiYHdtwCJWG5QkcbM39
5y6VQ7mvFcpcWXUpSi6oRaafuy6OjbKaAsgE6FHqrDujlft2SOXeAeBQ+HQ6cEMCB6oB1+zaMfBZ
EwP6U3XSMPnM5rMRajVFsPjQTWbkWsvxt8k7EDcCnbWvSgn64lyAsE+DTP2+wLcUQ5sP2T3HCsPV
h06yn9vQrlkYhulWLRgCViheN4+2YhrkA7BBWo0UueqiQ4Zdj+mDkSdcREldQMFBtWcXZe2k2nr2
VRO0xEhI1jGI89b82tk4+jz3bHP1uc794YIgaPrWzOmcTtbB0gLld+OM6p+Iy1w/HjZK7VpUJfB4
nwfAFgjUILxq5HAREb38icqMvMBPBaYHEw8+R09B4QqqfmaZgT+hMmpnK/CYE9rt7Rga9zRIXcAH
4anYIdB1tehhQa2rxXUOO5LtrRZZs8WYup7fgqpwL2MT7Hxl+pRqVXwf8OzeVBgpQ/bNjUCKGInJ
qXwWijC6FZm1oVHQcwDcVvPhlppqjgIczE9C11BPiDmQGRLPlpqjArHjItET7bFrFG4aWeoiNtrt
mEcTciJohqED1t7mLQw8JOFUT+tI3U9qWd1QM7C8j/YormgeIv4GpRzX7+1yunWzzt2Eeqwi0U7y
bGbaFsvz+M0FPB4RsDY5TrrZHmPHRlJO0UdPNVStstD8Vlv5R89wCndkEChP1HmAqn0u8fF6U74E
UbCqFGtyk7H7ru26F8jF1kuTtx7KSGNjl4ALdeOFjbyPRAeljqmwfsjAvTrZSDm8lJoBxKZuaJsI
OSyWmZ2zhgKFufLGevA9IAH5A7UjHu7NJk39LoqKnwy0GgAdDRCGyrt1ajh8pyE+el8HVuebIYim
lEXUAW/QNG23nsqR73qv5PcB1lGzhcGz2eI6x9WiiXLngZfhz5Q1rQ++HXGgLTw1Q8D9PzRj1aQd
fRRBO+TLKPnOVGAAIXwdJV8oh5tPoLL/OMqM33pjvSmY/dGDCPBz1m0qlQSIp6i8ZYAu+NQUbV+t
BXSNNiSBOFV24f83p7FLHFC/ZVUTb0oBfPSkiAEcrOUPdEYH9cS40aJkYRCXAI2aSeOyNY1AQQ3E
L6vWk8Dq4CVU1yc5Td5J2mPhB9Co3QLYiqbqQ9RoOprsN/XYFqCGvpN01ppzQNvwMAE/5N98yZx8
bfbb1m3z4CTuuqnqBvV2KHh28KREUYgNyN+fLjq79JMVOFaQrqQ+kLvPtleHqOlc8MG+95ODqeZO
VL+au0i7eDHlEA9GOZ0Lxc7APQzYD0qfW7p7wM8538qAnalFB2iEjdKfbcg8FCZqCevm5sPw1Zym
RQ6lBl5RMsiUXua21QWuhnSpxp7O8wWyMZz+XGY2qq2Vju8zNnd476QHlGXg4AiRLj+cxn21GnIJ
koosQM3r1VBZW0SsQNbzqRzqlW7nzu7DDHQqaPLPh/aTsSw1wFtLDvFhLU72eqAnex7UyZ6ayWgl
WzOqd9RPXTRIB1uZXW2/uNLAF7e/XeJqp0Ozmy527bpe8YsrRI8zpMQB76JFsalH9s4zK0Sk1Oqb
DlM46XfuKkDKsl0hDPJPG1fB7joedKW7FDEIkefV+Vja1oc5mFqOG06h30VYrqvVfDe47p5F6b0r
mvWUJOOPWoNG9uAO1T3qthFFF9W484YxOml1A7E7Uf4/2r6kSVJd6fKvPHvrxpoZ0dZfL2Iec86s
ytxgNYKYBEiMv74PTlSQlbfu/V4vehMW8kmRkQRIcvdz9M9IxtypkSR2dEo6vfuSFWDjcuusvA+w
kttGJZwiEXknkfqgGgoAboLSuz2yigCxBaj8Ann87JuLIxiw3MuX2SIOmOTdwuxic1uDeCrIWL21
sXV6KTocC1SgUDzR0Mu1I9Ma774GQ9xzp/IF6FS1F1uYeJbnww9bVOEngPn0QCri8YqUKDcd1n5o
oJt4tNUN8xKRhgFg4ilirBcZRaSJylpmwHHzh4Mw8hPYW/wp40cJvVEUidY/Uf6PMn6jCKisqCAf
s4Qk8stisqIRmV4dKRM4oBY5KVR80PXWwb0NH076mraWgRVOf30WGPGy13lzJG1bNbfCapP7Jk+1
Zzs7019QRoG6bS35RiMKWPkVyFPH7wJlLpeApDXc7hJw+qYQkKNdHtQPKl5KVbZnN9VtdDgByzkJ
u01h5/6n2irybVo35a7xy+AZBIVAJIKBBdhWcHiI6JY8G2bbS28k8nPS/p2ncPJy57Zil3pNvsUO
03jKmzpf5a0eTENcVGqLLdSwihLDeDJSaR0LN6oWZIxddHzfSH3DLd+olzLBwVOt+fekzCwWA8Em
USca9rL4S+AskQMgczEtBZZdUF4Cm+hPD+q2Wsq+dU/zi1WA1ImGdZSi2F3xY1awokEafHyd1ZMN
MAXRcwkAlQ8K0s6ya6xZrjKmHXSkWfAZg5vCNIMb1AnGKxQLM5D5mCiqG1QVHaxEuycTg1sooyvN
bi/rGoe2Ei0RC9K4o58c/SYbhlPpg8v9e4rqiSd0iYtjy1V0Ysj7xit6O41R24qfeJ8tVWNGJ5JV
13ckkxV67zekMZMQVcXcP8zGs8cs+xCgGrBFjUrMEQ9RJnEqj5mmt0bp7ByvwgEtQJKdsTs174Ji
bzkmW2GLgYpyGw0flRX5Z8dT4hnnspNZhqKRyYy8yAyIpGwykzV/F43nQPrEGcQlWjFGq5NIPI+T
AsRGRxY9NbauZax7mQS3tND3U1dsUayPXuJxFzAt9GEBfofglka2iIrJQidUias/abFDKrYVCKFX
pcXf+QMpbryDAoe5I/TveEQD91M0h8ZNfxBRr8uD/nCp7tfC2Djmia6jKS/3p3e8aS/vZln4B5kW
W9UhteTKFkO5phRnGNvAlggj8wb5qOKpUmxL8rIpzR2qost1M6ZLyazoTOMmQicOqqWiYgm6NWAW
mPWZDmTo5MTsmklExzMkv4qUMSYGFCAKyWk6sal+DcnWLbufWhn3tyAbqJAcGaEx8VSolp7D5Rm3
RfS9a+2OtW0HwkcP3EdD27/V+NUsLGmLm1kBQHNnKS00ngEyLo+3EQiYz1JDUEpM5oCAOflO/lWZ
HPXTngGaeceIisPv2hpFVvtc4InXKh0FdVojgAfeg2iC43B3ejfLwj/IZru8TNy9jeeF1aCVpum2
VFqLVqdhhcy5WE0VuSzBJpregqoeuSV1Y0vH9laNUw4rLsJisiMLQ9XslICBgqkoOqOfql3zWHcW
2mChYSm3getOb+lFuCo8u4l5seE6WmMXH42aMUbHLAf1YTCfvd8Zko0TlgDx6XKcTQPtIDc9bx92
Wj21W8zDWZvjAGXqeiWtrkQzGTcSf5jnlT9TAU43HKWPQEd41ynJ9jR0eHlKnFw9hFkrH4xaoT+h
sz6hU43tPziRjLRXp0bz5IOJ3cU/O7mphl2NEtNMVyf6ABSVl/Xl44F47DEMMv6l94EwCWZgvhjf
4TooUFx9fZeXv2Szdpb9nV0Oiq6voLPbhLH5w7Y040hXZFJk+gEpTpwa0QX7uzbmzUWrN0hstMgL
J6CuJHg9QtxzzdC4ARESUIywsxhfZrHloCbkl2QWm3yijvILcPwULTfXlJaxAHO1iIzSnfIwzu/D
WUvGaP4eJuN/9nUiv9/wpAT9e5I3B3A5mgtp1dkT/s+gaUTWj0aojs6eXJG/oYcuOwO/N3sqJSgv
dOB+b8hidict/lN/cu+7b6amsPB3gYwHgsHM7QFQFwQ2sBxJMElH9EdsDesDE87yLzZKZfoClezp
LtPye2/MNigUAmaBhmyOKwDQ0JTeqQUG3wkHSOXIUNl9+qupluvAVMQSMStQ9lVm0VTcxcaqryGP
gkUOhK81DefSrw92AIwD0+lol6n0a9cCWKlPS2fZhAz0ftwRyQrIfcCY1SIDsHVO0iQnF1AaJ4/V
v6yuMtKiijRBgVPNlg3QeFZU/x+Hmbfjev6FmgUsz3a8VZib33wgne/mDgHSXm0ns7ZCjtNMfnq6
PtLTcKlvTcdCeq/CoTfICrs7M2ySO2EtaaAyAGc048vgOMCHNkW2++hKhmRDrtFLUdY6zgEqXrEt
1gzOVnV6+lLa/MZCpfpXWyb2QkO5zp2W4+Jtbc9ZkYJvfMHKr8DoRIOCiW74xMr6Ow/E3AvSVyBE
ljzxn6se+yDpl/9JZNFFzVccQDDPeDb9Zg+AbeuuyOsl+AL0G7SSYM+lkBlfMFYUO9I6UWbfRRLJ
zFAof9mTDbrr+iM4Be6LSsDlGqaxa/1mklEYlDNewpAJhWFOZKNof01/hYrFDzdN88e2BYhxXrio
gTH06DUt9elrQCOuvsQ+g99EXu4DAAvlA/RXAHxh5aFv+9XUkNNw+sjeY1GJxYtW//y70JaTRa+A
4vkYmhk+O6dJ+SbS8l5L/eLV9O1hoduBvNF95j1kiXtH8rIF9XkoOyCSc6d8DROAdqsE2E4FGKVR
leYhpwS5aXUX94IJ9mAk9p1IqvI1wp56g+pta2UK7Ux30MFWziFCFnUxPeKpPEkgpY/u3Xa6ybLB
dA5sCMCAOxYqkZ2lqnChbMw6R5FBIha1Ab4mtFZ07yPEMtmEnQNccRmjUghw7MDoxTselyPCVd3e
heO7P2n/AzswqPr5k61ZWLCNlUw4xB73RWh/ouIjfKnFA7P5MgIgv1r6sj/HplfekhLQ8wIoSmm9
p9olkRbWhqFgcz1HklGHtpmxKOoaaSpxGkufgER3HiyZrbHA6La1G4Nuz479ZyPFKgzoM9F3w2VL
NObi6yrBExvx0v2S96G9cELBn5qCdWvWcMCYi8bcZ6xBDzXvk1uknU3kcNuPkQYZyXChyWqK5Hpa
tRjkm1Wz+gEALuEuakN/p2fY/JqJD8wo1Hl/s50t1d01QBFctHp7MdVr4e9w0fyt6Ry1H031xomn
qL3tz1GFhfwumabop9mmUY85VLYtxysOVSm7AoXDTwEY+E6skbg2xgvc07AnNoFqdUZXEv5lFk4i
RrnVOsEGDSDZli5kI9O2H9xJnjBs+FHF8tAD+e4WCV4cZqUq/pH+4F1c/ygLQy1srNQfeweF0yFa
jA5uZxY3GjrdV+DftD874CBvEhAk4bd1lAAzf011CzlNAXy0yhrLA1iRbitseR4zTwfmlu7zHyHq
Af1B/egAI4jqMpwuUvy8cPqDlcvipvQiALmP8YE5vnVxSh6VOTD/a1TuBeD9WRga27NcWl9dDpoO
bFmCF9XiZ+sMrnffgXVlo4K4xiYnRMkvWvP3pcmtk8qsYSNKFFJFdYvmGHDIPxsW0qpG4upfJLPO
JbdQmZO676YpKt/8ioP7yzSgInCnafS6ej8NMH+9laPafmNyBURhFgFqcewam5vIpnejjHrKaEjG
dZyiCGxsNiMZvdgCKz/fZ8lNwdkKqL1o51ce26g6Nne8MMrnpERvtdXzr3mA4nTAxwM4yU+ic6+S
cEUnI6Mn8+L+nWce8ep5qMSdLZriHKocZ9Oxl58M2b1EYY6ieBtYyCvDBMo2Sv4wrkt15I0HKI68
Vg+AMcixZ28uxgrpkxWALIDRivp37OgkaOJGYNDAWced7dxN3SE4EsOGzL2MwNpGI+pNDPPMRdIm
Ysfa7txV7bvtTZ/7cl/6bQM8gcq6xcFxvmK2cD9ZxvDZtUZermqLXlLvR2mWwEnvi+IlcNnFuwDu
4h71M83OB6705G271vDU4A7UmS22YaHxYCGLfduM0NH0TkcH8CFg/UNOzOWz7GobjstYPr5QjLq0
956GWg0vRVdoBaLIMb/QohHU2FCCwVANVnyj2pY9cIQpt6ArIGnIyh5RXip/p9IqXBEOKgCP/F3L
23BlNkB4UO1w0eq/D0n7wZeG/ehLcKShiaOMxhQ9uADxCQoc1a5Vn2OFNgEJT+8JhHjGGMZKWy3K
nPVrUhDYMGlpqJSKN0WPPrGwbIt76TX7isfWc5nG+rnSnK2Tp0dDlM6L7BP3xFBCuhCN5bxEkW7s
YgMEuaQFOqta10XUb3385l4sB5VLfpbXk29ThE+tr7I7sgUlQe7H3jN6zbx7htN1cpnjk9Ecn6Zz
wbKOGqmm35JW8wXiC7PfhV58iy+7Ovauco5V6tgbx9ed+8FHSVhXOPErtoBPCoC5eODmC2T/tJ9g
NkOdpVF/BnWXPfaKiPuGdfE247w6Rtg9v4ujK7CuJap6H8cHtpRCDdGlPZChOHsTZc4ABNrYA9Wt
bX3yNeWvXZm3Wxp2LUqlE/SK32Kxn75w/RuJ/9bJ9yPrQakG55041ZN24W6KCAC9aBT1X80obo5V
5gT3ZqeC+8FZcT9v7kniJ/gVA/IFN2Wc9ZEoxk4WFA9WuyRzUsxh5ziqCN/sa2iSg1DdUgz1vGMw
nqphKweky4rhh4uqFQBoNreJpbJHM+6yJ8BfNQsnyqOjav3sKbJ15PZcs1iT1kuz4TR6FsYAZAw8
wj946mEbHd2ySRbTThSIxeoxQanKSnfidEvLKDuVyV2YABfZcnH8gkUU+O4dlkzaQYBdS2qglByp
JibK6zpU1g4oQ59nFgleucPXgIHmAbtT1Ln28R0BOFxH1JSFTtFJR2cR1xHprpZ1DFqaJGcaNjKs
WoFJNLlJ0xjcmK2INzYyBM/A9X6jHgRgae4AfcxeyTRWKrnJR9Mo4fEmi1p2zHS32HsDGASopK+s
gnvQrIbPA5S7FgcmmyQq/M+RFa/IAH0yyaooMgfw6dy9JU8qI8SqafI0rp54coLlQuM/AOcEMi9V
lwx5f1CUGToeI3gwFt25nVU8L8w17goOkPWqasXGbSW90GZyaiEC59a90aPRhBS0t/TxDANMRF/i
rM6WJx0tsRtDs6NlUxZttO7HMdif/3GcpM1LWBuPFsotP4H0t90iBWOu0dNUfArA7rVEratxIC1o
FG6Faut7dIiiJNFuliROEj0/12hzW5BTo9ftlvfCXJOWYuiAk0bTC2Yow+Q2i4d82Wmo2dexXtoA
c9Y6AreHHYu6RPo9F9qDqlrso2rP+VKG5tYZ+SejogGeMXJeKK0Ol4yn9gO5G5myjmUBMpMe9cuT
e6hkgF4YZr+gHvBU2xqIFfU4305fOX37l38Eat4mFVYzHNhRU7eMByLd1bQNn7bkWWylB9uKVsDk
xt6ctuWXbTpt3Gk7Hnd1evC8cFXoaAScflYdmnW3wwjc0vcZ4PVEJKZK8bDFY1wO4BcclVQunjd2
ig+Td8cPDlRpnjCenKXt7AZsB8iA+Jj7zvuLk8utfEUhaZarA8XRRwcJUoRpFk/Ej24JOjSWhfHY
Xps91kP4jaAq+g6MXoFjYGNr6vIYdNyfOqGRAo7tQhuLMO317AiGkm/UKU2OaRE199RfDR6nxTsq
mih5KQ1X2023jJlqpoFCkiLGoWpXVZ/sDCgypWtpj1gO9Gstj/qzmwGJL8Jh3a4srOxWhB4aT3wL
K9AhzsGfWcff0WK0TCoHexyhBiALl9aXP0Ua+tQeaYEukQAwbWDB7X3VB4az/zASwbEWqMGTWv+1
zy0LyA3e8Jh6dYwqEiVPrp/ngAlz/U1TRcmDq+n5EotH+y0ftIPrAhBGwt3P62FyB7Xa8GjWuFUZ
uXVxj4uyWbBBB74CCtIe2Bhj0DT7rarZITABDAPu2ylGpLkW/qC/xqCPQO5V7rxz92xwU18/goij
1+maFAKYRXF6q3mhc0jcWN5WXS1v1fgS5fEkJ5HoLLEccBCyLXoAu7ZxpG0VukKeMsaivYvesiUN
0c7YAOpJAb/Nyp5I5HsSDHd1cMNHEblTIFLmfsI/uuut3OK5e/kFipBNkBu0CMbRPtrXeJ4vaKk7
yzoUHC2mpTHZ6KPNBPeIXj1972flL32oRAr6Ye/I0rZexTjfeA1TPVswvTVuXQ0XedyqV5KDEaZc
Iy+FPU9mFq9acZMOTvY51Rp1iGsD3SWjePZGvSoql+BNctvk1TpJ+3UTBdlqBtmc0TMzuw+2bPC+
ebalQIUxwnKGXOKgaajsT1zT2x3JyHeyIZcosL9RlI7r1qJP+mwHBM3oMVDpIZIg6KURKPL4rrOc
dklDak0uFT+g58K5KesKf5rPi43fuDWK3wM0f1q1cw+q9u8eUNbeCokUACBFk7NWus6934jvbSj6
tzAI6mU7ynmQuiQn+9hAYSaAJ5oczSmlcA+Ua6d8Ooka1ztwamPtYzVZTMOrw9T0eh1O2fnCBqbv
1DPUAKRqU3kueoYAm/s1xskkQKqcWN+Ow7IHTkpc8VTfSlZNwxZNeAa2s42+DlKkWjJcekdVleB5
FjIDAh4K9idhGzAISW8x3zlK28r+Op6dygxsrmROLx4y28p2QkNDngWYB4OPhFsaMSEfK9zXNypD
Edq1MevST9WgY0iOG8JREVCPVooekIU1pPputuYqb2/GAOQ2ywPzV4BZITX52Oq832daecr8AgQO
4xqRNdEeHK78jpaIKDoFcmnb2ztSAqYI7Gd4yKI9Eg5hLapbVRSnaa05ujrc4HfTcnJ0FaCsX9VJ
UAMeLPWOOTCbjwG46jaGCN0HUKuHS81lw5c0zndphkd22rBtDvyIL10ELIOBaezB97pmk5fMPZbg
bTj6Wtah4O6XO68rndxR/F0dHT3NNsozP6ki0B5zNE/u9UxLN4EX8TeAGiyonCEO+25lJWl4CmVs
gVswREXKWOdg5s7k2aN7ZfL0zCF6c3FyWCrRfdbSAox1OOMAa0Cy5U3VfDKLFHdiq67PNNSKL/iV
ac/Yhzq3po0fB7ObT/gbnB1a3LERGH202A9XfZyHB9LKnt8ZfoJVUpMlT51AAne06vsoOvUlli40
RI7zMu8lZITHwHXe3nvLY+0yr1Hob+TzYd4owbyGg+PuMEnXUSL1FzeOfuZOX4P0wNFxqp5v3GA8
BOZ2+CxwBEriCGf8d3kxPNII2zVUHfeGMyld1eNxWNXmagqRDsO6AUf3dnLVmhr8Uml3oOE4Hb7J
/5fpysG8TEdzDtjC7XgfRDg8GKJbwCe+1jkbuw1QarRqYhSN5HhKgbevaINVXUftTo/1cDHpLb9r
b7Riw2PTDYGmFL4CSWusLSjqYFWGWr5qvMpZaZ3M7AVS9vXJ1Yp9nutvje2xR1E56b4plIHndwL0
cRTO0FF534FYWDlKv0FlXXXOeK5Nh+xx6i1iaYVvnmi8NfOSHBDXhXxAUyu2UWMyQdgm/lfNH2OT
geNjH/f/PXbvltVZBdW7zy1z7DfRCXz53Ohalg8MgFTT507xnXS/fyeh5mcnGYY9ep3LNfgtu3s0
0phPQuGkUHNafmpZaTzhjFmtHKcysW+wDLTtGsYWhy5qRVq716NT7gLWhnxjXrb3ulJrUpLDHHyM
NgcnZTUEctXVrrklhy5FL3IgagRHOdGp7cdjVSuNtqrKNTRm5dGrrLJz0ZTVo9SS/iaJUPoYZE74
6itECk0f7CjjEBjPAK/7DDJ4hVRCU61IOuTAp41k3tyAla9+LFv7RHKawxQ1WrZ/myPq3e7jHFaZ
VQf6KEBrMgrxyAGMRMA2oaiHXcErjq6MAadlI5UfIeYEWCFOCpLRC7V4o6bvvWLu8Z4V/xxKohRu
oSpAmRevXeYGG2bqwY1hD9gsZiCKSMrghl5ITu96xt9K00F9/Kic5VWYdmufqX45y8hEAMTxpKPW
guS6clHadI1U2BE6PFqpLTVU6208YCCCEKfcGh5SfAPg8p5Ct/CWpoEUEim1Qun7oQ2jJQ17O2wf
dNy5mk4l+OGUEszWUesdSdv4dQVsFZGtgepKHf3GORbdsz6OrnOJQFR3JNLGh50HSMZpLo4V3DQX
aa9zUTDUaLPVZTFqVW6+yeMIgCG9VZ1YW2TLNMO5YDHKCjDgqgVper282NCQ1LM1ySrfiY428xZz
xSFrNGAORvxmrjgEUf0kmpZKwS8LWluR2Shio9McJ0b9oSetaBKR6TUOjcj0d9E1FrjT+Y2Gsp+F
buTmXmC/c2rN4WVOw+lZYS6S0DL2JGv80J4tBm4VK6wAgDrAB9T0BCkHFtUw7Iasw85xHNELSFpA
FIWf5cb3UCLqeTxGJRPsKi2ojmIQLo7BR3UWIvPsVA3qbGZvNEvsAi7kURgFqm1sA9g6H+JEeuBv
WI4bGwFc6JG2Qu07yH+kh9MeNQC9aCxGusoLwM7vWe9c5F6EJ8don49ysidADAdygFwkILSpPtqT
vLNyge1FeV9HzAZ+MDJerV6gjcKpqjfkgI96McifaObd2pXVfnGrPF26UcQfhERySgockAyaXZxb
t5ZrK/GaZ+y4wAmb+NaPpFhN3mn/HXUs3Yvtlv6KBT4aNFDJsJ+n1OL63ZRdHcufHqY0r1M6luQP
WDdm2xhPzWlKIPZJ1Nz5+j7RsIYD14BcSpNHTzEa9VcNgBHusxwPDk0LgTwoC4Xzv1SdSs1O90lZ
FAfAV6dHmehyJ0VQnTuNWxushJ1bO1di3SKn+4AdB9hMA108V5HQcBbmlp9ZkYNmHHewL50WPWY1
EmY22vlD1F5GIIE8yAL8egs0ACx43mbhwmzjo8Wi4VvYybeg79O3XJjNAlXI2st/8KFr25PTh46D
7i8fmufM3JiOvHxow5GoZELN4h8/tEic/qbu8PixYpw1VEiBn8K+6R4Aw/ZK190sT5XXPfiSv9J1
NMvJHlDkk7xXOBqnOFd7uk65i3KbOf5oT/IP9u0v+Rw/1lEboQD/A2QI/yc4faqjz3sbHxEnw9xg
z20Y2A9tmtkPAcdTvrcsdzsNQ8XvixA06aNychLAm+AAygWhScrRQ6qFG5Tm9reTSRWxXQ8EGjR0
KAC0/c2EF9c/TNarCgyT+HA0metVFVBjTsBgEWtQGvSPAwO/WabhbHIc0QtY9iocOEb+gYam71o7
nTklcv0wKctyeHTtHag/vQcxDrQhYEvNQsUJ6UDqHqEtR/5sQuBbLN1WP7fC7W/I20bt54b3jliT
Lc49/VtlAu9G1bIEwhJmznObfZyZk9oBQts4K0VqwPy8FP59XfX+PkSX9OdgAPBpIPIXAQT6s5Vz
tiDYDD1VAGoUcbAnUI2q1N6ZAQiBLUje/242RivCWLyLRmaghGxWHnCb9si0fJwUf94lGpn5oxl9
ht8/G03KogorSQPpJbDGIEXe9/y2qO363NmoVaesaR+Wm6SttE9BizsZcCCrXZNa7LnKTNQiIK3a
AhLroydt3TpwdpMnECCzra2y/8bTbVBwTwnZHqze5Dk0uJXl1zlRS3ImA6qMp08bqwop9wgLobrB
OXAxptsMOy3OcY2zX8q+zUMqgAvwp57JWAbNxXj2DU1oyZeMZ1+KTNrZmLTz8D/1TcJy5PMeAVM4
WHfL0sbhG/LiOwK3Q1EjX/ky9XaUHiHtPByE/9549tWANHG41F9JT35OzG8OcD1xmu0NyQlVJig3
u754s8YIsGKB8SSaXMg6Bff8wS90gF7p2qYzA2MPxCT/DksjbeHmZvx9sB+DftBR1hW7S44iixvd
xMY+S5W1bnkO2sfSPzcgmviO1rUvdl8kzwB0w8KmMo19aSv/Lh9jkQVieTU33sWysKM69EjHgtie
4Ui8LV/0zPlEtSVSN/ZGLdWr7Uf9CjDf9tkEKtPxd1OCaCph2hcqPZpKIHUrXfTeKgEk1TI3wYKL
lcswLlronVdHw9oBv8u0wCEFLWlIm6GuwtZa8wTiAARJbRQ79FWSHSsXpQzr6fQ1zzzcwRcWygZO
wkOaFBB+7bEeAQRF1jsHs4rFQhuP9eIq5o9kguzpxaRtcGOwp97KvkIXcRuYaFtD8xk/GnZ1nkA3
aVdwldGG4oMdWQh0RG8nqCiTgQc40Vmlf42Z4e1jR985GUMVQ1MVD7ZlupvB9KujRJffqQ0q9M1H
2CIxtKEtKpSqf/VFsmFjRUHd5wcv0rQ3cm8sTTyo3nc3yYD/fJyhdpfcQz9Qk7sG/OiloSXhhAZg
166zaVRnLKdK9Hk8laKLWLiTnmrRAeL6lMg43Ycj30Q38rh3rMb9DXvVNXg3u/M7BWnHF+70SMiV
vrMKhFrKWCLR5cr4GNTSv9OQoyy3Nqui5b//9T//z//+1v2v8Ie4E+ikE/m/8jq7ExyApf/1b9v7
97+KSbz//l//ZuBlZgwFVr5jOh6Q8wwX+m9fHngewtr4H5nrC9fMbB8tU88Ap5M3KAKwnsVgvNFI
6xowHbQd7oWdZy+zEvDHdBHkvqpucZSxZWaNRCxOcOwlD5AZo8uGK5ZuYiNFr7Odv8gROVEw118m
VpidXKlpD6M8BTX8JAckfDrLyb6wtPf2iREC5ZhwaQYLRyD4Cs2dnWlqmyXceLZa65HQSPIcOZa0
l92jL1FNQxaoTNKf/vl7M5huffjmgJjsYjnv6qbleLptffjmUnT9gtUDcLD2fYRmaWA9BXmr7eWA
w+oE/f571RbxUZOh3NttiObBUfand0nb/4N29pjtgPxnGEONU0LUkyDD26wdq/JHMBth/bRQKrpo
p1t1OOzDCJxvWZPqS/yfgT7TC5xDY1MFnMBR04ARbBlmPoRuCSSiLKruetwP0MbeWseOmrxNU2wV
QD5XNAT6GuBwemdNI2r1djKQBueh+96hz2S1Qol+vG6Nwjn2Vr9rGl98RroyRhVNWx4AVZ3d+y54
9KJ4yL79bpE5KZDK0mZP11Ous3DjsSAEz/NIsCu1cSfHHz4o6cok2S8DumsJjUeTN+noJSpRUZXz
h+li/pvw5P2Pc/+3oWVhXj45NnRqWePIf1ONMNiEhY2m9WKrgRN2MQ2vCjMpBWrl1EU7e5Bi1tpo
kl3QkAKkQxKse1tHYYbVdLda9lb3w9imaVSoEU7QTq5wP0/r0L6jF64U/kmx7NezrOdouo9L9GmQ
lxxdqzGaa796YENCXmH0v0abZAAZr1aRj+sALKqg2Cv9ckQjHVva+W0OZiSG5ssapwFWBrI+0vo1
/wLUZ2+f9XWKNafWqmMwtDeTFtj54AjApbiexm00xUJXIWLJALw4SGv9iiV87S2pQSoXhk++U4E2
pkuqbO223EZ+gHl3mtd6d3U1WqQtfqol8M4XzAZLQm/Zq2lIhlGOGvOqrM/YNMOkYajWFHVQ76Zx
UqXZeoh8a8UoBPr2+T6VAzgLxmnoJRjDdsST27S3EmVsIkmde7AS8JugUrsUNZz3JHLaPDtUDD9Y
GpLCx/H+BpiLgCgbveglirx6pZtFuAnTLImX6cjNrWkseBfLboq7Nq+G0xyK1ScJOjqUNv+aPpRq
N4cVcXuZfv5IH6YnBU0fyzjckC/HcfZqsBiw9D18O+ilw6G1NTZ+WmZ+1PO6Ozul6d3bXc/uAv2W
Bt4oAaKjfyw183ky94rS2w5tki8zq/Tuya5uLRAMl8BetoOyjpdhGXTTFBSBbPQ4O4Kg8TINkKjY
nVveTTGvU5B5mbmL0HZsHInhN2fytDmEGVY/1x8aTgPBrHlVoGsc4P00jJ38WPsNEFTLwcoWCpiB
h9Y6WFmsPUSJ7jyCk16C3tZ30E+HYQ3S+X01lO6ChvQC+wRo2A+tDN139vpYYOEw099n6FDH0srN
qqUDqqkxNjlSbNdL3R3ZymvsBOX+1dKqD23WaA9ZnQDyI21OOKPpzjj1686FA0bhQFbYpwLJEE0Q
I+kFaeidn8TZEo1oYs2NFGrSkDepQy1IJ3WABrOLd9Sh1Uy4oDq08NeAAs1q1j5HJSi9cDO6yLIR
cTwZX0hW2eAyIJMO5zfvZGRCxrPvHK8epLWafT/Eo1DzvGRHJkr4xY0crE3GE3SIqb5CzWVXPUah
0E/2oF5Bf1c9kqi3h+8glIpQNQwRY/iW/ZBlS1LSC3gzVjiVbe+cIKke0aRmr12eIEkwRgw8O71v
zBz/eyhJNLToSnOsstpRSOCFDaek719JSSLgxX73pBOdyElz1GXOFBVTxcjTsSoCt16VxpCv6QEF
oAxv49Q98EXGhTg9inhhL2Xh6Xf01Cps150spodipptLGwwsd+Qwa+en4lBbk78ycK/Vax3Y2o68
BVYpMP4bdhZgnkAHX5io264vJ5kcazD0BMcU2O5XC6lSdp6GpLn6vrP74FvX35Mq9kGjUOo8XQOd
yz5pZQ7gVlwpdBl0ejOJKgKgR2+UfQrj4lzQkBzmIRknA8DSxqtKofU7qjzngXvAv7TQurPE6eCp
x/7oU134bG8nWrpyxia9uvUzUMMM3p6Gf3KItQrFX663LNT9/MOZfx4k46FjnFh0/0HcV9ZLEJmo
5+vSZiUSG8WPpVAP9KKGbAdIdRMPN4jQHNAfozL6GqsSpQp/52AOvnFj1d43H1AkWPk0aOnxm3xt
2yx7K/8vdV/W3LaObf1Xbp13nkuAJABW3b4PHDRanp04eWHJicN5nvnrv0XaiSRabXV31fdwK1WO
KIKEQIDAxt5rrxVQE+Qp8Y8Y2zkzSUARPJWoAiy8BZ7v9yCDloenLvRM8rG9a5O8vG1H/Qy1qAND
AxZtm45qGSTME0idhqWljRyzDuRwbwPVsfl4NH11uGC6PqfMtz05ZeEulGQl3E1JxUk/tFBYUJH3
On7CZkB/++T++XQ4e/iEpAB97fO83RzKJbT8GfcdOk+T2l2AjXAA5/rb0fTVEVpxPCuDF2LNvCzd
VnmzQtaW9Kxk+8krmertsIDLK1lV49epiiw0pb6VUwLyFbCNW6JK4vvpUys10T//9Hk5AD3frx3G
T2A/da3BeZo2U2XbppbTFd0KFFzK0+HwcBZ5I92qKen72enwcPbctQqSCB6Z+jYINcJfEJ3QkF6D
FeBo3p/G63gWsujQchrPlkWeL3U6iq00SrSiPbzgnuIjd0fJ6A40Dc913DSP05/CA/UgQBvTgRur
eydxAKwcz/M8T6ysikGsPB4e7jUdTvdKi+hZ1AwZRbiPMt6HAjy+rIHo4/mijsEhpTjBhstAPyAc
Ed5TWQT3nlchrtFLCPKnSRuaQSv9gEsy3E5ndR1gz4otD+X/1XvUGdEWHue7HA8JTpUxThaMsbPp
D6Bo5VUTt8UmYaF1+P5csem7vOiRX0PgIs8L9jS9JdMfhI+u2zwgIOvE21O5LlhoBJjLp0PE4+vd
aXnf967rsTxgGcEORBbXbPJzxX4sLxoOOvLRAYYsgzD7On1X4TsIRIMaRw+/lRpRrluH+ys/iKp1
K2Kwy+XIVe/kSjwTqQcjXeq8kgRs7ERK9wDMY2sAA/2uHy8asqpawymS3FTjRc14kRDyTZRkS9br
+U01eht5Bem/tHyqYrCr/j4oR6fl7wPoqU8HZCz2++DkGni0SoSPunuY09F1FebXWGmG62k6aRAT
sqvRwT09JNf12h2SBJ+mk9MM9c/KI5UB83VbtnZWjDEwBw7gqfrpUK6IZk4/ejqMKFy1h7PJ6eF0
9lD43LXTw6BxALzGeK0CjOoOvNvhIpe9epspYW7TpHG/RwSZHhOJF8DqJtU77WZWwoW+k68UYAmL
yusJOsixPdlBEeVd5AsARb4DSc9yOjkhDKcSfaktqewNENmov5YCEt4wzeEb9EOsA3UJeTRdfq7K
ULddKKNuuqETt0iSBNveuMPWImhPtDozeBfT/CVFdM92mOJsAww0MI+MH6c/VVM7WxKDDPDwnVfJ
il04SH2aTnjTJS7/fcmhYKKFtz6Q6Wto+T68+bZFWt8MOCKNn9uqoiU2ZGe9lRRjJzahPQ9/zp1Q
RyPFA8HB0RUHfCjSM3VzmPTniioDOXzcXWHTHWyJ5AGHgeTbO0AmMrNDHvV3VQG/4ISD7QKg0Quo
ZrmCGHk4aA8yVM4X8Z/LXSCjlw7kn+4AVXu/vAogewYilVuNgF5Hw0M2lVGRaCChpYhSQl6pBpKq
uqi20DXlN6clXN71t2+/tKZ+eJNhoHvIyfqaeK4Dij7Ie8MYzL7KTOV2i2e1nM52CE5DcyR1rqaz
Ckus3iuLx6APNfy2chcGArx+f+4xHVa+BHGMkmfI6GbD1nUBWUpZ4YEZXBpugibysJfL5Rs3RNxs
+jSddSGFfjN9SlO4ihNVrjQNLAXhc1ym69aVvAIEj6Ri9qSHIwvu73yuvmlzT19N+jtR2uQI2Dby
kfBcoUTBToFszlQsYDXiZI0isyUgHF8mXGjeAwdOdCJthlHZBuC5fFuDm9TAcgUfoz6C0afTUaL2
t5CWHdkmtUF1bbAsg4sDpvFTBPDF26fpO7kR7Gn6pI9nD+UOZ0vGwOEeMzV/6STxOM0BECrxFk1Y
54tpwvBcTE6Hw8NZJVMjxEIR3gATIMZe1XcbvJXqTUvVEnG/wf3pGJOcc1xBeCxGcuMNAxZs01dR
uajTNvvSQC58KiEH/YMaVfWX6VZI4+k2EMNTbzQfkqQBkaUfxDzcSulz/aYVemtiGxeaKpMA4WQB
GJG47BmTkIWqECuNRLInxNXNWiqDG06BF57K1kULpJQDDYApNwXOdSusExWbO6wVVZJtkhARhimd
mZXEXzmgUzYnlMVbHg6FmlbgaW9qDZ6osJg0SDA6YDOQEr/xZbBpTV9p+sib2QIKMN3ycI8a4oRA
UGZwKqXAHSML/462abKpVC9a+J4WPMuuvw7cIP4B+vMBoXWa34E8It6AfiWCtlGfIvyJwV30HsTk
ouG1DMGF0IxCKM6ofBIPGnw8Jelt7hdfdTL4UGjEQtbmXrFDwiEOx0WuK5V8h2iBb0w9fjg7LXTT
2ena6SyeETjOQuDkPVlHVlnn0SdQnrd27REIBSI/cVvGfQlMbe88VD2pDVAz8Z8V3TDMCK/TRRAU
I09csNYe8kK76qW83QJiWi4UqEStddiClgzk55QUSAbIiwZIZzkcRTiaUgJ90c3P/bku6WhnBBx8
hV49wFwZn6KAdoCUlfo31akKu1C9cuvFDr85lEgcbJhqD0LwvhJi4yAKmIiZniH+N+qzJG4HTUqO
dKBSde4wS/xAIXDpJOh+Ddft5MBz7tq+fCufKBzf/ylf4D4OAbS4555ucR/uj6kZHHIKW7BfsLc2
SqF/fAj/SLpNgfRSp/e0j6LKgp1T3oSDizSB8RNJRWhyXSkBtQEa1igKA8ybhSW7Adt39f20Rvql
T03X8Zpr1cMWPRLy8KeA45Hoh8viL6lSdiCESGQnvtfdPDXFSAPa1owtmc8I0Jq1uE5G5k/PG6pn
NVbupm4NOMfGS1X200Vd575f1CF76egieD/rkXAC8hSqnTmDuwtV3cVeF5+mP3Eal2YR59Q6nPBI
5rfGdJyCAG/5toK7OlgXtb64orkorqZP0x89Th0zqKhizk40INOpjENBJCQVV9Kf0kwgqitiCPTV
Ta1fKz1pzOm5QdTeYJkU73sqMQuZgfHVocRkW4wlKtbG+yRiSNYFKvFfKJF3MSQaG5FYTulthR/r
m4kPBJnCEjXaumKLPCbEmL5UJzojCOhsuIS1YyIymjhD3ihE5BjxgrGwy7VVxobya8ZLwLkSrt2B
Hr5ahQgrrYhClLs6coWhxp728yrqoPjjutmHgnIbQ51RQ1bEJB2rIqXXDnrYWgHWZW0zHauZpEAS
Gcqy+zbgyqphyLI/wNoUBbj2xFHhIR362oOTB/CP6XiCuE0FtbEM4QiXvnGaOqTdT4l0IK0goO2V
GcDaQzVyEWNWm/Ls3lLskFFtQw7a20wQvgkJKEOd2oioAACxrdDNB8Df9KmfvnzDBxI4ANwUqmDT
mRq8zsu2K3+9iZ1Muicp/CbQtnDdhRIid3xZKYh6SxGTbBFGCBYh/SR9k0mZzkwlJ9WUgRBw/yl7
kChCVcoXfOm0mXzrsJKZDdLOn/N0uJ/CsiX2fS2Bzokr5eAaZzx5GgDHBeGNS3bY4ATzy/suervc
o672qwPcHngcyXxPwo3TQTPl1M9NuN+Kd0Ma3Cs5gB5V8WZJO6PXcvpuKvOmfzhdk3NeHKX3HL6b
LHC9d7+63B9W0siQhYzBHjInyC6cuLCm7yYmrenToQgWljeGLeb1kjWAomAZwRK1ee7ot64vZTZM
+fdP4EPUb4PxbCpnDgALJ+VmZxFW+1BOrmRmNWVlCZeq9pvK7vSOaKSortSotbiuKdzq9E69RvJN
DmpYodpvPDtVj2TNsUxd9vEucGJzSoiNJYnhN4Kwb4J1pOOhBP/FohgdGRgtzC6o3i4mDAhgLwDk
nZ6dXTsdhg2PHiAKDpoCHxphUXXPmVbe6/DrLepB5NZ0OJ1IOv1H6CjFdvpq6EFtOF7k1RXcfIcL
prJME97GcdiDLOlg85AcD0wPo5xlB3KWz46h5QYqn4GaiBorCDcgN6xWI/km6cWmT5MxVblON/Wg
q0jdRqJZGrbE7GLerd4Sx5S6Xs0ulUNnc8g7Gy9vGqhYAonyEGlRuCUaUosLgYhoDoHMCu8TqBrc
utzUtHiKhavfAKMJeNn4iWFdswaoutizE0gE/HB9UWdP082DEorxtQ/yiBDgPzh4wvuSdtJj2IOm
xPeQrlNRvItxBB2MkWiTJDIcCpCQu1JU7FuQU8XeclkkGt5zL5Ieedvqq0QjdNFyvIbjlRNiirhg
W8lxddNCknjCdmnIYoGkWvcUhB7ZZa4DZaUR89WKUH0rNmG7/hRD9z/kwEnA1oCUE5z3boQdm4FE
keg+jSB320X30wahCBTHTqIeHFlvOwK+JePJt+1CpTt2XZe/T+JK2kbR/ZRtdrhyutH0R+dbrYt9
BK5dCC3X3yHSNWwP9B0Tw0equdBxmPg7fpeYKDzeRKRZqHx/N5IU5jjgnE5fJ2LbJn+qNLX82RWQ
d+dq2D8EXj4sQqSLb7HpDXask5DBkGn+Fz+P3q7Jlac4TKufIYt7Qzht/+DdJRAozLfAd4BiWU8U
mxPI7LYcC1AIJ/2GuvHqLZ071op29xCVzrDtYmSCDGFUfglp8wY9Eh1fO0NcfFOIAPSo7JRdHJF/
WrQsHyiEjl9UNcRWAgrpD0nTqasyVIplAkXfJ6gSQI0NDLyHEoEadyuIf6Ra0VkTDGYSyegDTuzD
dxO5oy9qYpOg66yD1sZUDo3orBbyeEaq+OkVok5wsIRQ2JrkgVikHx9OZwdXAIQ7SiRmcdLNCxdw
AxxdeygctCC9jwEWXTieGynL6dZvpRuWKb8Ox5kq5xDF9ronyd2M8CsAI7A3mj7gGzdR8c2fU/jg
//4G0oH6Y+an+wz6BteunJpymJRXXg8JIJkX6TXe/3EdLTOzGPTiKvUJQo3T6fG7kVnvrfAoD0aM
0hPB9YRh+e8T8E85gYF+pFlfgIuzmh3+787/UaRl+qv6n/GyP8VOL/rf5Wt6vY9fy3mhk2tw6/eq
rX21Pzmwk8qv+rv6tejvX8s6qn4jlMaS/+rJ/3qd7vLYZ6//+OtHWifVeDfXT5O/3k+NiCaqqUdI
nvH+7yfHBvzjL/z1X/z9hyte92U1Xvw30v65IhNdlXVkfAAt1b6OZwj5m6tExv5BkVUVXiKgfYBo
qLx//CUR9jegvBqVZU2WVSGo+Ou/SqT8jOeowDldVXV9/E9Qlf71u+3v6Ky3HjmP1qK6fAI6As5I
UUF1hkYCsoU0AkU7hWtliJk11PVzo+iwD4uNxCGFtIOsPS1toE9T/apzWieAR0fj4Q5B0EreelWn
hFYbtnVnqj72PGvHycJ4ATdVEG4Rc26lbQ3TWaYGb8rIK/G+Q0AgIjaPXSmSH3SPKR4RqzT2ERyz
KIZipGwG2kuoCUKxLm83auNJw560UdotKsnLvFXb8yqwiYIMF1i4Q/YCDYTcWVZUd2IDjnPRmGWc
ugAvOqkE8VNINUY73eOxvoRX0WcLpFYkww8PArw/G6fSOqOIkQt+B20tCol1mkM1o3Xl5IHkKjKI
9TxVOnDyaDD6IYYdgSEijhl2uDKDdpnK0wiNHHEbURdBoIcHkoCjBKliakCMOs8xCyBxsYHSGgQy
INZXQfFPy7NEWafIq/wZAniRr1TFJxAHgVhfs82I7MqQTFEBak80JcNDFz19Zi3l3yCgk8DEplBO
h42d8+KnV3qgXI9ypVK/FFHLQf3pJgE+e3JIbVqoebPw67TqolXm+rXcpgZGVJ+Vr4mk9gwScZ4D
/iondPC44MHQXX0DzJ+3BKFa+AxyW6c35FYulMe6hza0KWOVQC52QWR2jYvq5qksR8W7mPeitYMA
VFWLDlAY71dfNmNuuQ6LyQpEEKgLgJqqeCMrXcdbg+vE7X8gNRZ6LYY/KFTbd3nTSg95VcvqDyXQ
lZ9NxddJU71IcpB2JuYrb4DkbVT3HBGCCjLxIg0RQEcM+WZ87cqVyKqwsXKNYgZ05ULOrNSRkXlm
5Q18VXeS3iZQ2s1iqj810AZKlmWNmOUmdrATGnTAc1bw640Kz4B2Mr2w1F5CuiWwRCkc6/CmRo+D
BCV4K6tBEPPQcSnRN1kbxr6l+nmSLgMl485rBRX6+gslcByZOejW2mtv8Ij8HQk4cukZQ6OXSOws
M9C3PaJJ0rCuG9omPQRNIMl0Be9+Uuz7eFTUNjPfy8grwLN9udTqrlQfRI7YPqCBcUvvZcQDiC0p
UVkEpgdDCYlGMQjbC7DNwQteL3ToGfnYz+hKgmTvApLBkUmaPCxfBxIJEUIICCa9b2aFEnRfe5kV
YoOd1gC3p94MQf/IexioeLGdAjLj2McXtuoiIqFZrASqOTLbpnH6635QyuRB5gq0M4UyCB9IGBg4
GGMcWaqJlLbCrnJWhEueJeEKvO+daxYJNF8M0MhV7iYaobj3qqeVYWZwuA+gX5pVfm3LhVcoK3lg
yKNmgxyDuitEeiL4VznuBwY0RsPv1HUA4u3g1XQsJyMg65VdqJYGWIuZB0UXCJD44UZzEF6xUgoh
7txsWN92my7sPL4BJNBNtmmTMOkqZ5KjbpikinIbV07HvyHeVoW2C5cbuW/9FDSQELKKg4UiYWK0
s04RfDXwTrRg6a98cCLnJMwWklqRYQPpRUV9xcQGwIYxsBgiNFjRBgjCQGensQaEg8TjELQlt0td
r5FzK1dcrEChng9mkiEP5NUBcW520wB56lzFCpSpfLNvI+ZAC4nLnVWAvZiC9sbrldBwggCu5RZ+
KtCQJNIQIPbZKBjXyKCCf64E5KOcYION+9z1neoZMeSo8ltwx6fxTvYKgYbGkTwsuC4UJJ3AG8gt
MCTI2U7n3iCbGhEgs3NiAkHXALxnipFhTUPmJasdxyxKpFCZUpw1IG2uEsjJ9sPopKJQm6Hw8EVg
/yxgfVWLwSuHchuxcGAhLB/W+TcYCG535aBsa7AwTJ81kmrVhpAg8Z6gBV+/plIGpRy8buULL4jj
XknAGwUV5Nh5WN9AQbD2nlreiHiV4anljyCC1WNigvxEOL/q2K2qhWhHAGLngv7nzeo5MXqOEc8E
q/ER4hlLqFBlITNs8BlWa8700yU0BYRcqaORe3mT3LZ2u2EbbBIl01n/AO9SbvY/pCU1fLDVmNr6
yNY4g7Ym5FzdRFY0pnFQuCojGvsIbZ10QaIqKvYcrdna0bdyKdnuulyTJ8kKLiC7CeyeeTuJBmMF
EG88WJWP+OWjuqReGbBAOZ4B3K6lmovQHrOk7caUF4kdPvTbYPl568YHd4CSTw/2pMLxBx1V6CWh
FCcOKgzW1VpZhUtl6a3o6lI15x4i0VRKiQ6LS9fo+JCP6tFK0fR1+V5PuvGs0GwXgw1YvVUbnzeJ
jPbUhzYd1UVP66Ix6FuErCNx+kpsFKsBcbyl29WLZuvLyO63LtzJC2F/XuvZnjuqdNZzPE+Qk01R
qaLnV5KAToSvrz6vgpyi198766iOWWeBmlMKGEcd40gUG0Bt78JdthpMUCnf9Kv06+f1jWD4j88R
w17VYVULMXvpnLKNy86HScW6mzAD8ynH8vrCui+fV3O+vwQTgjE4fBR5Zh8HItF0QJzGQS9vWltb
JFZgdVu2RrTNim/jRbbTbj+vk57rLq6AZlIZZY0InbUNrIge9xGvMhD5BfWw4XzPrrorfVE+xbnB
r7kJU9TslsRsbPFQPlYmACZPxbK81KXjWJw/46PfoYx7h6P3AjoYCiK3+B1iV6F66NObzFCfXTMz
kR55aXr5WBvDVohgT6TIFK/AbCqLBpcQjFTIYi/IgtrBIpINsOlidglW8irnl97Ej0/5tL5xWj9q
HTjCMp+O9UkrsSRXuYmo7264Zw9Apdr9qlyR7FKVH1/+0ypnHZs4eqZ5BaoM1sU6WQM/bIOwfJ39
ai14mlfd0rPFhcdKP2zwBBu3eAgFqFQVGp89Vj2gXhaqIMTtFmAwfk5gv1hj5RAvXfJ7uiZ32HnZ
0aoKDY1u26/c+nw0n3mD8APGFYOOQ5qJ2eyqgAkHq+YoYr1wV8nCWXuVAdqSzqSLwkCDr3vX8CTj
Yr3nxtNxveP5o/4t9biMfCg9Gd7VsMhuyUpYqpXsYX6avnWxtrOPGblPslAoEvzUWdcWyNwpKEPs
Vt74q8ozkFxrxut+TV/qS6/lx6kPD/RQlTZ7LQGyRqyGo6roSr9SN6oZ1Qb8jGZkBPfSjpiuieSv
xcXl/+MEf1rtrB+jCOpKdYFqS7u1wS+1JF+bVW6l62wT3EW7iyvlufrAq4rhC2VGps8H7oBAfAaZ
GyidL3sbILMbyTElszP1ZboIoIX47T+wAzA+ZcwyMKjA5DEfqTkYt7tsdA/K8YMfhzaclDZYYY0h
i5BYu+C0ABULdG29RXdpzj/Xp1hhVA3/pinwdLDqNObgNsfmMO/EQuqiRQI+oqReI1Tyn7yPx1WN
8+LRexHmHiSSwC9pVBZgj7exXS5B9meqRmu16/Yq2LSr/2TsqFQQVVcwAwldna2ig+8EURs1UI4z
Oyu/HtfQ2PRNdz2ajtK3S/bOuTkH9ak6xW4F7rfJWDlqYwYEH2v7amxjYxErsuJXZuWWtBQLRCWs
VXd7YZIbZ9HTpRIYL01haCG2A2xuG4dREsPTAQ5/f2BL7kpLx6tfkZq0dpv8GbudDrhBb53EIBT1
pBq+Q0gdDSzbcJLu47D5GYtSR6io3sV9cnXht51Z6E5+26zDW4CIInhb8CLtkNVfIa93mS1cW0cs
39K/63fBKriTLlR6ZqVDAiNXdMyGCjp+1uFFEZZ64yLzVzDViHsZ+ZwqMkLbC6vbmb0XUxklTNMo
41yZTxJxISWAriFi1CwUpOsaTrZgyYvnLAIrfOru03W0yqXHsl3EbElBpHLRoD/X0OMfMLMiFMS2
PRbjB2C42JH+WILJOYv7xed9+LELuSpD8l0oCKhgKZ2tLgzBKRkMXL/k/lsgnmNt9/ntp6Tc0+F7
cn8xW1K8MFa1Jld/NQux7K7y+3iT7iQTHsza7C2YYRZElW4uzfDjo5lXCkyShoYJmAZzE97vGz0B
z98v7u012Udgu4Wr7YaK74nzS86SS0PlY0+NDneBhydjRVHpOAUfzQmdN6SFpCOdFc6vpHA2XSdd
cZJbYLOy5ER6UCJbjUd24jUEpwwo5RhSE5udrpiEpBf68+wDJ4QItB62AqIApz+mb0Ldow791dFf
DRy1eSo/OOVghgBvR5Jvh01uyIBLVhGzAES1nEasgSi3QLy3lHpoY9QXtlPk4wSGp4MtMKU6ZaqY
W999pkP0kJFfybN6597DprCm5db7Wj6nz2TjGIUpv0g/4Qu/MPTOVIxUcQ1JnGPNytyDUXugRs4g
agt3v1HIsF5Az63IoHFF7B/S5EmwLYJd312L+hkBYUOLX1Nw5yk76m01iV34NWfGyMmPmb3NMRVx
XXj0lx+NxNBmrhVG11x62c68zKhEV7HNwYqPt/q07xXAalLQ0v2qLCRKb9XXcAOfq82w/tY/A7t4
4uvPH/G5RiGYpDGVcvip5msTD8Df4/rFLy+4L7Sdmt0oZPt5DeeGM6MaglEMzcEmeezko3erL+vY
61r/V2sma/pFLy0IWvkIEQVGZYybVagzS8LW4MNb0Uvut4+mE0fd41LPNPrxVcqGrCz7wUPdYhmp
AFKYDvIyTDCpvUA3/gp6ht0XRFqy5UWb/0xHntQ8W1jlJi3BxOn90gx4dC1A7Kjpb7jNl2zRdUZ6
I1mXNsnn2qpxonMK5y6BRXX6nOPaCSS30F8HaYQTSlboR+YAUiukHVqfd+m4oswmZ10TRAgNZg2B
XXNaU5dkcgn7+2edVSviQTCvfXLhd5U3DFZcR7+VorowQZ/ZqQIwdKhyvq9pJOBWvEj/Sb9rhrPU
F/myWDlrBO+h/mn0i/wxuUYsy0QuxO7yk/3wkugUBosuwLtANIGBdNpevU6Awgn0FwpaPk2Flkhk
9M5wYXr5aK7AAKY6qqJUA1RZnvWf4qt0iNVw3/1gS9nONzSFlzhbZTZ70DAD0EVkF9/DG7AluJcm
+I8NPK16th1G0JLA6gz3DjIPLMlILO8mhVaO1RilBQgHM5DnddE6IuNdT4bRrMGzdU6oUkxaJ9xX
Fnw6Y3oPwmkmXyp206EjL70e5MOonVU3eyOrkCseEmj2pS0KA3q4Q2rE98PjAB7dXWClpmqBVEBN
jWEfQPHk5bKT/NIPmM3thQ/0jSjDfSQXX4Yhv5XxIxq6gtDbmucBWFFbw3eq58/f1Q/z0KzVc8um
LHXCSLin9K7uH6kbXRq2H9boWQWz6b1SWOfKbrRvFkCvPipwuqYm4lrK1rMQjrVlKGYYempWGE/f
L+3lPnpDUfm4VHJB8cZ8CK+0FXABeTIOocbqrpKfhJrFutz0cDOPZkryUPabaoVUxbX2SkNTCCP/
qSZGuLjkH/g4QZ3+Ej63kiO3YqwO9qB8WDGbQ9sGFuu9voDa9TbM7zC0hKFgKdeWyuhkuuyCOfcO
Hz0KPps+BKld0EeOw9sBd8/W+VLCaUnuyaa4FqpZFWb64Fxf2rxfqnQ2cXhp7Sp5EO6DULIRj9n5
9LWMykvT04eVbfZsZxNFJCpacT3Ya0Zru1v5qX/Nd7qZWyE16gg+4NTqV2q9uGh/nnt3jh/pbMZo
MOimGZnz3vBjSIsCDPH52/nRtJ41bTYn9BBykLso3A81GB8tr166kh1QK6NW9ZjeQQyyMviuVaEE
boFicHvJTLnUf7PZwSc5SH2qcA9WS0ODnGkG+hAKgvPPW3nx5ZjNEQBBRHXYBfu8MPhDDwdheRdZ
YyitXOh2/ETXwPyus2uxiu70W3r/ee0fDdDZM54Z7pVSSFDLDPdj8Kn/EoBKAToZCaKvm/AOoGBL
XRTZC4yy8KG8ZPuO43++xB2PoLnlkAqAi/xwr92QhWrWLlZ01YrXwaoF4sS65M+/0JvznXqh90EL
tOQ+c0FeRhKzz4pNKcoLvXmpltlEI1elFg8YM2DsRPrDddfEttd8+7zPzi0qR89NjM/1aM/QpXWp
JegypGGaqhIYDFJ/PWlN6AEaoybx57VdeM/FbH6JY4nRBC+h5iBBR/QGErgu2K+XntlsJpGDig0R
CfZ++pMAwe5/7aJLQ238kZ8MNTH+hONHJonYV7DQ5zYasiCrGF5b8SAM2SrMy7bM2QYh+igY/Hea
mO8b8xopZ4AW7wfAi+W4NOT0Kqno0+f98sEJNL642F/A9QCMJFVnI01qs8EdXH8vQ3wB6j/gDPQ3
1A++QRDnqgmcHbBc9uc1nh0JwDxqiDGC00+eva/YBLggzoC1lFMzbIXJlYfPK6Bnu2lESajYbSOQ
OZsKBYFcsQ87gWngcFr10i1E9XgBzn7f8PRlRo0xDibZuTWYyDk0kE1RSeBD/sqzn4qJZLqLdvHZ
Jh/9oNnsCMVuf4h4gLxNYrZKaXjZ8vMmn7XzISf6p8mzh8oh4cvrcLRMyMLxzWQBUipjMOUrD2Ci
xaUl7ezUcahtPgmKohFhKgX7uAQ5fq0C2FiZvBVWDjbpJN1faNvZ7gSYCSBewAA+hIXKMZkZkDSs
LQoMz31p5iYIJWy/XnZf2CLYXLJ4z/bWUX2zidHX8qgHLnSfQuKSI7keDCgXJpKzb/ZRDWOLj+YR
GVIlgGT6+0iVIaJ6XQPnOjI7ff7czjcDAGP8Rog4zT0IvayzMHC8fZE/Rvy77798fvvzbfhz+7m3
gA1SGbe6t89hHjpJbIB10tA0cqERl2qZTU9JnAQyUCb7MkgWGb2XZLAUFpcG2NnhrByaMu9wCSSd
4BLfe+vhOf+SMwOirwDPcMTHGrtjRgmBB4MiVq5e8J2dM7ohjg6vmTzGrOZOj0oByUId+4hAIfGq
ZHyhVF5sxLyODE8p6OLf7bHR/44keoJABpBy82eZqQXrWf3d5zKW36e8041AXArEfWwS4qdkBNXD
ctfgUDod2u5A9CGmzffSru3RCu1txRpWvhl8aWyQn1vZ0l14b7Pf/4e8h5vsNXmoitfXarfP/g8k
PxANE/kf+tcPyQ+7tEh//EiPkx+mK96SHyTytyzLbHLtM2Af4Ef8nf0gEf43wZgjyDkYV2JFx5L0
nv6gaH/r2OmrHCgKTehCxcTynv1A5b+x/0eiAmAkFGaJovw7yQ+zRQvDEI5U5GQIRPzhHQezzelY
aZHeKruK/DIuWsyE9izwTbdkCQXcpUvtS4vWDGb4Xh3gISpUH5C6MR//sRKFmqYNL/yms5BLaEJp
cR2vqSVvL60gMzAeqlKFAiQjJwKhJfioxxnnaIL3CTIYWea//PZMQ9VTApSqtYhd3CU7/vOo12/f
LNATCOzpEvlWn84YOG11/JHnfk3V4Q4NfL5Xbvzr5gp08Ga14t97gCgjO1lebN44IR7s4LE6XdFk
AmSIgm6j8+qcPvK7hBXouPEVB1IMZoDV2MSWAQ7VLjXu1ER9rw1BOgVJNwLPdTZMoMoCBxRk1+oN
UOk2VC9N6OfmhnTtPBb2CLdJ7OR79MSuyfrzxzoaTbNmqggR6oCEACKFN+m0F3kjMw9g7hd16a7K
ZbhsF9jGLi+5tT6OSxVdx3VdBlmzSmDmnFZT5koOWO/wMiKXyu/jll1bYpx8/7cxftOjPKlqttJ1
AUDmoT68RGtqemYVwpAa3cGJXYLN+iJi+XTxxmuNgBdV4DdErA2r6zzQJkQ2gNu3fw30G5Xc1O0W
mtGf99ClGma+Fa3sXdIr8mvTeJamr1V6rVaXdvwzMMt7MzQEioEtAdRgjqUAHxASmXzySpdvuMhE
XaftHV1DCBf8IIanWS2ovHWruLBeny6lH+udNc7reco11OvwB01b9fl3l/mG099//gg/zMJTLx01
bzZXISE1UcGl9jqCvJGmIW4xdez4Rl31JfINjH/PnfneKobAFqGaAuqc2WiXqlwiUPF6VdkzrzND
huRSnubGv98o3BpgA+Aq8ALPd+qOqME9RMlrufFGqOdCrLv7DliKCm7hSwvLx0HIYGRzwKBlREEB
Uz59f+OuLCDupP6iyWD+P/aubDlSXNv+y33XCWbBK0NOTg/l2fVCuDwAAiRAYvz6u3D37bZJd3H6
/UZFdHSUnaXUvLX3GqQNYU8k5+3nlQ7Nw/L5LNKB3dRRmtYNnLkolS0OQQjipHC7MVC07kLP8KFN
sWs3FLY4SLSvdeibJTFjXTx7DuQAr3YWczRYlg1eQ/sCG8W9EeVRvNeeJC4TsQG6Zo1DgXBi0TMw
J1CMp7Dy1Bxcll+Hj/VTz5JhfHGY4+fsZzqunOIL3sS84r42sNhHg522mtaNL9oWJmwuuCGAGh9m
wF3bhOIKzJDVAfxgLHyZLdyOuLAc0EgdHaWTxWyl7egQViXv2iHPAnPDN+AR//hlYX2AINIFYu+9
1xtX+NWhuWsO6wmHkyW5aH8xpm4LfZIS7Xfsp1D3s7gKGvv9ijyZtkUTi2PDJrSGmUbyXsH1xKlu
4/Vi7XwZ/W4QF1kTJBemmDfjG9nlF3O2DUTVm3GjheUmDurd73tzctaiHEzxBvM0iwICupwwyK4m
DRwc3yu6G4b71kLmiNHwx+8b0ecC1aJHwAzgrPWwtwyAyb4u9S6DVpbAmI2HZl9G3W7a9kfEumG+
Mjfz2P+unXnuPoWfSQO2remSN2sAp9bs4bIO7SFQpA6ukx9Srh9+3y/jm5n60q/FcnPiCs6jInlH
PPjuCdRx/MwXB/2s3LYb6B0HzmO/r55jX2ySjR1a5/EqzP67+fs8sss9HndUo0XyPlOxaH7dwZst
hoquyX/9vqsLBAEOEyyUzw0tln1TQyOkz5MPtMvo+M3V+DM+NJfyLt8in/heSR+iZd15eoCeyUqw
cxqILNpebIg8h2mIx5N3+zI0ECvWWxK8xDdtmCBpuePB2k393Sn2pa9zfPxpGQ2srkeC9vrGTy4K
Gcrr6tK57y6LMA4paoL2M5YXqlrkx3DPfBat07VWFrK1qPiqPhWQfEjeYS8BzaV9gbLElO216b22
V7Eh3xxon3u7zITrmetUQ/nnzEZpAP8pgPph6hoYR/5jPTo+eSQulhKUBL4M7wiP9I9dUxzZ7R+z
iRfihl2YAYvWC1fLx8yiNWdx9mhanVlwQX6fw7zyMHP5vEOzXcO6nTxm/mhmhph7xvw0XBwFXank
qDztpQ+0wAikL+9opB8Y4F/OSvLsH7bD300t9rzpte6QuPUrTCFvjPJsptSwDQl4tq9KP8Uwwkry
ci1a+eZmxSr5u9HF/h8HrcxhZ/SuRkihPmWg/Vd/ynj8M6H1JNb72Od/t7HY50acQOHTMd+tvo70
JL1MtWSXmxeS2UFvSZAvXj3Rw/9xjp4ff3++/cOe/7vtxZ6HXeQEDR0cpNtCRRMEJOaTvLlCDIgt
n916h+4a3iaFL/b1rXW0dtrZGu1tUcn+vyP2r6/wcYt+OnZ0zhSHRhnA0OyK68iE+vC12noRTMSP
9d7dqDvzHibmO8ixA8O0Vqj8h235d/OL4JcWNggNuEogYXwEzVoRJIpy8F4GGEk+O1MIemjw+0Ff
IBROe7w4CSzw9u0Rgy4j8QyzIXgHiIN5lsPrPGrmrGm6rWUIJ/M9VM+i37e9NuEfw/FptKGolaka
hzwDlanZ29DI2/JNt7Oukn1y5R3MyHi40A9/VDhhirpSCfm+6wZgh4jRDSTLlvuJwb+mx7GU39uh
7btbyG8HLDSush9eVPiu3946D9m/z0wgBJufvLrrUB0J68UpldO2dkrDeNeBV9X6m8qUYTWkKzHl
6TNqbgVvQwM5WICrP9Byn4a2MYrWGC36Nuc3YTqybR7y45wlyzdFsJolOz2YoOeC2ASSb4C0a8vY
0sxdBQFOKFbcQJ8Qurpx4TtBuknu6B2cdK7qCgozPv+3INx57X5tdxFr2ippiKT6m3450rCc/CJM
DmUwXRhA2/yg7/0N3+rM//2i/b6vQOECU+3i4bi4y2xPGQMEFd606XySt7z5RceVUP30tvTmOO8j
eQ4K3DIYKLqpYXZqfUDNdDDf/7vU3zLkwHzNSGJUY5BlnEtAXyOA1qyarMjatyFHHrX0An3tjlwO
1EcDeIRqmoFsNGSGvjbAUBQoza57U8ONZZzBM171T7+fipNbeNnE4hbWxeQN1O7fZnZpYmP64xD0
jXxr+V0k97OCT9juAOr9fbNrHVuMHDGVAf207i0dYASWkBCSNLtEn1ZaWe3c4ibWIaKfTxDAmIMm
u/zhQr4UuXVr34ax76IUuS2ch/U07VrnFncwN3ju9BjSslE+ZGGSxPKteGXeVtpYcsvTskYBWnZv
QLRA9fI2r42oa1fa+Hb4ZgIaJB2QBTmBWxPZpBXLhjcVxuo6qS5i3GrxHgj9c1gv5fld/PFoWHu3
nNzg85IEk0VD3QXswxNtgtEj7pClA87deKtN/gRUGLL35lbcjsBacyR81pr8bjTpHO1+5OhOShQc
sFktpZgxzvwpvvXyGJL8K69sVKqwW78+60GdArkD9TLwyI2Pu/TTfTLZhKhhTJ7zYvRGCBvGRnpe
xCbMWH3AMZLk3usYjLxspkFaytxXTjkU46NFO9bu3by0nW1hsoq8tDxx1S3rYcgIIZrKywnMee0y
ARG8NDnUpX2nll79kBi5KEwrBDG3GvszJog2SBeCj1wX5BrigZaAVTF8aq3K7yrV6OXGafkEPlWT
87S5bBueydumrOr7Ci6e2ZPQJVM3wiskpDZK3sU/4Rtn6wfLTmGOOXK9M7ZD7uQFtGyFCyHv3DHF
Hj5QBEYPeg1FrMr2+mEjTF0eM0dCSHPsLJkBI5eRckM7Yu49lTPbx3eFrCskx4dzzaiABITERJvu
SthGQ05BuFWxxRjGQd5Invu15pUQ6U8l1JuaMf7ZuFPzzF0neWbQcpqF74fi3NJIWYcatL6e6h6s
6aCvahPyxgSxmS15vSkKC1aVtsW58jERPTT+3GmYfNXF/FCoeoogtJvtcl3w+JDD6phuPGvMyQ4O
dRX3W6eoL3K4NmXbslMm/PNaLz3wCR4vwdAl47Q1nJEnUTMqZByUk92Nus6vzbKfkYieTdD0IIUf
m5XyQoLKSJdutcYTyWUGBg8DRZKMg8cCGKYj9sGXmVLnhkJ6W1pQKx4ai/kQQ9PSB5YVTeMb05BG
PAWsM4A/ERQLc8odM/F5Cnu/KIUwdhWa0vU43GCYCR0VaCRdW0k9Zfcxi3kXVUk65FD/lqXcQw6q
/FGnsNIJBpnXeeharXyduFneWBBkeXPorIpaoGgKe7e2HTN/UC771eoTue3ImL6UOGJeuCqTOBrg
oALudKnpgBVUWMt+p0EuLex7GA3AMV3nPq36VodjESynGgCTchCRoZnkWTdFp0qYM5ZGJkmozLKB
/a4QaQaCywCbnYjbBXwp/LKu41eDwojpqtVp4l2V/TQY2cYQHYnBoSauBPde6bGxJSmknHbQ0xut
UNZ6A1MHKnK+92Cvg5RIk+n8tYU21hOM6fT6BlJuvQ5bTk+SFL7abkka6IdntvShSV4aoW6mMSR6
6WSIS8h6JvYlLOA9czPyXPH3OIEwQQhVBc6PDYSpTB8Kc5RC4t7MVATfR8ipmVmTgFhusVFcdnbW
FEeaUKe9SkVG9Ajbc6RXjEBS5bGRU2oH1gRDzCtVOiVWEA4woOT6OtOzm0zULqyOR6mIj3xyG4c1
IZ1xSRrAvBKa9jAYydrsAEUopNuaahTGThqC9FcwLVP2jjdpzi+k5dTl5WAqZt/CpGkMSu422EIZ
5Nqla2XjlWfnxrQlTes81F3LHdgsJEm303BCWGdI9CQV7E214cWAcwWYkHECEi5srt60ToPls2YL
LX1KJ1g/+aJrC7kruryuL4zChQ4gxNzMdpfHaNeg+fTaqMHLbB+2hp390Iw5GI251lpZWJo5sNmN
SFsT0lo2dPpS34ObjsIkTaWXPwjNrIoq0GMywwpbwIJKhVKP8k1C+hTIfC+F1mlTxnIDhZVa+jZn
DjtwhTrVJnPdHuprgrXthpSZ15/VsMpIo5h40oZuGITaAkyVZ/sZTeCFS8cOqjJkqqD0UgF1Cqkt
p22Mxrf7nI2935ZIiBW8QHYV2KvRN8yuah8nwXOWhSouuh7ffrCGNgtUYhDYtVlc+M44CLgRd0oR
8AEZh2FJoaCvoPdQ+nJ82GJzAPokNMGLM3NwYCANZCj+47Y7Dn9hP6b4rQ4r0Yf74YG01cXkDHdx
DARbQm8A0esjEus/KrPkUVJpyFgMThYYk34NjcAjnNQ0SJyQW8g64F4eDfcIqxY8vMD72g6GBSlu
dXTbKr2xdfi0yPIXoJ3vPY1xpTq153sF6466R1I/Qw3dL0xd7NnYSN8a+hzKgI4mNlJSFSSdd/Sw
ba9JU99RvY80ae/yim+msdzCOBPMY/uS2u1dRSAF01oOPKl059hjH/h1l0Kncb5X3eoiM00QC8um
BcdPbUQLYHRZx0FawiNETWJbZgU+T83nYVRPUrceu3aM0pSEHOl3VNc173IkibiGPwcMSnsNey1O
3tyYX7UV+L2D+IVr47zKsCAHQwKFXbvQwukmdw+zkeu6jRWkcHEHTD2H/YFeAhVTTofWTItfeq3A
NLHS6Sbvcz2EduJ9a7MrUuO28pTXbEiOuYKaHfN7U9lRaWnlWT/Vhu8x2BolwrlnLeKB1ouE3sK7
1tlrWTkF1MMV1sJhJiAxbd68uoXZV070rUbrPjJqZZLQNcf8UfZacegof4pjmcDXxmbVgbi5GwjR
uGHT1gdwIrtXMTFyhNiCcZZBgRqHHExI9iiYZXvXa0vQwlz0z2krrQzGzCtuux5a5T6N9dk3Qmnk
StARl0Ft5Innu14+7Of7DntFWAH4dFXQj15p+AwcD39y4YYOW3V4V/BhaAIoOEHxs6FVNEtsBipO
+zOks6fjWHR1aBX8TmopbI7rLEUSjxd+kyaD3yK68dOSzQLeULcmjSlCz60ENCK5+2ibQ4sKSnXt
2SnRIDLZML/p4uSOiQTrqLaJbW2cmiuyh6E2lxHEPOMCkyA5xPXKCTqetXdt5sMvpRdNcdZlI0J9
n3d1c8F7moZmC5l86BbSg5YW6UNresmeaV7t4tN93EWoQcuAOiK/kCPv/Grwng2n7K7thN1B8u+X
MwIWa5NwaN0fSpcRHxx0n56jJLRLtdva6eHxGh+4SP2ukKU/yZiCFjNdt9TDXddCeq1C9CosI94g
4NWipIMlhZk/Jz12EB/n9cCs16kBwc+zkz2prRxeRuOhhLvXrqr0PpRp8dT37t5x9PKid8ptQXBk
TCVNotalYVLhujRMFgjj2WphxKRZUEzmjhGNLtu1XX0xQGObmNoI7wOMaU+BrSC1cSiJ+zMW8HZ1
uxjo3wlsN2UETtJGTtsXD7pdQF2SSwSJ2egFdm8e64Y8uJV+bKXi0agqLeBmiyqznmq4ZJo8MmV/
1dIEXJWMXED9dGu0HGqdygMxNNcM4URl1lV7nLz4NlmZtfsMsrllQ+v3XuNm4I6FN/gOh9do4SaQ
2bCEgyh6suhBT+W+ZeK68LLm1RHQIZxEBceHznycknyCuKtn0UeGnRKoWlM+encvxo5FhZ0lUcaI
3MuevGgIzv0Bgchb4UC+ZIuewlun64FDIgKmCjFc1nmomuI80zUNl2t7bQ9Q47bzS6O1Sr9wILwO
J4UrakI+VcE+ecMqy94zliVXVCf8ZbCg3WZ3sBLTSW8gH0bvaec44STbPctNGkBhvsQ4gCaioJB7
ZseQxqkRAO9R93uFcl/xE19shyv119hQfT8lCk4bqSpACIepXhBn9VmWmsrnEmdLA8EJ6AZAJTPp
S9/SpXOYSswZFBfm/gY2VZuiNLdmg5Co7ypwz/QcTqXapPte3MaBNRju1nOZ9KFQHXhSPeCAhpkJ
lH3DbFRtSK2KRShBZHt91GSUwu+lF7inrRwPm9itXiqlab6jT8gqZ0rik3Bm1t1ebDXXHsLBgnWX
gfMmVJO201nmbIWrlVcZDDzuTb2mdWB5JfXbIX3LyFSEjZ3zsJW62FZ9DHxEnatkZ8aQ+0wzeH91
adVdTQI2c/7ACrigDIWkEJJzu0ucStVVnXN2IZIYLB87Jjuh50kdDiQvb3Wbe1vGJJQfMijKOrrQ
7og18G2mGrKtysqYECUX3QYuDs3GagRA+BNkM7xGr+G/XHTgiFrppqQV4qBBdhA7HO9diWqeBwqT
j7zdY6q7Pxj0gn0QMbzAgmhs1EDVNFTVcONBYJk3/W3qIlCxpEh3aax7xaN09UL4ektgSJKA/25V
MoGxCVSXwecoOrO9GIy4ec5iuE/INIVLSGIPta9psREIiw093ppFk74ZppmrK+4kxY90gKVdWNlq
fOFTVb7awoa/m9GK5uMAtmjQI7JG1I7Q3cudJBzwuz5RXu8FTgYboSiHa/crSxVTh15CKfhYVQbe
JCRhuoUV66Ft7uoAUAVNRQz8W0QlRXoH97N0Fv0geUSSnkk8fRIFnVc3i+mDhonksPdN7R5ay66b
iRAVQgNXQQKje2NfaCQz4AFQWmbPIX2POPfQ6xMsgTHvIt/1xZizI5zGNfsMvLHROCTw2W1tHGaV
xMKzYCGslC9qSQb455pZMfgQkx9TZJTweEMOV6YeBO+dxiKIejSUnvNdahLX3k1ozNpVdsvLswqY
ScvymaVVdpC7NQOgFjbwngmfp9wCnjy3Ctq9dlAfRgkDcRyTO1Iwwa8NYpOfdezESNElitGXhHYW
L7ZGUdkWRGUbrUveEMlr5B3PFLspfUMrp+G8yOISIr1A32k4+yuz/6XwPLqYgIXpfQGQQx6U8HyJ
faRXYxXEg+tSMft+xtZNUyd4o4CJBDkmBORiOG8Q29Mbw0hJ/AuhVQYlGqeC1nYxQH8UT46R6Oe1
Jns7IrTLLS1gzVQZtygzdvVOcCslP6qyLNmxHwFvjDraS3nfuS0pNZ/CBGeLy7y1oOI4lWL0Pd0T
4N87eFfs9S6nxfvQweMdmgpN7vW/NCPl9WNN7eS103RuRb9PW35TEviawlkkFNs2IRSoFnBZXNR0
/GozABsPksF9dw0pvpXWlullYMEhhqUDg+nggX+CrIJCesPaqf1Zj0XQ2SD829uV7izzXh8tQPqW
QgbURDiwqJXx0ui7rjN+olj3Uh0z6NZI1ByyLSbRtH26tTb/BQ38pDzqUBvye3DdM9Eq8KVfk9pe
ZckBMhI/m8fkwtxYEbtp4tC7mM5KQKxhonRBkTUJIOgI+ifui3NXrIzrCdhk/gIUQnWo7eB/luJB
yEGVtMzZM0+v+/QtNl4J7NS9KV5J+J0ulkU7i9KKVdbD1KGjMycb4S6Uat0Qr0tItvGtWCtWfTeq
wPUBJoPS/WnSNI/hMG25UE7Ya9F4l25A/vZQ5TVCss/XdCJOlg06ZmEjUCAMZ+zzInuvxZWW5bx+
FnEbsabzBSsOJaf/enUumlksFJYbeHI07bMuzou9vSk26sG89p6hp2SDG2dDI2CdtHlaT0WjDpDC
HnK0WB/u3PdPSVqrYYj4VIsdPqs0FmGlXeMFS3/NpdwhYtoMQt3uet97rdrQtIPViup3gwvIujHr
qMyGEoviWJ/I3OFd/2ydw9EH6rXT0QmKyzjkZ7hTnUvIAWMlHVZVMeeixJfkNM4YVB1Ryp0JJajn
fu03FWyqsql9/gDLD353Zr161zAt49z3guJ9VuOETkVErBCZSmQCRi9cOYxOt6ULNSfDMDD2QF0u
kcXw8S3hUNo/qyJwndACzvNCHOqAlr55nR/H+jy7mqE1JLTXWj4dclxYYCc6LvS5ofS6qN/Duafi
aUEx5zPoJQ34ZQK8hIUDUI9A+A+K8399tMN85HOLi0lucup1QucvbX9N+EESvlJhPQXNLhpYnD1F
NiGhOVFIjgB7EvFLcded2df9Rg8aX9wwEawJSp8Ui0ACMuctAx0rRwdvd1FIBO6EpUNnYRC9IhgB
ttjMYFkYCtdFQM5n8LH24ODBusZYO6mqQLYdawbcGdfQ7RN9XKCwrKq3+MtcLVKXbDNzS7t3BzcX
3WtrmKV5F3zZJWjMQnuAps96YEvNPW/SOR5FzUt+nx6tbQdV55mHVD3o1+a23uMhcJWHCG/XCnHf
9BGgcRTqZ8calOwXy8UghsCbQb7YlyNuEiAsNtbeuXT9WfXYXBnQk80AGsvnthYrJysYjFUM+SJZ
46OiE6r5NZ+X0cpuX3YJuQfM1yxYh/I5Dp5F6JHgeWE5IJeU712Y7PTdB0ingf4LfBBWCdwn2+Gj
NTCeAegwYO+wRM+5wkiQKDTekI4PjQCUFug2wdfsWF3PUUaxXSsozoP0eZ18tIeyPaQ7EWsA4/D1
NPXwDElHXrwXcj8WMAtBkmVl/ObLb9mCBboYhg9sODAKvrYAVzzTq3SJ2mwfQSwucokPrRB0qwds
JLQvxs0Ywna+3+MhYAcrjX/Xvc+NL9ZIbyKGt6riHW/9Pbk0eORt2GV8JOe82CWBsSvO1wb0BJg4
jyj8C13bptY3LHKtKIREuu4tl0d3OyMFXTw4z2YOT75Zg7At5FBAbZkbcyC5Dbqkg5toMX2DLhu3
q9WbAp+4vy93WdQ9aJUvN/0muVIX/IBa17br1+b0uz3xudlFwFPXokPFFw5Dx26PTe5Cuc0JtceZ
tSZ/ea8rkzivkK8rCAeJBoNVG9QUsDcXnWx1MVYKh4p65MhqHNvtTCbLj/A+rfcizDZr0MtvNuEM
l5nlSj+sNpZ06XEAHS9X6k00G+ldVIDQI8FLIFKkuXfmT7HnUXr4k1v8j2DMZVBhLCA682n3KZzL
+NA6LSA6RfJMNThqdr6n7TJ95TQ73Q9zz/4GAi3uPlXjCCCGeisl++VxZDk6g66emKfzhaPrE0hh
sekKrpOicfo355zexNt2ixRnYP6ELeQHLftfk4ggKmrj9YmYDNKyOKkXB3SaaqKEwe7rLDktrs1d
CQSGtjGDGUu9Bto8maVFW/PG+DRLGrIqCP3o62AcAWsIeiVDryRIZZfhyqI/2WKLlhbHpqPHVgb1
d/Sqj+prvoG3um/jnVvfrPfqFMiyaGwxY5qu2oyZ9JXt8ws9NM+yN3iWVmcqQhI3yuKneg2Nuda7
xWo3cKV2Er2becvd7dw7sKRCua8v/wv8+8miX/RusejhAGZVcBRDY1ogMJTXJMBzwX8i2w7OL//+
AvhozgbtxgEg7kRhstbjiTpoTjsYQe3r+DNjgmANBCjx7xfJacdA7wEPECR5HItY+19XoxpckXAX
EVAJiXXjwlxTblr79xerXR+9SUMB8CXv5Fk+1JsJgJPf9+AkOAB5/XMPFqt8glh8WmfqhTWXwgQM
170a+Aby8gGBs1tqPv6+tbX+zD//tHtht1UpPVcvDQqJ2uBtnPz29w0so27I0yJPg1cFkLj2LDP6
tYEkbWQPi+WXAqDYAZormtftisE+JnMRCQmmtW30XYdm0USoas9a10sShFcOtq2E9jImKCZZsALt
RJCaI2zCRtgaQkvEwhMcycgGj2Oq+k08gTbEm9Ar1nCSJ2D6j65/+iqLTaa8rO7rBnwMAtqhmYRa
f0gYLE5r9ZONPycUdRhoTMKAO559I/IizACV4OWtLDYFSfbVcCtbeKLP5VTv/vez8s3xhmn59N0W
AYRuDZlDWu0FVurG6EPD3X5AigvonMdYD+n7dMfv3DWazzdTA6cAlMLANDVNc0nmNpzKY0DRvXgx
jNWmAK4hK1f5N1sHVi+IikAjtCCesVhrbocSjSL9C8srJwTSDtl+9dTYxmWaTQdiw3ga5sErA3l6
/Xmf21xq8cBnNq9VPeAJOyKWLzYpbyKpsiP86sIM2GW51yCDlUR1H+9i2Hv/O7eBmcntYWO5CAFn
IwBvedUzzUFViesvtNP9DNH7w0xVWenjMr+0bGNx6EG4t+JAXL0kz3ALQl4NFfQb9817YBsHXjbq
3oNg8E2LkPemP1tNjp5MqoMis423koFYxoaj7NcDBIVukqQtBYWYXjagRHNo2qQfiS0kEpOguCCH
cpNtiu1a+HmSAwYW4kvL8zf7dDbaWWoLlCle5meaFeQgwqgdBLe2IuR3qyHbfKx/iejnxj5MI2a9
OSSDvzbmMgqfcM3BOvrjTVjZWwrmy3xHEoDDnv7MVf6/cM//zFyPf9bt8YWS/TN//iLcg0/8aVrs
/ce0Z8sz2I/BQgVSCf8n26N7/4HvMDzykDLXDUuble/+Mi2m/6EUW9AD3x01CXz6L9keYsDQGM8m
WLFC/AZTC1Whf2FaDHnAL+tk3gfQDYJuBAxXUAGCr9TXddK7wOM1Cs+UkcbuFAwN1AsAsczs8i6u
mcTtRkZNwJ3Sg7dfe9UDBJ6FNkp5eij0hIEigvy5Bq8VQ7j7sm57EmoteHVnbVpRCgXlLI0fdaev
p0PW6oPcVTUEwI7C7t3XEX7N9CHuiY+6ovWMhsfWLwqWzqoLzmQHmSrMewc+uc15CpYPnIvMDk/h
xvXEASa6pr2FKWiK8jIgJ8ZZrGhiB0ZTxM0Gmptw8fTMGChXoDUHVFAh29KGrHZEF3DPHu0o0UGo
8PWpdWLfAjjjrk0qh+47fUicjV7XzZPXy/FNp0X6NNgChnGqrV3kNKnS+KOspt64YFo7kIgOUHmI
MMjauAXgf/bZhczyuCmnsWuCtmJTiWoluhxKswVKD+lejUYDTJGbwLUmVfgaq/UbmbSD2PcUkMhI
5E2HiENAQQKgFM+8pTBu7h4MWbu7vhU9jwpao4lZrOVdxkw9AB4nQbsCjBBquKZyvV0OF2D3rVEV
8tlZUdocD/q+754n0dnawe0Ajntr0rLlY8A6ArEvoLRJ3/6Sep5221L2SQ38LHEZxEpqHcDEfVoN
/eADuRMD42GjRt9sEpi7pz8AhODtE4p8vl2NlvEEQsdkw7l0BuICEqZXOwMYLKiHccM1LuMhlkBS
mdye5D3TjOklbmzMRUxas/QdVQF81ll5dl+nctwxqpCISNxxUGh6qmXg9onehkapgPSifFTGeell
E8FgMLlJh1jdAhdWwMTLLMaf+DGHOQgdX/IklXAUy1hfRmySjrxMWg7j12TgHvcRAeRXHR0HOyB6
ypAHUYaFFy+MTQBfEg5MLQtpx09FkWvxA3BhAN9l7kTzC5OWcgpzUxjuRtfS8U7XgGcAbAmONpFm
1U4D3RyY1aIO7lbVPdfSCqCktsljQGhbA9rxsWcOKoRviMg2OtGTcsenohSHvm1Ud192jacFU2Ew
95Apu94kmqZCexh+wSdpcl8rvZj4sYA/eH6Z9cLme5elpX3k2C0olpcj7ajPrWwC9MxMYC25RwHd
TN7LOoOLhQ4oEGos9Zjk+5xTuwlTi5O7QQMaFMjXWD2biqePWZ+YJDAYsSB7byep074qBCH51tEz
D09YYO+sK13Bf3pnSdMezuoeUPotLXrIw5J+6jKAX0YtVtvGsZi2qWCl5GyI2XTpZUVzIW+LtJn6
IB2agVwPSDlXO5jxWbmE+rCRtVjTfUcjoxv0aj84QmU/rco1hz08HhVu7pa3VtimXP4chgoqvrQs
sybMO5YAnWBNk3GldAJFNN9lSaxdicHV+FkW42sdnIp01VPdlbFxkVFsSl9MrT0cp8SQTeTmWe7s
VZWV46McSip1xNhwKVZBm6YWOXObhHVnRpYK4zCYFfk5ceyfAyYDUOpC9a4WCteYRFi5Cax4W51D
WjEHQWGCSC/EqpI97JXBZsGFEFdbQ5vszrc+7NEFcL39AW9EICJZKiErCbhSKmYQrFvfEG22WR+h
6X4DpGXsXU04Q+A6X+hAWTJF8umFJVphbbwcjIIt0lCMnWc5csXAZwLQEpXISPRBpqExCIPnebIr
OfKO56Kr4iJqcd7AIvbDNN7+MJD3wA5x+gMeyhnP4OiGTYOs+R++84OkdQI8nfuHK335h0c9cath
bLFqeGLD7Y7Mdub3Rg05pLPBgfnepnA7O70utd57oiWZRDCgrGTfDTASQnZuTOoZp6JwtlYsx7mZ
cUWv+7hk11lsD8x3h7rgAY/heB04zqhGHwIxiXaeJkAOhU7SVE+9meh5kGXMNm8UqMi3VlNXd8qU
3ggaMGm6s0KrHCCtaVrBrdLBkt7kTgHdC6w3CsDTwKd4B7SnrDaNR8sRPixigGAprsVJjybVgM1B
pUf7rSKAHN8UeJI5Pit43f0RN/9/iPU/Myfzn0OsIH1+/Rxezb/9Z3hlzkEUAiTkg4CPAT3tr/DK
/A+SlcgwQ2gJbtLzR/6Mrgz8BD5Z+JiFnzooUv4VXNH/4LUH92n8HaAMcJ9z/k1sBXO8L7EVBYEX
KQpUZHBM4Q8k277GVmJyWqvWnYMgAmydyGXdOFLfaT0rPq8lZI0D/CDr75WrEzMyM6cCjHpq+aCd
MVDw5MZyRqZfpIn9v+ydR3fsxrW2/4qX59BCDoNvgtCJbOY8wWI4RM6pUL/+Pi3bn3WoY9F3fgca
SBQJNLpQtfe736DLBbGOnWRbyaZLSnkbJ45XbflLKmgAQy5LGruczWV5ICW01QuGQKOin/imSq1e
0B9o8YKIibjCu4VteLZ8CI/KrF62sZ2iUEoKxShP/9HSlMfcmDTzvpK8GceBA0p76Xsbg9NAW51x
fY4dAtMvFWNuauWUb25OF2rjVBZj+mFZGZLo5N5/VpCj5h91lpxo11VdmFg12poq7pA0iOE66WAn
asg3HGvbGmL5wPBUMyRh7M2cUQUaaYK+yRCdhoYjz/Q71FurvFjqrLDyMB0XdX7JBsPLcYKGSSkI
khwgaGQo6YzbedRnDfQBQv2ySdsRmjTUp3g8slSUGZquXJc1UqvO7JloDmPaTf6kdicv/2Vp1BYS
qjHXxqMs0AjF/jQqNaRVrR7hefrIzGa181WUq4iXnDpujcuZI8E8Q6TkGPeGaYh1n9BiD1HbLLZy
NmV2VaKDsN10whhrmLBaSKexhx475+zWjmumM92+WNvypYntUrlNGqdzLo1lrWD+MohOHJ0dSXWK
T0rAguh62LddPIz7vquyWi1h3VJ9zZfaOkvJbD1R6lLML+qkEMfz1mVdXk8oDxIpq/R2lYZZGH4X
N5VSLlFbQTFn6S1q4ZX6Fnel2BDbVVu1XIlSbUnkCwlKw6KfWaIsx/c0A5gzgjZRcl1GsehlU+3J
WvNc8cn5YpYIM2vZY/eynSSvb/rJFUTfHVmSbZUHAtnDjNe+LJAjQvDoBLX1gtCI6Vbdqx3U4q43
oYv3Ciob4LWkrqIVvF7VLgyK3IUlFqfuagRWaq29zvesLeikOqNGt9IkKGFIO9PtJX2dIGnHDvGM
ebZeGBIZ3k3hpFp6rJW2dPFiZyKNl5gr4rdmoYS4wmgZZxoro8K4VArqhotOxLJ+0gu0h4ZfTg6y
loAAoD7pA63m3RehkTXLUgRTPs/dB7VZncDa7scpHYO84BZ1Cr+u46HkNDVzDkO+qN2NBUOi8ILK
djsFVpHViXrfF5Zo5jAXstKSTZUvNZpNd0Cqmvum0yjjeHTtVYlfnUXP5kdXpyo+DrLuEU6m4zRV
/yAA/N+R8/fTkPw/Hzk3P9rprcze/9Z8/m1Mf/wtaOrkJ2/e06//4wzS3N9sA1dM19Zp4XBt5ahZ
fgzj//u7pv0GnOailXah4rGP0Vv/8xAyfoM8QvOPMwEnA2A2v/RPY17F+k09pcudnHnxKcVwzv3f
nEKG9zPaxojccgBmIbxrGCycJgE/n0Lm1FmjObabtqzGJjDKqkf/tQhF9cIqXkUZQPNVz1LVQZFi
lChy3aSBaFtbpFjH8HBvpTplMXQ3NUfcgZAwOG2eOdq0tWtCo9VwipCKsFB2FMC058XEL2xUep0r
XDOgdZdJJdao0Ze0ClelU5keDrW7BjZRlTgMGA2KHspMve78fCiovxApIEtUfk+6HiD2IxZGBD0m
x6WiCgyqdiBWrHbL0jpxYSGCr8mq5FGeFkMTppWiiN04lDTkYhnMiMpdPrOzj6jG1KQlg1ijL/UX
qkOOvU5J2gjHfW7fmPK8uEFqoUFGTmgPtrkd59U2I+SA5HYAGamGGZy8SwRr8XmO13vZB1Zj6Apq
Qdk3ocxta9lY1M/Lvu+rJdu2WcOgwB5cnm5ddpV53a+Jte66xZHeIZe6spCqrdUtIimEGHl+I/p5
tG/0cs468k/U3qiukrw2lPtErj0cWdMqyrN1kq15m2WKo//Ic+fkumkbPLsPd0jhxPuwyFL1lBLr
LPGFoXayD1FUd1mgTbqxKkHMiqQ/tuRMZqRvjX2lPM0aGsWz0YMjTqyBs/RMD2TNAYVdOvVFOvuV
BkFc+L0eu0XUxSb9Q9BW0iUiygYp6RjAZFNcIDVWu1kgzpaimBsfLTWSBbTTs9VcQD133Et3XZzi
SbX7It/Val0vkTF1ibzLCXFgGGawe8KSr4rS4/SvkI1eJwVFkgafHNQi6OJRbd5NG0+Hd7ey+/HV
E6pqbZws9bp3czaG6lgsXStvyRHJigaZxRob2wJ7F/eAvKqcNl2rKv0z4pgyj8x8KkCAS1epbguK
jXLb9yvsdHO19f2EadkuG9Sl8x2nmJ1DNyK42cVSDEx/3FL2u7Sp6zoweEuGc9mnthpVBpXSHo1m
N0WjN+X2obPrtTmnxxmMj9aq9PR9Sd2k2FozQVDBiDZwvcHVeqrOFMPKi6NIFYWmZtDLdF8Oc1od
mIy77h7Aq623axunWuOrCPSWKM5dLd72g2pg7NkC3290A2p6ZCzIlPnGyStWr7o6VVD4G132lFKe
kMLdroW5lVNMDcfmhrx7pUjow8khWRmBW+728T7PEL4GxQp3O1TzupsCZ82HalOUbazfZW4N9ECz
uq654qduaedvsgWvu6pco5SsQqWao9GQ6KiMfhz1CNynPl9mqczk1C+g/a3doLpbCvnQDyvkodlx
FjUyjc4N+co6xB0x4TlB3OQjgv6mKT4q3eGVcVe3NbfVNMunuNa0t2xS57uqTLrab1t1OozIO8at
yqRO25KNA1FUX/ThFcJrl29zCcQEjJdabuiUY9LWdyLh5T9HOdGam2lWJ+1htE6qstpWEdWpHN7z
VQxR1aYVbDJ2HK2lWkFVXvd31C3oyfnIHkOo2XRQtVZLbkVlHWdNUOYc7fsmGdHjOaXXjQcQnMLc
wQZYvNCsFrM7gjNVyUFF2E7IHoIOI2rmWUIyYoJvPxWFgUBHqzu9C1Y5jFrUmif9iGhkMuyQGzbZ
Vq/dFLsIa+i1UFk6BaQHFxpL7pBQLngCSFTLYU3Hj3AvtbrqaNhymYLZ7joyrKqM/IIjxYeBWbWi
piTR0XDp/ly1RXplEqhOqHCVa8AzWbkQ+eLHKFyWW76Ktdor3orHgMOmjEAjV1FWW7nOhlK1IivP
UjNx68BNzBSx0jqnA1JAfTwA4+nxLm/UpDusXm8tVEdgk9VD7K5Ue+bUNB6aj07me3Qu0t3w0i7D
gzJWI0ZeE7UQJVZXMDFX6tnbccbQqySzHjOpiyFPnqWukt+ZgsMgWtKJO19lPGR7C9+LPECl36zb
bIEE9MMqBNjE0NtFcpbljTXuIM9zQUNZivaVM85ZLqtct9dzEwRKBnaVmW4oyCdCv5isuhbZ2cqH
VnSzHAO3re1PUxsXO7Il6vCQKtjt4Q1rWPGeidF24ADq6LabBwIjdDdIJ3OdHmZKXfVKiUdRhUMv
vPFouXpabNXOoGsxpd4aZ1pZJ0+gF4LHX8ZLdZaz/Wj7NLcGeTAUreiDeNJN727yhoI8vxHF7ikp
p+qDHtwOMelaJtrBGjo1jYSbl2q4sPmMZ43W9OLclXFKPUrUSLIexNqNzUUuWg5A31XaiWMcNmqC
yrcFH8MwYpa+5vV5dihK02tCxLH6uu9mr2+PcQOIdzGvmdsdJ4IlmtDKnGk4aqXZ9g5tTO7cT9WY
4eCyxNbnoog0iaqu14woMbhMpA1Km93FmtJn+8WmnPDxR8jT/aDhrvBDm2jdw9lRvCRaTI1tdcEi
V3minRzbI888Tjj/i77ZJkNmw7gUclwOfVI4QwivNtYevCEnGVoTliAyLm7rquKePXb8To01hOBe
Oeu4HykpmtYwq0qrItxzIFPVn4UzZREqQsc6orPLedddTR5XEMYGPvWS1ln4e+H5fyX430+z7f9c
ggdNRSTG8Efg5/QL/yi6TfM3y1SxfUMawdljeZTW/yi6TeM3XXcZn7Hdaphe60zc/v9cTfuNkIOT
WRxL1XNPeM2/im5N/43cLEI0XFQs/BSCw/9irPaF3kgAhmfyl0wm+eipoIh/nb4SHKotnKq+uXUP
CtqwJnCYqpEPu4TTvoyyTfEdz+fLePlf18R/DNkPnchXtYpiernFvk/GDW6HgAkhacPXIkh3/TYO
qm94MWTK/wRu/fNy2EHRpMCAh4fxc1uReZrqcazgm9sfLIYo0oP6603nJ6DXXTHyxEolLttDgXbT
VYbr2aY8rOZrtbrx2r2+GFE2mwdNeqFmmed2cyHc68rBV2EUAXKj3Ne93tdS6etMgLyXFP6t0u2m
8oAXyd7U1w3NRjBO90OHYD0ls2JQ3iw9vyqGLurmJGowWWRE4b1wtAQTyUaCuZOXhxAPnmY92c0C
2/9CP07p9JrK6dqKl2MXO5sezAf4fD7P52yrLlo0OMp9Xxqvea/fUtNHqXdUBKpoo+efz5xjt7Gq
QLHyiOEgO9pdv043/VSFMsZMQQz+bGuh118Sh06z0EdqjJhRvRqy2Bc23rtWceUWSyAd4S8o7QrN
ZoZmB4NnX6RZsnJyeGHiIGHwssDMhmunP3mA4yu5eEfRPDcqiscyW4O07fyqrC9TTd+mtDZiJlKj
ZwDlxQepoO7MVY7tJ+k8dzW2EctrTpFQ9jhlJPZwbhTXY/uZaUxTqSAh71mCTz6dGSiGRycXPiX8
daGkYee4b5ppbqyijZr1tTRvOs9gUnuTxBrtVB3mRbrRxXSGWVBYQ2krGBjnDIpHzdnVrYHK/64S
cTDNbTSuczhItAv4kuIr1zKFQ9v6Ni8WHg0gIH7v2ZFXag8iVvAjAtUx4/xaL8YqoKcMFLN8QMzu
k7mEO0RVfXpo6d2pxFHEXDe96V7FpvMxQZw6z/Ih0rqMGne4W2rIfJPVhEm/q4W5KzKxZTT4qZoZ
+QXH1ryKbeecdRRoyXK9xBQEq34nVy/S6AZb8ZZQiGWVsmOMRaNk7B0pAq/vLhu0UGBZR86IR5Z+
MJL1WIrdUH1UihOMmRZYrbjGjwqLIyZrpT/K9MYrQeIQqUZVYu8V48l2c+7yfDZPYNObobO06vi4
5s8U3qkvsCbKVu2iQRjhetEM+mlDlynyZ4wfwtLOPL9wZZiP8WubpS+VWSPRXh+RUq3oqfwmBjCc
us/ZdbfFZOzo9Zjs/pDqm1q5O96Svd3E25ylycEKGKy8VJhFK1W/HVUR1AIfL+nt7XYNjdT2Fc8O
s3S9M1NWm6ecCl4+LwhnZ9x6hvQtb90JvBMSFQcQdTqzJtruYt55SrJt5zGs4xizHi9ala222qFT
aeBlSGgUXFq0JWglUkxnxD2IlGmyJqUzHyqhBgnuVhANfFNJg5Ik2ET5KLWMWuyDgLFodpHnuSUD
zeIm5v9sSt6vtrzsK/nQqPX1POm+ujyKOruJY2dPG4WcWT7kQAvByowXRDiw5jlCj02ZE+OdUERU
aLeGPu9IvmTLofG8F30DDQvHAUk49iSYCWGLoU2+auMi1JFqrBqBo2I4RKpIfzJ7eqHRDxLb8Bmb
bUUDEXNKfKf/kN24AU498oYEOkrqKLfnTdoYuzSvnzVXXq8d1h5sv1EBj89sYSb0yszciZaA0vqC
AeZLb+obVOo3Qz1sXKU8GnmxwSDqKVv1S/ATTCNWfBxb4ULnV80LRBWk3INy6kkepWZ6puOIkVs5
vi1JegewHs3rSFqIp0cpmu9TcWaSAZvnOpGsGeNN6kb8uiylGbDPkgFkiqBaLmRHuPzgPZWzeFQU
93WWaeAQzjv1cteL5Tpthve5EDftMB/0Xt7HSfqqTBbzevsBG4LjKPJQFjMX7sEO7M5AAbx4qMYa
v87eC5G9kK3jx7MbeFp/pM30R0CkarKDjui6AjzJuanT9xQGrYkJgCX2qf4IpuPjLrRZUjNSTjCr
rW8W4e26pMTgKgvXIn40FNRigjhHyTcv24jDnesXRhnStRxFBbiir+KF6nebTYJ/0ef9iGwuFt6z
0cgLwgb8LsWjWs7Xq57xlmkcRXX+uqg55ALYqT5jlwippS+TH2XBqNd6+UNpdPUPXtcfU6P+fBgD
FJqoN5C+QVP9ylLFOUIs9qhaEGmcQCsKntirxlu5nka7eAIU0vuGVvyLEodLAhO5BoUUmi2KqT+y
2eaSHaqbIHmc6PMnsXi5OZmsv3fnLvS5+OY70jcV3R8Ibad64+frnX7+B/bc4BRali5cD0Tf99wL
1bn862f4u+bk35S5P1/hC1DaY5g22QNXSPfx1g7qW8gs7+ZxDI2N2CcH2AWb6XyPB87j/GaGzd7d
QW/Y14G4sB+L229lodbpen++HzhitHqwXL/STzmzCXSdV8u3y/cGixMvf8IgkxzUH2U7RqBb0eIu
Pl1+UEwvNunebjJAuXEuRm/169F8aDRj07TvtpJxrJpBI0y2jM9a94LWeupYJV5iR7KmvMgfGB5s
a2xl1gQ9aBrvkJCfu5DSbfORiVloxFd6rITSXNm4xo3I3UDrMV9oDT8xE3/GEAi5yoeaumE8DRhm
JZdQcrYzOfYWNYyHE1RDKHGjZ6iI71r11VBu0+KYiOfVvJHGGzGvQTw82+29gR2atF8ab3gUKxHG
xhgYdNp5JyKMNIPcSc7z9hGaTjCnjyspR7RlB33pbvWsxjWOHaLWw+5EuKqvWl3bKOYTiLcPehYW
OEEJ59PLLrF8VxUtWNPVnzONuqsM1QaP7s6NTI0y8WByF/QWfmKwxa7FsZjTiI2Y7RUsQ7Pv3Hjd
eAKHAutBZHtT0Tel6firfgHH03f0MQQtDxMoaLGlHQdPROwVU3GyUoiDvCyj3sqerFFMO9PO9hQo
fpZlbFnlw5CK3akEMLLhTFu683IwMFACVJ4+7eG+HrNohWmBf063W1sROH39YvOriSz3uUH9opXn
oyZumgoAVeoHo5NnI65iXvWhVawWZ6ESnE7GWRxc+XrM0nsOvcu6r48z1Cs59ZjGrZvBvpkbBnBQ
AaWRE2zaBybVukM1ojnK1pv10NTfFp44AcNhAVPJFhdl6fl6MWwF57g2TZymcDNwcJSy8BPrQ213
TRYH2HsG7VreLLZ3FgvsfZZlC0AYqt3zPFdBt2hBNjthmRdIy58b8wHmnS8BUmAb4oejggvSTuWN
b4gsMnu5aTVra6nF3dDMvpOSA2S+NENPScRcPH8aOlRSGsSzuQphPdEezIErocDMQ1iuYBsnMzLK
+Xnwdv1sRY2HildTQ8uEqDSYG70cz7P+h+3OAUW2j+Hlg8skPXeHzbrc5CnmhiDoqXIyInmAV++2
zyOvUFx+LkYTJLJjdHEVG+Xvvy0d06/iJLQcGhMGho7yFEt0GXbUqvdj3USiZuV0B2nZvkvdoSfd
ZomdG9yqfKyLveTYIQ83an7a4F2Ee6BulZs8m/c4W4alcWtUD0DnmFa9ZK0Vadq6dZYpAgoJRpa7
gFK5CuAevrIRyeucbzrzMXMuYapRquPxIa0fi5JcLzyghKlMO9ANjBisrW5kLcWxcy9AhHnb9V0S
r1GrQL8rqAvt27lfQgyC/AEpROViDkxF3iftLmYUPTrurl9vzRWDpZitxL6fFWsrla2pksvq2ff1
IH3bbc8Se8GjhxhAY9lmBDwJ0NzUktthvEhqK9Tz5cEeR8bkL6L4KDziAwB8fFjQBzt/iOtx66Xq
trX21ogrZ61sAXX9Am5DNSRw5ZNt1dbndd+FXe6FbT+F3frSe2m4tNXRK+qPtPdeV+3agTyGlCFK
9YXw9GWrQBgFkmM8c1awFJUOShiY+Wirfl3lu6R8M80kUGXG1zWdi0YN0Hpd4IQfVuoWP86Ty2qI
+dRmooRWXcjl+kqHEreRkTL2ljcwau/L8UUrneeY/TVjX22yPGrl6zppt7jwhgXrZi69u8XTH/GT
YgvGySqrg7JUfWWZN2pV72eD8sbTq4+ppT2Rg/5YWu8KvWycPFf0Mv2iXGT1Dlg0UGwR1upjPGC0
qmqbpPuYvG7X1jegZhvR2Hc6DF0vX7cMFDGdxDQW1oO5IO3QxisTgcug4ABhkyk3vU0KcS5LHmTK
46Q4F103f5SqSs0++BpmtPBt9uDx/8DE/qOSU/vV0Qit2maACskH/+Sfi4GYDkRZrM7ysaO+7l5l
WEUAkfDbZ3p/396c7EC+pdSfZAlfzmOY0idjA8+Gy/1VGpGl6cS9tBYAi7EZXsoiOAWBWuQq9Jg1
+d3jX9cjvyh4frrcF5WEoosazJLPKOOeIxAGdiP231zi9Jz+9JFswEqbMs5U/2T6Y07kyJh8JCOR
/lL2HC4WE4A+SNX64NgPYh62mHHceN6zRXp8BgXRkiKaoR71q9ho2bxxMNJbPwe13xTO3UI75hIt
4jEhava2WT+klveYynW3GsI3rT5Sqvagtxr535zSo0O+S7yZ8M4NYCn72IqCKay+1k370/7NbQd/
/Yl/Xxl/9Ym/PFVhI7dTTytnGc9Tme41mxgHfAfnLAlMy2Irb06ogLLB0vp6LuyojqczquCdu6DZ
KNMIP6ugoisdhu6iatptWWRh037z3X/Jpvq9FsV74d9fzJfq2oM8lPU4W/nlfriozrKLU4Wd39Jv
762DxUJfQuv3bKFvV/kvl50DDQ55gQeI96UK9vpSspWcXEpDETKKi4rr/PYk57T9NRRYZ/vfpaZ+
d8Uvuja7tiaTxY7JlEojXauBmpTfLPRf7BfEE8P7U+lVnD9lwrUMdV1F43Hm6g+XPlZpSKCRb3+9
tr6I4P75pZ2kU4yRkVSoJybGH1qUtdPFmCi8TY7DutKitGQyLuZ4Zw+HHhRs4LwUKWXVmmLzW96L
VI0s8MO/vo1fPU5dtUwdxQn6iT/hwJgK98rJZnbEKYfxOzwz/6+v8HvayZeXSEXRcPJGOEHdX8VF
rb0sedoDVGq38TWb7yH+rC+rwAtqQLxPXuhQDYEWXnDjjIPx+Zur/+LL/Onqp2b4D4+5sdYsL2Jp
U+35J4vQvRkJhGpkXEbaQUTm7r+Qb//ioWL8T4I20wMM2L8eOMygiknoi+2X58o7gWJbcTb6IjAO
GIduqvC/sCn5Ksyh37VwEUCWQvYWPkxfRghx68J5niwLFM08x6uVadsBoDmKcRZPRBdM9keJGXpO
1HD64a0PikzCfn4BzAjaVP3m/fnlgcvn/1cv+lWWOMyrYWOJzEGh+aRz6b43+vmmwNGTfcGFAhDA
EolgcX+zmH/xFEAZ/n3dLwd9P2FT6nogKLDjfGe6XQUaHsukply/Oxl+8RX/dKkvJ0M89x2SFz7i
ECU31IB9aD3pQcUwxbgDjNy3m+q+CoaNOCwWpojoFPMzDQfIbx1qfrG+f7qRL3u/MdutgYrk1Pc/
SuxkvXKfph9//RL9Hhfz5RV2cIqBIQ22QMT5l4sUDXAytow82PxxQDpsWter9dwPyLrSdYf3/8FS
sgBVzaUn+wdhrefsrZ9L4Ya2Nka5pty7tfEEWT/o43hr6MN5M3KK97S6XilvRZLtvNze/PVd/wp0
IimIqRO7LIH3X31KRsdMhmYsWIYG3pWzGa1xhbvvy0TqU6W8wMGNrLpB9NwHutpc2pnlawoAgvWt
P8tpL//T8/vDnXzZhMZ5sOHewJges2xfzcumwilXI7PBmMzrvMLhKm6px6eZwVh1b2LdTJYEUH69
MbvygIoOS7HlFXJGAJ8zXKz7b57U6fv7en+Og6APZi4sw68v7IQgT1kGnhSOzHJzcjIbfpxOcTK1
ZTQG/0V61C+WLZmrHsx66MgulfDP23I2SvYzwzZ5f0Q4XmXRyePwXQRacEocKzbQ6bbffMhfvLKO
B6WRcgUzrD+JlUuNgIypozkqob8SvDhss3t5g8kYm8Quv86PXeR88+Kgs/zTkz1R+kmrQhdO6vVX
WK5M7biSpWP4a9z67ohf66TkP4acBBw3jzSEceiONzDvtkwQfaEue0vpr9qFlGCw4VRV8GXGWLyt
yVSMEZs47Q53Y0Z8Zjga9d5wug08s2vB6HNmbJYyw/Do/zMFanO/nGvyVld+VAwRCc7azc6DxyRg
blGFY3Fu4MYsEyjquh00fRzoLcNnxnzqyB6d3vb2Zz8/FvWtnPudCZYy8ezsmIS6TDIB0A/ceaiM
KcqYYUMERdioJe8Vjtg2o41l3qWkDaxDcXSXt7nOA8u8lyoEUmvGrduO8GCHpNLjob8EMBMZ1v2o
4/yIEq8I9QVQhBlHMZfkbKBAjpftAtHI1RnqpTi0A/Pb9X2tvavZfZPpARa+wTzKrTGtSPsf1OVe
IzUYcV7XLJgPX1TTW6adi/TcWzgec9/OLmwSgpb8bZzKjau7YSGgrmVuVLfrlSUGsI45qKpbuWI5
zmcHR/Mt6yajcqnt897mkwFN6Y66a9px4ya3BodAedJt4e7ocDcEg1ylLtYWzaVZpUeZk8gsCOyI
Pb9lijQta7i6Vg2jp79c3P5s8eq3uuWg0pl6ZBMzMpOAlVZNg1RKrNtxkbZfBvwkjMGOyLcJqpVk
B8xNLlyTDQwf/It8GDYzARCoSWG/QezEfn2vjcmFaooA7dMuTs9IX4lG964302vpOkCshHlQd+r9
EJkNcJnk5RvVUJ5wJdFEiBiirhKhmVWHeWIiqu2t9X09/T1cgZkfYFQPmI8Soqw99AvNBlNun3yh
YOpuZHKjkIqRKGtgEu2jwAYVNRJ+eFhFOxAyWQSp95EL+7pK59PY5AnPbr+c3SgXBfbGctsq3kOC
MC9OJmBA2x/5Ey0W6ifCYlkR80ugSEZET45gQh1Gf2F9QJsP0SUHbdyfDwTWzK0SqVLsK1vZLpCq
1Dc3r0K1PvmZ5BeFd5VgY9zJcLTf50SPMIsGTnxOYD9nxZlip4HhDXtLFxto/LuMr7CJ62MmXMi9
hEDUO3e6Weu31IA3kCP36vZJ8zZzD5LU76qN/UrMoNg3Y3HjrZKsI1ayePOU7Ai9t01U7nMKcNkK
MxZcZ2ZnpdVg89wex+4Wb9ZPZ2qixHqUYOK9WgTjeG2At0E2YgR8gs/v1fZVWjd6dpF5rZ+097p6
EsN14JYHC8SHYOSgG+E1tVSC5o0AFyq929kB2MXOXWQEaubHpWk3S3+Ryyt1QZ2bbc0F2H4Rh1G7
0fXnuH1N3NtuagPHuCHFBmzQ80fzvnFwjYNINsbHuTqevpCVqYHo6wt7HKIyxkW/L4PefTDjkvnt
PX8xdNOnAhFSviQ7OdJYM9hemitcSZrTETjz5aYMixcL/0n0zhNnMXn01jRfQxLeG21yuVaPbTN8
unUBJ+tEdlAxvWeuOzd7DYPs+T3BgBoL6cB0FkJLbucC/1VxJao7YVzqxudAKBRe36S4oCYxku1S
CNjaY0CnH8RVD0C6XtaDCIcMB+7E2ef1lXWijPK9sZrMJgmhqsFAnsNe3sIGDZN1bwGvmRMcYEu5
xWt9mfRzrb5ImDO3/buXjOfjzGzZ9nx1nZECEbKhFRs15WJQEP0szTajmV/2CZECov9R5daNjYPH
2HoBGTub0r4bZyqkyQmMSm4Wq9hn5hooNz2X1fvm0CQNyhuxl9YADmOHVj1dkgo2aDFO92ukEK2j
5xiKdwMdZkPUMCJiPFMht1tLqLCPkeAUDm3ybtWQb5E9hwKQ28Qrvo7JrJTuoxdbm9PHaSwm2EhO
40HfMP1iejGUjIvKO2VZkTWRkxLnN+qAkbke70tp+DEY8QxqujSH3KheNCFwv8ecWXk3KIGcztua
Tr81NOCbQYGR8sSk+yyzzC33GDlK+2QS/KBZzsXUkgyqYtduPXorg3tngkcOUo796rPbTaFQ9pmy
tTrtap2wNlObW+JlGP3VYUfoy7pTsulhNJvolHsjxof4UhEJw9vzMdfPVPtAKtG+yu3OB9e9Gibn
enRG1PntncAfQBmnNxfvQt9pll1RmEcDS4EBaXWnnLfTS2LJMM2VQFpJ0An39+l8Nc4bt7geWu1o
j/2VG19jT4V89sEiWadFR1FnGlBWHSntezrkPNQLrzZ32qzBxObwQ3erSWMzWlfacN8hlhOru4md
51kpzzFMD3Q4It70JvIHZ802Umdp6HeiMkCkGLCZnd9MT//D3nk0N85eWfivuLyHCzksZjEECDCI
VO5uaYNS6EbOGb9+HqjtsUR1ifXNbL1wKAeBSC/ee+85zxHZ0Pmih/rZJia5ZDweNxcj8QwjTtlR
ijZzeiUmhxhCuJzQ5NYmdwhix9Cu5+wlYeQzypCKs9s4DFY4rqf6FjSCXTf6plFC4JD0scdbyO1O
YUVwQq4CH5VneWWU056u/mqOieRB9zNE7ZZIHKfRUXPqsjP5TznKk7KHPTlhvTI4SMqUMn5Jhtu0
eS15pCQx9vJOWrecUa3BSWCKVWadjavmwiLmQktqt5gYubaPflex8+gdLBpIqe/IqWKjtMro1CGw
RBmQOGOB0CeFBjwE6xaNsR9TiYYMDKZVO237VVUNl5PM1EeTuKb3aXoMe3K4TcGtwqMWyvtJG0Fh
NRX68gSDdASkoHcjLXcttC1dgYytf45ATfRSvJ1RPWWWscyx1kiPDgzMLpKhdCZInr7iRpVum+Ol
kmnrAVi52f+M2BPi+MPvXLx0Se/JrHHJYO1l63nk8mDqwHPI6CkyVyGft9E46ubodMKdEk+u3l7P
fCoQv2EQ85BnsAHw7SlJ7LJ/bBoEBeGhTY9dTht+SlZ9Md4kJXr9vtpJBPtpAh1KZeMn/lWTMyyW
qvvGl3d1CrWjj2yDBK2mc3BWrHVNtfE12RnTRtVXUeUcW8HDdLMuUSRJykulw6WILjsuVRFdjsUv
tfQmcxsoT3O265ToUGcjmwTZaUSv6HdJsRetTSvfCsJRDRlqoXFhPML2oGKtljC769teZPFPLy0k
xGlhLH5uu1WulZGP+PwkWQk7osJNki0hgGy3OjtFJllZ8YUeLskz64lWrH81l6KDc/BBjx+UcT/k
ndc3G4pOQjlqtypeMv2SKZ2IXVGgV1uze4mGaV+3MAcYjBf4xse0I1EusGsRQmlCIKy6NaprU6Y8
qsVvSoygKh/cOTkmijepP0z90ZcPbDJ/zuypy4nYq11pZcc+ay5yxuhmsa8LWAlJezlH3TGBEBUw
A21wdupx4TSGl8kPfKNXRcjtq0ZkLq03m2TsDBp9ZoKOlMUA8zwr5uXQbqXgJh1uWplsMh40rt9C
Cqgl0evarSlcZFZnVzl6tB5H6aFmqxyiAhPnTVC2vAbhRR0y+N7KROgE8360dkYFtnwH9YjB7zHQ
911c37Xy0ZDY6Iz4+OGsFHu9uhSk72Vauz86ozzWvBooHNdYY1l5533hSy5b+I1ZH6w0Ir9jNDES
RNcxlzxRhtsQWivqwq3ISj0Ux0rf1v5BMPODHqXrgMzVdKNL6NzSY9yr+yxABolzZRp72Ag/cms6
ClW2MTXC6PRg/ZerRAo2w4Dm/ZahcDq3EYthFjKJLLjW7dbNN3ktbQRbXeXfDI9VhQbOuaaV9Llr
tXTtNHorusyA6rQRPIt6V/oS0JnRLbfTMYIg3m7a1cNso3plOJU4w+YcN/MP3WdKb3hAyH+AwnyK
iBitvl7McAgynqhFy6v+iuKRFh2IyXAdkfR+NjD6c8WP2hiKFmh66C+c7ceK34KUrpqdJNOcu6zk
g6U8RuM5yvbikf/Yx6DVI5qGKZJ9rOKZ/HiMqAzmIUoDZSXu/N2S/TruBK+2maZuzjwmnzVUH4+0
3NR3bWWckEgoM45U/Krh0UaPwT7hxjHlewwuCGBbY8D+ycR22vxzKPUfif/fgSa/uwvOU/v0t59o
VNrp+JT9/K+/3xZdG/7ttnt9yt/r/N/+X7+F/or2D5otMpsAmSgL7LA8Y7+F/m8cB9WgGa8qTCBQ
vf2v0B8xPzkpiiUi48f6qun8iH8K/YE/oJGCqSXp6hKlwu/7Czp/jvTh8QT0C+BBZQxNSgL2et6C
jw9NLpl6UY7dN8ImJ6bgmuIjEGyCyTTYaZe9kO+FfurHxJaKQQCinklChrhaHxXlWkUHe9sq1I9g
t3Cc5ytSoq3MRmlRfBvqRlCQJuP2c2utp+cyhlVPLpaqNShF8U3RZKnbBtGys5CfsmMbiY3/YHQ+
BMEVwATRbJhxVS2KRn3KZYEtlz/oXbcRdCGjdTUkWI+71VRWmK02naJPk8OQV4enmXS1zpZHRdSq
aPks7My0brWbwPCz6hJ+F3wEtuIsNqvRtOAu1YSWjjajr55mH6YYmucEfmYMupqZ/61vzThq0Oz2
Bnrj2KhTUiI1jL/ImftAJIUQk6KX64UZv4SANPstFS+hUFj3c8xbSWS4JI0S4Z4pi6GyFsyo2bbq
nGIm0uSEKo0qJ6RyUNhY9hvdksAxkXrcowSuC7lYJ309R6ClcdkSGELRM46YHR3Cyuq0Wo0B5c3O
6LQSpWeGQus1SMLc5yeWqMwErel7pwz7QEcUl1nthVAPVXDACDzLW5IqIXuUA9q6m7iph/4it2T2
63VOS+4y0wyo62Yn1k+zUNeB6w+4dW/VwaiVVdP1NdpCvckMV0jHUPJ6KoglZE0hprKqZZJsJbxj
yeVsqbiq6JDlElYICW4r0uKa1GeDLTB5n3GyG3OT/DJW0omyq++q26HXjRx1LGgwdsCmVlIEYmLF
7SQNoasrMRRYven02BEbdZbcuhfk1tUAHt0TohiOKyFtrPqQFlE/XgmIx/NLfZ7m/sIKy67HLteJ
IMgi3gq2Hv381OVU2CtfEowroTMTxDV90rqKgMfbVqvGIKZg6oLBNZUSqa0cMG176Rv0NANIEIeD
s9twUl+LRXVdiXJU/lIjWZq9tgnG5PsEAEN3SKSWEjarBR6+W3haOWUSkZKAPnAD6B17d1oHh6KO
y+Cnr6WpvGuCCtCKo4Fu4K/Ps48RXQwIGcUOgR+90mw9MSMNkEjdIXkOqegwm84GsbpWaYnkgo5z
VFFlF4n2qJdpZNKX1KTE2BjFRMKqK5SGMCYurXZTf9Y7YQ49HYMgdg2/jMjzREnki0nppNlUCNa9
GDBk2saN1Bg68kB/DlYqRUsu84cUhU1ZQm5PRGXY65PlkYVlSsAmzEKU47UYY2065lWB5cS2wkJX
8b10BvvMRNEtY0N6N0Ky2SS9lvy3aiAiehsloon6ThdKlTTHsOfNI84EBd24zspZQmI9pXLW3/l9
Eso4DHKN1khLotiDIZXWQ5nkbGWTiWTMRFQPTYB9PZzXIpm60z6VB0vyukYraCxos9SvGIArK00p
6OpZuYCuLsfE4LM5cyIxtWgB89pGgkX4mpJPPZv4nlDSbd7inF6lIWFuK9a85NrP0But0zTIK64b
ETgrVhF2GdgJYduGRAqDBZX9qbRjLE+ZHQuzGaHKBNgXj2Y+2kU/CI9GaHQzUBcSfff1rHUQWxor
zBp07DPVT4BrvaJhaWV7BqzqJmxH3osRvoOyngWtDDZCkFDf8B0psXHhq6U6nYd6V8ymSEq4XMTl
GjKXTLxSps5q6nThpNfeqLaV6oqVFJs3etl1/V5EKWMcfcmsx005t6P8JAQaztxYzTQm1YViHgh4
zUZvRsRdfZvDMS7ceU5VgoUkIr29XOIdOGiJ3BueppMIXDLhJTB5G8jo8VkBgW+vu9TqG3sacqRx
E/qVfK3344JN6aCxUfOpo38VNsT+7TOQLLzGsp5Jjy3uE+tCJRCyvg+4OpT2BlwUmgMBBFGvjswy
/Nk2emgeu0yt6GgoefnMEhCn2x6gjoYJQhEZWsx9waQ04XlZlaS/Zl4cqFK69nngjG0aWG2/bpI0
ER7UuunR6RZlTqssyIPR65CkTbhY5PpYcNMJjGHdH2y5MRXkzGFdmLT8EzRJRY6wb6dbpYnRSC7V
wbGkVKHFhLebrmGehvEhnRSCgHO+XLQDkQnMl2JiGjir6ib1nQJT9U3oC1F5KLGojhe5EJnsjxP+
PrO5yP8Vo/IgJD5XEom626TvOMW1UW/1RmE202aROezVaFhWzaLCoN0Z82IPn/snc8gH5DpJYeFt
B7KHy3cEsoB1wpjJhitwk9tzO/FGlGJLolFp5CjITOQ29GnkPsSyYTbCL1MWsu7SUIrkoCgV+aBL
Vi2yJDY7ZuoGilAMzwYYNEdHi40Euhan10FsML00c1Oaj8OUG+YuVUcz8aR8bp79ucAAEHBoZpSl
CdhR75ryifxHRbvwGzP8DtkOK7jut3GwV6wsSOnzKqblCZLOO9ZZ8oiHzRjKeVvpbd8cOznzO3fS
MgIqA0EBK2BGQZddtBODazcg3V31wg7U7RHhZZ97KWqOZq80sTX+IGMVGmMzqzrTB1UY2k1lVBhK
eNcz1NXzMBvIVmV1pJrI9Grtm4XEDHMsTNXxLeAVi8gyHo9dr6I/JCezfpgVgvFobYsoUdssn5qt
LlVm7jVSV1XOTLbmuJ4TzJ9rLMpq7fpiIxTeRJRjvZkZjSNHBt6nrmeGXfU6Vxr8LkWjZ0BJWiGO
bRh/YrCb1CaiD6LI6HiwdCvEAVvMdYDMaWboTmaYtHvCQ1KyL4WeUFuhlcPeJprdF7y4pPmwkawI
YiSAd6yPb5vm/9QPf9co976wCFNL1E/p3/77Vx29POV/+xe1530tsfyF36WEDN4N+o1qAmPTDcNY
9vK/SwlJxfwL+8OSDYnYL4C9/y4lpH+IIrkhlgpvHuGYyFT7n6UERYYMPxrRJH+McTDZgX+llDA+
KgqgxZGACFoL3Q+iKpO//LGUMFsR7FOTeoUF08xRB7Po8wPLCwwPRVnGY1lZ00sWlaxLPNz50AHQ
ZpNEjGmpr0Wv6X3L3JamwGCPCA24IXxrWE79N55IXCo9HeOYr/nNqEjELBrwNgK3lrPEfJ0LIbWe
o9Gai4u0ACKzY5GjldjVqQjH5I1pkhLXHRzB67TTZcu7T0S23ybRRn+joiRj3fwSW0F3kcYVW3Vs
5wyfU2xGrqVVffRLIpd5PCSE5ZavbTwhGtFLCDxXfhLFBpUAOazNrdknBLK0IpRSr5o5PTdNx8Da
TFKnlse4ayrrErspTAO0omknPJXqHOn0uIE0rPveaKnB9FjqcltqTB8ZWhXFmLsSLcIHa/R+f9vK
jRIzi9FlGLMRBDvlKqHDQEo8X6kYsY1Q58YqHoUGw0yH3PcFjflUvBZZHYq7JCTwlpGgMYz5OptY
Km6USmqRkc5SERwmJdYiV6hx/e59xnTTTVBOsAPkauBrDu3BNO6lsu+bQyb6uXg1811Of85xLUU/
Jh/ejdfT1V5yjIWuWclDhUk1DIqZr1hnRsziFOB1bm9F5L4OrEXhMQshWd61eTYU68bXTL6DUS6I
q7kvu5pWrYB2WOey4C/u2i73WqVWYn5tXSqPCWIdcwfGJiBKd7KgO41m50cHP4/9bmtOoQjwQFDH
RGHyqeb9oRorsYD7xD+vTfYk017qa2qYwYSFsYP4oqMBLHIfOkaCxP8ig7VpOZ0as0J2wDN7VmYx
RSveVwy9iOQdTMQanXk3SsvIDjsBv8SKJkXe5TmKeVzFCg6dIV2QrPIwN3xZiZMHWBd1gX4VVrnG
XKLB4IYlsIGTJ/aFdDCsWSth0/g4G9USQ68eVRw0mBomvLlPhWv7Rtu+iHkY4pli/wrHo4jMfkPW
lIZ5fWZ3zmg7qJEXiko17o1ZQH83DINU2qhHgSLPNVXneoqVkTZxOREPAL3Kf5GFjpkAUZktecWN
BNMk6lDz48KTewg4GaP/WmhShslpRFd5ZuYChhZ/1FxYRbBLrPqHPIu9dZEkLb9NHHPhEcRudQjk
2X+OGRqhvusCD+5O7wB4VByloSOdBUZPd5iCH4VPIwT5GnuUfx0irGuutNnIX9la4KZGc5EfQyxB
oTMPqkaXIFGrn0Mqmo+dkITFcQgLuNS90YSGowE+ob/bKk33PY7pV6xpsmKVcMRCgn2r1vg1wW9o
QvDSR53B2LcynELIx+C1K6vSXLdVr5PmzQzb71fmsqGx3vY2EEG0bkco2iivq7dNkGXwX2xYfn1s
CvADYzfj4U7Xlj4CIVPKuHkwG8gbdqnH6fdA6C/jKkmx+FBec12LegFTBil5VW+7tIpedL2lFRD6
zMixj7uBMWc4NmJfbVc8Bwz2aimx2jXDYup8f+wi6w5QTCq6ZjyYIzW1rISXEettux6yoe4PWaz0
lgMchP0mMxv2noOesyFglztUdP+X/en8tlfNqp6EYpmNIs143+gkN+lyVHzJ22a3fNv4DonPJlga
EBN890OuN2vGslGufRWWWD4bVed1b5vpTC1FEABlJPj74W3D7b9tvrOyjG+0WKuLK0tr2/EAxltm
vD0kU2RQlPkZpGPt974+R/rvyXx2lKsBTGcFW3qpAGjTmdI+fasM5rcqIR0qvguDVKOv0KjZjceJ
xsRVkSIWtIUpZJfdSIWq7vTfVYiVs//1KquAEwDNSY0uYl6mZqMHSmnc+UPLSLkXpPSAnQYDF3Q6
S/Ew4Bj6c8sNMD0tFSbtEoBKU+9wJlvqdQbmKHmetFJpX5uMB61lE2nFHYYt+AUVMq+g8Oeb2hCH
7BvJoVmDBkIQpTtVBNNl5Wk+uZCQIv+RPXXfXOtAP9s9NFAfVgyodqazxEXLGH0LTXwF7aU1HqMs
Rt0VN3LedSHzzU05NkF4rzcin6mV6TdG4EHNUQVX68sRXoHUZ/FDX7EPZg42DMK2HuK+c4AsGSGq
gErUMf8MArHtbZ6ETx3Z6fIOKA4IjPwNqgpYj3FnLKWZABS1qH/NkzGF3uwHCj0HWt7G9xxKdub6
+Yg3S+iwQ13IVqvHq6Ga1OBWk/tZhQAF1O8uY9eiEEzTSvFm6a2nm240J8lV27pV1nHlm+aDQNci
oL1TEfOt1BMDo7ZQw2PHXW0vZQvO+CoZcWNq0HDgkVY19v0EPT4LTpukc3rRFakguW2CXsM2CyEo
7lS28vFeLzTGX22lC8o3VmgpfwqkQWwHoGiDaB3IyPZRr8gtK7FdiqVC3yCTqJZD0AWKY9YN/qEi
C7NoJWRqcNATI2pwo6i5fzGNInHFsUmXg15gjcQH7k6MmiElIYhZ2oLD7fjOvTYhOgvHjOQQKNQU
j/hPq07/VUyZf2mJMc0eP4yEO2vSwwq8YTYuhdQk+/s4U6ZkP1JeYu3tAu3aaJJAWRsmr92uXHpf
KM2WhkxPnyA96hUPB9VI79fV0bIKdi/kAsTSIw2aufMgYQfMw3/TOKkOy+lZ9RNhRLMiGXLsxnUU
MLAPxyS7HJKhit1I0sf0tRDgEwEFrWaJz0hHO8WMjDijP5wIGBmzzjeoKmIKLkzPaURnWYVp3X9X
6too2OjMQuWGSSIgFEL6lm9TeinBQZamKn4oWjG7bfrKH3eVnEfTrvbz+ZfBJmy8QRkiyI8hOOR2
W9HPoj1tVkAlNL7vYAsGVc0GFrgx0h9FX+EzAlZjHKa7IK2G6oHzqvQNZJeZ9DSBs9oLQlG0FwmN
gx7WTQw7LGVmXoBb9BRrCXSAFgCb/X7WpVRaxyohAzcWO6phVU+1Jh7kqh/mjZbTQFv1Ax2WNdAt
EUeOz58AloF9N0KBodEAXf2ngELn8Ppff6fL/1UFdftzegl/punP5n3N9PZ/+l00afo/ZNpfeGZI
wVQxtlAa/S6aVP4bUQE3SrHCv2E+879Fk7DgTQERMBZhcmOZovrvqkmQROqmpcwhxkRTgGb/Nbzp
xwGMhh8DMx63nEELVLdPEmDCHCJVybLSlsTvqpRd5ohz3WwM78DfPepibxwklb7rnDHBiyvdAen1
KBrIXybg9caIYx5d5RYX495MlWvsmeoxb2Dh+Y0tlTfGZJirQsjiFdXPY2ROW78q3HEUb2dVQPrU
fU9ixvhGdhnK/M1YTr7V9Eze3RK+nljq8/dwB+nEpQd7SQIHay2RMAxZ8dt8rAzpQAXUOujfzC6h
OIqvurHdTNCVK9nYB5ilAJCvwO890Kx0KvlcvqzCPX4/g+X4jLYW14uBlxan4MmQK55rvQRmGtjs
NJAQ+cUtcNgtVHO0lsE2oM9O3eX2mkYn0SKaDMM4HUlzQTIX2kOVypCYuOCBZNN/vQuCci9jaUC3
kWbJE/OLx3rh1pQQ4nwDK2GTrqcpsEer+sHozWXtOgZVmK3YwKz1cHqsemtVh7++vshvJ/Fu0MxJ
8nVmyGgBDuOBPQ2Wi/geMqjrE+R31WYYtKexYsvc6KXvVIMR/AhDE/s3gJhgRAma8bFGTNv1d4WO
thYMQVp5nSpAlbQ28oiwtRYQP5JvsMoYwDWouOGkgAfKSzuJk9w2imOkTD+YBHlVabi+eV1WP9Lo
VUZw8fWZfewraMuJYQAgfcik8fbZD5bUVFJSzomlQ3woJ+teB8yQmJpTgFaQgQBWgXWhpP3u68Oe
jNPfDosUgREsvRNDOU14ZVgSE9sGu1OPd732TUZ+MsazW5n3nVUvw0Xn6+O9ORpObuCiffjXAZVF
SfBufg/BGc5QzQHrDq+43r7kcucp5nNbhT+njJkigB+Q6BFDNW2jduhbKwMhTXAtjUK1bv3S6TPJ
0dBP+hrNY+RtOCj2DMM2qVG8JjTHVw19hxb8RTXAfWcShQYE5FXrSGZJNyC5F62A0Z/SXc3Tj7go
kdMPblkNVxXSPi0L1vMouvgy2Oukqqf12lMad89hb12iH/dE5GBMyhwt1UEPjmcWkc/vMA2qd1fn
pLtkWCOhISZXZ0wv5P5BXlBPk+q1KKTO3IdPi8XHA52IQvLA9xN14kBi9izrhmPBMa318MzdPl32
l4da5xljHGPAn6H39uFmG6lZtLFKA90HujTS8i+s66/P41RP8/YAg6CW+UppMqbvkyvGql0MkZmR
pL2W3LLfgYIcN/ONig2WmUEB1+98sOkfT0vD9m1A7OadPfHQ1L7IOCDhmIONdDn3GGPbU7LuN5j+
B0dv11TeAjOBM/ds+bOnrw5rn4mThoXvk9cQ3ZnaTCFXM4LqGWXKQ2AaToulu80sr07OaXqWR+Dj
4fiYUZPwD9qeyDE+3ryktCwqLgbDi8UYBZybefI2XZLwXGF7Ngj38/r38WjLQvVuXZjrvkRJztGk
8bs58jAaTLn6a10/RmjUdONeYGJTqa91CmRB7txYMxDya3sDelkFMRcpp2TPtbDPw3zz9TO2fLi/
uhDLT3/300hGECal46cJ5YGtjd1J5doqbr4+yOc3//35W+LJuhj0rVAN43K1KSbI3V5JKa0g+TFH
YPj1kU6tUbwyHw918soESdCwleBQ2sQupG0ApQi5cQ9reE3AhzE+TsHe8CscA7DHh/q2jVL3//kT
TpYf8lBqEpGWs02TfTiL98xtqMl4rIWtkDDfKr6V4TXy8GmpO8oz1/oPWzWugISuCDaF+hmogLZW
C5WZw6fbaKPtYxfl32pylXX/81wy/Uke7PJh/3isk1MNzILUNbTitnmQXhi23chrv1pRWjvKgQJ5
wWEMjnyBU8T4qW7EzbkQ98+rxsfjn6zBhIcNeoIZmxIdNE9LVBYpSdSQ8r2BqSkCw3jm3v7xdWF8
CFhVN1F4nbwuvd+qlTFzQJxNOzhL5RWsHiffKISRh5tuq28i96yW89OSzBujSSacU42tIYXLx3e0
zEm2k9WIxvSQeHk2PuutepXm5Y82QJuBheAeZcdqjKzbzpzhV2IlQTRgjHYiDIe0PCvz/HQR2MxR
W4ls6kz0cKdxDkMoyaNvwNbzi/QmNjpU1ikRJEPqzkO4E+AS6mblilLphVG5z/PMawpxA/oGeodG
OkJ/ZjU/dRKzBYd7DomDCZmqK/JpddBkgx4VTQHsT2SUTu8XzZjk6CPidqO0e1/ZMO5d49RctVnm
RBF6NvEGWDZEG23TC4I9mZZtZCL7e7BX5ML0ae0ZkbT1x+Ey7aLbiBw13Abe10/Tp6eXn01VQ2lF
OUoE58laNZkJPWMNQfacg6npH2Kd+EFHDu6V/C8vCpasUgwjEBRVSuZTVG4laDrd1CCw+7E7zlHq
tUQw1H11pVkPFmrtkaCgMC7oMapXYnYuxXiZeH78ynB4pM8K7GNyRj8Jg6MqTGWpImVTrLV9G2Wu
oVCfpFl0HVno7wX1WJSaS8SBYzBzxCtauOyjcU9hwkzUNTU8djDhvlIYnyhPafrQoGyeKJAHC7J8
apDQg7imZWwm1ZtGC67MWUOrJRyavHNUmuF4gGLx0Wf2ZWSr1Pouxy+RhEwnQDnAMKWtvV6jW41r
tqf51t4L8BeJRogDRE3j5VCod+F4EAxUZ9MItIv/rWgqh68fh1NrOVdIVhfeDuBoNmBEg318z2tC
AaOCuCR4XZOjAl0ytR9yV+6TSXaKERbkeEUSlhPF9d4YpxWmrHWSaxcdYKozv2RZNz/sCk5+ycm6
ngS13GUdvwRdqKMw8wI3AbEL1hD+KbRV3l//kpwc8WQlt0aAyE3DEZcNGQTzBsUT8zjV1r+Vbur6
23yjXgrXI8SDrt4FOW7us17uT9u05TcsD6pOjUr42sk6S9Zimqd+KxDUGrMRhc0pCcEqEVLH0vii
iVd+fCn59zO2yDhT7yxx8NImWyuVepuJP0PDd1uZyAkz83TBPHNL/vDbaFWxximAxTUaTR+fDaUi
yYyxHCOkQNjOc3ckkhRzdngPsnItlsOlVmJkasf110/Cp52bRT8CQtZStzGzMk72ySFJlT2fWAGT
mkLofIzBcbKZysFtPFOs/2GJgH2uyRZSe3HR2n88waZPUd1mHCmcbqNhcFSUotg6zhzlc0mFqszi
Pi/SbBKMT9E0U4GtUa2twJ4KkRTXxH/y52uj/8H0FTnCglRt2ifAbnCry302zJdKm/5gbHr19XVV
Pt/PRQhC1UhhwyfrlK0ylWXYRoYf8nWC29fQPJuUi1FPnAUvkuM8m+Jqo4XTFb5W1w9lJ7XiVYB/
c4waV5/Ma025ZLK0kq1vTFHw6YGcbe4g2mk4UHXDG+LJSQ1j3QX+90XcgCYKEOSwQUKwTUPgdMp0
WSuBTZDlGOJoyzEJ1TfR8Ovr8/x8Vz+e5knlY8yiUJKeQ1qJ2W0FLXX0EM+VH515O05hVcs7++Fy
njw9lWGEmFLZIrXkL6fsMvpy8Q3PUHHvAmUby89RkrtGP+61pruy0hGtev/kR5UHggr3T31UzdTu
G/XMhlH+vHf78MP0k9KHfJcpK4VlN45JGrPZulF2uRV6hT5x22N7AskuqAR7JoajFgVe5Zuq/Dk1
910UoSLswh14cTo2UmCHgC1m3K+ykt2lXeqp48xCE9x/fcfOXcrTpkOvIVSHUB+9NQB404dvBCBd
9nuynF7Ibl9hK/Z0V+Rfz5HR/vByfrxYJ4tcBoUrqCcOrXqQNGypXXVe4dUbPOwkFui+o5x5Dc8e
8eSzk0zkgY98dt9Otr9Q7ciwY7feJNtwQ444xoYzT+of33udAkIxJI0Q0JMDykZSJb3Ke59ug420
STzCIYlHOPc9/fNd1HGZsD9XpE/LqW4aaREKBswVUCiaS245ShDMo+Q8IZxw5FXtDRv47ootojQ5
CxD604Wlu7KscEvom3IKfyEch2UWtCXHJ6+A7UMC5sOhJLlDnmsPz+PD14/tHxaa5Zut4LJb5kGn
NVKI8qytZ0IgMnXnh0cMj1F9JnDij+e0hHroIGToG2on905AabLQr5dzmtakehPcQmkdHs0VA+l9
PNr/l7vIDaRFxQdLl5mdfPwoCmpO5FjJXRxFiS1R4AD7vpfNivx5eRNqyasmgy8E6YKmF5WMPeq+
K/myK0d0CIVulQXZ9WAUTpJk37++3n/YrLIfePfTlhvyrnHUZlPZ5K35+wGbe5tn+WAt9T7RQFyP
hZuKusf++qh/WE3ZhEhEi7AnYURyskMuxjorAp/rAavVTmrBKc+u2G/V68e977LReaOYs99hLP7x
xCodsfwg8IZmkKUGevJp13h6KttFY2FsuU1xs085Zt7b0CdNMGk3cfYcIroSCnNrBSR6WsBQZDAu
3ytA+830bM7rEK6wqBKtFQzkFAB10YxNgfejk0WPbAML+4nvhAZknKoR1nLzg9ALLxmh6fJdD5ub
SXlRoSiga1ilIqwF9ibWN40Ct5wfVeYaUvyq0SwtYxXswZ2cbQfxYqjNyhbht4ZFZyc6AQgl/DY1
3cghQJSogIozrrrhl9KNd4TI33x9qz4NX6yPl/HkZSlltRs6AcaACtlhlNULQmVLe+KDoiQwJPuZ
hPCmPldCfd6vfjzqyQtDGswoNimpDOGF7s0XzfW40Y5m7JBnTvc6sOefMYqpcHVuWT+l0y0bkA9P
zcnrIJaS0YAnox1jqztSCrxoDbthU26o6Vflrr5Pvf9DH+bjMZeL8e4VVEl7RdHNyeLhemm3WO4f
KmP9oq+WLwothez5vOH2D98vUgKW9hdNhEXJ/PGYTTv0FZHToT1lm6IOf6C7Xw1ltzbmeBead5Up
OcagnGlSy8s79+md/PdRrZNd1GD504B6md2yq7hgftezI95DKcdS7C4MQBxnJPXY9bxSfkZOaqsH
6+7cF+Zza3m5xe9+xMniU4WSORao8lj+fQ/bfvCoblVGBt1dbU+NbV18/QL9cYWl0BNB79PzY0zx
8VILCdI6a+KkW0ezVgDNSLx3fMeymYCLKHqdZRJzdoPyp6/cojKl4ciHm4Srk6eK/9gnO2dpLDIA
YvpDU+ztOwdQww5eSq8481l9M6ie3lydJZ3+5lKavZVK7x5jA0Vb1RGFaI8/CJRMjtM3cAp7gb1f
+50ad+2vcvDGpFtuifeBmH/R3ebkSX19teXPzThgzv/+FerJIxZRjM3xzK+QPd+D+iHvuk3F3iXa
hDZp3fto138H60a80kWGz8wB5AJNLnGr54X0LLhf/5zPXXwetvc/5+RhI5ez6WuCHN/uQvyKfWcT
XVTb/vr8lvSPa9cydjNIMSN+cjEYvF9HMAIO/dhyx9F5gr79FtrwWnybAcav2fZXyf9wdl5LsTNZ
t30iRcibW0nlKSg87BsFewPy3uvp/yH+E9EgONTp01ftPrIkpVKZa8055r9s76/zM+/0z6Oa6qyf
YTWBof111LQZxCIaCNMlIZB2tGfnsQs3MXJU27+bVsYLArCQDc96+P/Y9MMMmB3Y8BGQdC4+TQqZ
2oCNeZHRIJobyS2upu3cqsBlV9nz0zy7Uv+0fn0ecfFZkojUrlvy5IGva1Q28TfTxicoa9L2QBvX
I4fCZABQw6lOJwqKFNjd7/Ppp3Po3A8yNYWmDWnPi+mNF7pKjISavX6dncpV50IXcpSDoe7kFZ+q
FUdLx3NDZ4LNGALduGucILaDDfuP33/JTx8Qg3YGrA3653hgvj52IVTEjiRaMpTrvxyR3FirV0ir
Nomcz9z5bUjoZptb7u+jSh8FleUq83ncxSMAe6kr3ix3x27KfqTaJoO4SasRZtFwocnKoah7NxbG
FaFALqBZWylFuDjCelCIZkgwVHsFERHK4IYovoMsddFy7Wc4aiA8yxJ5qfllp10NxsOAn6vSrw01
OkZ1u8Hs/dgU5hHD4j5pkqu6J7FF01YekUchVZocOhlAEtomuzydNuEcdzkSHlI1EgWw8NCFgpt0
sYtLdoNaEhBO/ayK9b8+N9d6+F63z3qjbzkUuIiKXXyAsIzC1xxWUgYjT+jDdQ1YDR/DAWByZpeh
eF2p0hvqyBNshDXsVMCF+cZIMf8H4nVO1Ioq/tNVC4W66lYUOWUr30Zz4UENbYzad6mcQ54jJy9S
XYNoJQ9o01hfFal8mkxCV1G5BK25CvwHog5vQHesZWHadXQGPQLYpuIE5MuN5egY6rBHadxBaicr
BTJh9y/h/wXqFZ55fZFUgJ2LAg/7q0UuxlSR/RkQNYOrvES5nwcWl+y7mfR3kDbRkDqe9jR0pBFX
1Qs5BVdkbP9V/fiyMOkCJDpJTaiMHSNrV6UMaUgXTjp4gT5MH2PPvBOnozDGWyuW97KfIzuNm2NX
g2KCImSkAPer8jBydE4LBVJU/uK1mMbRCwPjhI1DnIQ/EGYsYgEhkPjM7J1fiq+T1wDArFMrhG9K
g2vxTQ76LmoqmdN0vyc1bas9No0t3wK/dujovAmKfXbFmteDxYh0+ET6amx6dF6cr68p/ECvkHy+
P43bucNO2hYHwFDr4Npb/X5t80//NhBrwSz+oMj84Un79PUPkJ4pccEuBzszMuzLmjQ9oahtUztz
Nvj+gUfRgtiTJZZ9K9CMr1ekTwiy8JwEtIUb16K4Y3gEsPKdi6B6zort369rSSjnRPB1vMX2Tc+p
ddUVByChidZZMWwFjPKDUKyxRznkjdxrYUkqEYSM8RQUxBLoUKCoCOKIeZzw7WhR65AFfBMr3aNs
/h/D5v89v+KHKaVQhUIfRvdxdv59vR0VUPheLEYecPs4jATTZ3TOsnGPje2576GeIcmO4bg2ZXOl
iIScQJsnR0Q+szDPy+7y8dPq4vkj++GOLZZlJSxSLc3YeyTtLpd0O5arcw/i+5Xy6f30xVlM5UG1
sq6TPvbt5cO4YkN7IOYNAcpGdpWSPca5Oqb2/aLmEQEhoVWl9GUuNm+NEQu+7w+Bk9NCZokxfbzd
HrCJo9W9FV6+iSoZTFnjVvO2ZzS2eBru0va9GTR8bqMTB94Kk6hryHOoyr9a3im1v/sw5JV3HRlL
oXZh8HfFUTglAlSB6dFsTE7+/wAq2MBV7iaPVh1awiC/tuInDYppKpesTJc+/jaasLYVdLupkAHO
BquMpPAWbK80x5obWXXwCrzyxPvkdbNnopxbzX7aDc39TfrQCk9cXdyeUjVIrdHb/z1I1XZ7zJ3O
lq7ldb6mwvX8+3v447OgxUJfyZi7qovBaLzXktyy8Zmmd7k8hvI5bfKPByaKgbhzyQJmIi+mcNkF
eYTYDDnEH4oaFt3KwIUGjLfL1pyOTdTqXLVhXjq+vjRzM509DgoMFfj0YkYjhC+GsGB+6d4pgY84
2/4rwroKktD74+Cfy3P46TTCgOQOqDMGiwf3dbEQhsbCvd5x/lbfxsx3ZeU0eWRtp7JTaqXr9fkV
yanX1SiuceKd2bv+8AS/DL64v0Ak9LBQmC56fBv0FBdp4f8+R3462gP4lyX8gxQVUXN+vT4IRpFg
6s08I6V1bRuH8l5w/in7al+9nWszzw/n28MjtlBFOqOKJGR8HQujrIexuQzwMGGz7Z+jNgRffXbV
+3GYWbMvYnRQrOW892VKjezpWIOqMAeiKDhRNEf7UpBr1T3IJ4yhBsghMqM0/zgZJI+3hZ0IJ62N
j0SDPP5+i7//HAPtvsjxAxE4ApDF17cuQtHzNHYwYvXgN1ftdGu1Zz7w39VouDQ/j7H44g4FEnDd
CljgNsM6vkwyJ1yRHOUml6fuYBDM1K8JDtqIW+EuvdLOnCq/v5Pz4AovujwfaD80Sp/2Mfkg53I7
M1UlLHZdEW+UqFlN5MOb2uBaMeGjYnb/+z1dQv7mLcZsiAArKMsWNpfFtM38wFPHERbzLJoY7srL
OTLSfI5cAeySI6+9Q40STLClM2/kTw+TVv3M9Nfo2S8bIVmdWrA1uNYRg4Hpv3ce5EWgHb9f3vf3
nk0vmhiO6DOwQ1pMmXhs5rgPrq6gaOxLb5gFzr33P2w+vwyxmDGF1fZyYM77ahJEJeE4RxwFaOkp
KQ4O0dQEwjnitiZM1Pn92hBwf1sGuDqDfCXqPDO6bf5IfpovA9ycYMznqxvlrSA1bksMYN7HLynC
n1SX9gNWZME7Skn22jTNrml7O2luy6lZx6oAR/mdL8DOmtC6GYQUm5ldwRQiqo04Tg4HnWkbExTl
pD35k+/UBAIO9YU3mpsyTi+inmxgY1NoR6zRjmSVB5MsAOBLWzVIrxIzumJluehAyoMI2xdaugkl
bZ9pV+yhN2nK6ThM0z+4SVdRltIzndXh9w1S+woSbQ1IRge1XXjCVd1xwozzBE5SeaGJwT3ExuvE
uytpPRhl8FeWwcrLWbErFeva7P6FbXKrpncj7+5kGZs4IHoPlcLA4TS2ZjDFuJ2YBoWKmRASdyHQ
UuGkG4U6nfQUbNw1vnVSnBQ3y3d8+zeCSnCBCOgXm60NG9/ayXpG3l2xEZQR/0EBvrZfC9Gw8qZp
xSl6LUjyH9EiIGMY3KrfNMFp8ov9lA8PEwAwU73rGo7RiXcVG0Qzz0nEKS59XDYVmUoFCpwM7Zjl
iztF2Gum/5CxzEv8E5pHZLa2y6RTgu5Xi43NKJ2MHuK3SoScLl2IDWzQqMf1CYUqzEnrgOAMTj+A
DeVHwkqX/G0LCszHNJEJ1c4S0wMWUqezbrvGu/bNl5Zs1kDe6F79F7fucWhuNPnU9P8C03yolAv8
8SctgVZTrSwLur6K9i5J2RIhuhH0bcZRvrDAUKRHHS0gP1EnBBucsSVexnoBQ+ZWwr42+oTIJ/ey
DjWb4J1AZeve2TiYsUtdjaLpSgDtBPgF0NhtMb7EZGW+yHAtlDxyOuJQAu82TLVjg3e26TnBErlY
KC9eB2a6KBxVOlgkhAR983EjG+Vk6tddxjEp3bXFi4B6XKwoxCTkVuQXHtaODC6BCi9XAeqU6Dtx
IjInfvIrOFvTvZXfK4UtedTMR8IzA+VN49Uw4+I0BxwIURgA5pefcsjjjbSX0W8ZRGQURThTw9yq
ES5an4Ik57EcEIL+EibyOoP+5ZPYnPRIFEcPbTdCOfznQ70reX9b+Ikxc4kccbFkWpimU+uvQc7L
VJGFVT2KarbPewu6r39toTJty2urEjZdl9CP/5N65lr2iB612m3aW3avhU48Bu8w2K78KL7xa/HG
19N7c+juIYsBizj52qOkKytF8W48rwXHBvkc9IJLcroj0nmEcbbGzr7JzWA/1S8ARNA6aVd5IzhZ
+VAnd6ZE6Gp4jwl6Naez9v3ch2R3qcDtbjiVa/fzk//4gQNmFwoxuW5AXpJdzcSiQXaBKFabmSWH
m+kIC+VSHnUoDsGmoEAWM5mKIT0Q0bszm6PBUXgQ3wcPx4Xe3xRltYsoqctNt6ssFBh8sBKjdPqM
jNns2HbpeiRQu5qqS1kKEfaAedQmXPhg2yW0U2PqdBOB5ZK4hkXj1Ar6xEhfmerfvqpdWZxjAapd
J6t20T8nGy0/ovccqO2x/dH88k8EF9qgetYXD0Gj2xmnrWBERB7fp6O1UywoK3K2z3zhYOIpJzt1
NZOHMSDbY3xHjK2cPSdpcTFJAD7E5N7XvGNmZtdad6M0V97Y2GSi2zKKs7ysiEUljkChB2yyy+zV
VUXILn6u3g2VbC0b76AHgK3DzbdQaFhA1wvRTuPbkXUO0fdFAfkgLhVn8Ez4lkD823KTmuExI21j
NOR9oD9DE+efsPY+fxBcTF2AXezCt0kiHcsPd6V/59OiV4wrVnF8gMyv6SoeVEfJw+cuNoHKBxfh
CJ5DsTYjdvDenPEzZG00B8JV7MnynNIM7NQrb6SMlr+RXNBUcEX+d4/Dh0I+WEnQYi3op87wEGIQ
4Z69Kmbzt+9JDKAy19CZLK+lqgNTzzGJmifJXrZc8yaPmmMJvTsJ9bZR4JpHz2onkUCQrkELbOAT
YW6seWvnoqu3h0IDcl4w1pH33phYIgNkLj14b0FemZ3nZkm9GUXCOhoYCVyZUB+5YLcexp2lob/R
4HvUPhhwaZUKf3MZUFElvaRdLoPfUN056btXH9KxYgZgxRshFpazkOvO8AinhZlSABgbKnxZIxNb
pxMaBHc9NIExnrZ9IR6VCiM9yjqz6C9I0nYNZY3F1PFxXNZwBVp5OrNl+mE/86XGtThb6HUX54XM
xqwfBcq/dyVOAFm4Go3r37cvPxwIKW7JONLIaEQOszwwTaKW5Kixgcn4L4p4q2cPMiaXOmXFty5M
gwgfEwxSzgSPzuyzf9rlEzCvAtElX3AuHH3dOOnQEMe0nQv55ToNolsjK7A9E+pjdyWBIIJ2qyrC
tvT42vSqbmt8LOQh26mdeC+U4on87/vEulR1iD3pBJ3FJ0rs6czt+V7h4PYoZF+hfzLY3S32lSFq
WWUmB8Hq2XqbgoIAfjpaChuaPIpzXj4t/Viu/TTg4sEHUsW5x+PBm8fwpt0IN+26e1C3/w+trPkv
fT2+cmmqpOhcn2QAV/16+6c8I6JcpIzqE+mcpDdKfYcUVZD3RkDSmQ/avtYei/qulQiGz//JcFus
1jrowyU42bWPNyOLfSTWiX5mTn4IE3/7ZfOO+9OOOicVKlLnSnKdPWIEccTiAkSZoxWlY2g3KlsE
aIh2BowfDb5btKldGMfBuu9YA7RBJ3vhXyA/dTKhQiKUl0Zk26DTmDyN+U1UkfLcXho5GQLWTc1/
L9EKQHHqdOTJN2RSaf24sYSaDbPpKiBYUoiSQz85QXVjeLozhIPrNS9kdDktaKOGjkcO9FX8Uwev
hX8gE4ZftAEJRoDydWlINrfYltmRcSKPWvJp/siYI89M0x9nDUyFmWuuAbZenEFSK27yuqAkEETd
RTtnPZTWw5TGcBT/WlF5Q8z43RC3DgKl5zND/3C4Yxr9Z+jF0XVUObziawicbLxN83zVEwAotMNT
Y1yH6rugkis+AJeMCKEyMtcsU9fvKm702Xvw4w9B7SDOkj6Rw9jXWRMZpMubPfXBJhcPUiSczL7Y
6dYpULZaaAEPEuyxgp+iEZZldoILN8dNCCJSo3OBfh+3+9sE/vRTFitbaU6QJhMeh4QpNOPoXsf5
Suzzm9DQ7A5BDxyCLZikjarGtDHLa8hYR3gRIAIqRw2sjSavYbRAGZLBzTTkZ9O5GpsLdbr5/enN
P+TbDzVxBhDyalD6XPzQduQ99z2WtyZ7Fq0n1UOQkuFNZ1NDK8/9fbCPc/730VDCoMmTqGUtFtNJ
gL+edNyWxm0qV60QAc1VfFLV0WVsyQufiy5OcZO7PUqVM1/UHxrnBuYHqBdUljALL4Wl5ojCaqgZ
vQhuxoTX01dONWaBssCbRCTOMD6GxWQL0CiC+5LOqGmyD+Bj38FbiKXeyURxVRGFNAaXMObuYN86
HOIvw/oY+KP9+736oajAj+UTOJehURkv3qp4CgOrEedStEBuVCXYwK/dmNif34f5QbvxtR+5WGpl
nhPdTuomlduvtHXwStLgbUFQCqu/S0yBWw2wJpxz8s8fSu08jFn6qQDWgmOxuL62ZkWtVOrQwzog
P21db+reSUjrfh8JeGRQf31WiTP/zeX0+zzm4oPXygGhPBHF9rkTStCcC2Een8EKuZnd3XMSPVeN
/mkTh/2eXRI+H11bFtsLrr+NynlA0kUThANWQedGcGZw1n//HNEVgyOF7kJh/1stWpqiBEbgLH8P
J8fampu5AlZSK4J/5EQZMZ36o+9ar2fGnV/Z5T1F0AYtHDaHaHwrThthOnpCy8fZnpUonI84nq/i
VXhNcIB0ySF4h+jiEnCktDLPuEX1H1YvepWAVilh8hOWrW3Y/ZXE9tt3ksS0leggp+1dFPFml0+5
IRzSFJmDWJQXuh9cCwb1mCa7tHKduLK3epT2/sDJV+/tKLnvFH0n6KQ25qrT1sjjxj2sQXL0OM7M
0goF2kiWDGA9kjelbJxU8WGMEWAlGmtdtvZkYB1SQMPE4DpirADoM9FC1QWn8uTdCIWbQCLPtkbu
KEK4Sq1V2p1okRfNs5kF9zDxHgUAh3bX5hN+d/5vrWF3guhaeIYiDklpfuylzK4Lb5cO9ynqOrn2
rrIRgiZHqSF5+P2xftQsF4913pPPuTMq3bZlXdiMp8wbdRk1iJ8+BVO4GeO9AZyZVHRydxJX00nb
XAEuAW4yXmuF6dYIJ9FCUdYh9AQbhhZEFM3JWS7Kvc+xWITw2CoADM0XVWrXZs7B2hLhOZv/PFQt
eSk5vWGe++L88AaitIANIX5oxKzF983opzYVy8p3EKgdNCtMwCqNF3p06vxpR5AP/LpkLbC3FGuN
yM/+EQyn63EijmRqlL1w24fZme/QTycuQCPsUiiEk3H77dgTm1MtFyx9tbofckBIhXYxtAC9lcYN
YpLes/4P7X4AacmuiP1zt+T7KmiqqHVo/33YrL+1N4gY88MmEShDJHe5NeGVTu8Vcp3MxDxgE7ya
5LuKOMN4sC6FyDyUCuK6OUPr9yn2rVPHQ0GxNzvPOVnRXV98AZKksqapoOTbBfeoNW2o3OwErskA
cQdxlVdOzzfa128E/33qz7m5lssWg9Pj5QP7IcThG/R1rwg/U67MicEF6VWViStNDTvtb7XpxRvV
K0hl/+U+azme/HW8QS4SBZ4F9W3SQlPUp2X6koScaSl+8tKf+RrMH7LPb+9ytMWtzSUBc3PHaEZ0
4wVYqKMzA3xbH5YjzL/g0wkNsKPZNBIj+LHCwqZFN/1oPYnYGKmSnALdutXSDiRq8UTyBVGdpyiv
VxW9umgiVbL9M0rqpRc8SsStdEK1lptwk/nwJroXbfjXi9cjzQRPT92a6EZLSdZjJTnJ1JIGeFek
1ZmrWS4Sy4tZ7IH0StcpOnAxinRB0sLYX0/5GxWr3yf8j6PM5kbQZzKntMVSZKG166K5xaFQtecI
Z+vmPVI2t5Cvfh/ox7n9aaDFLttH1ThYyKE4nie4Wu7Kwt+lnQQIsqfshWHEO/O1WBYSPu7fpwHn
//3TZCC2mqR7mQFb+hy1VxCRXqy6wHcsqoKR3GJMm9ZSPp15bD9dJxtIvL904CEvLB6b4KXdkDQ6
pozqyhDECxEZaCk9WOCwssyiaWVuf7+x31bu+UJZMzhkA5dFTLdcNQQvT/NCRekDmK3U802Zv5JM
gRY42ObWQ0hOQ5O/R9bo+G3178zgP93lz4PLX+9ynZMJQUIC+SibSHXkfZ/Y9QstGze6Sp1itSkp
Z+8Up503esXm3F7r24b949rhV/HJAtv3DWmnVMEoV5rswbmJbtjZkF1WVk9q81CE0aohey9QtH0l
VoqdRtP1WATPYdgcIj0/4/v+6TaY3H9trlWy+1tMNp0ECk8uCaVLFAghpb/2KxX96rjtYwCrYXRd
9dLKiuP177f/h7eXUamSzrdgZtB9vftJ10SxV6sWx3B5FXVkNYgnvaM0JcdnPtDm/CC/rN6UUz6s
iXOEABNtsVAQ9tTUGoohu9PTI3DgI6KvJylS3vyowx/WcjaufPMVQKBNv+Zqar3bfGh7DOApIZx0
op2G0E85eZlU6i1+dKlItbLxIkLBI0tDQ5CnfwZwGblMBoVA7Ys1qSu0Pw15K+lIhqEhX0rK3K+S
UniC06bPCWEe7/O426dTdB+O0cWkz723HsWSkYzUKEhZTqbUoXsByy6zm0BxYnk69qTBuL2Wba20
c5QEZYonsK/tVzUZQw2ZVXZVEYfZrtqCohH52PXkrQi9cn3Jco3iAWjeMa2qVz2wbmL5QQsJx/Up
wFrTdqwIK1BBR1ZduW8MWhwmVv/YOqA02KbY7y1h2ITAoryRVB1MPr/Ph2+envn4Ksv4/dWPfy01
DZWOjR+7LicIhBoNHenJvzd1Soi5WFz13pueDUzNO7WUad0juJX49rdE147IsX//KfM693W+fP0l
i/VezyzSVgR+SVi8JQTq1hbZmOaZNf772re43sV7RzcC7iR9eDsCRiX89VeWo1/p6+YY7M+aZed1
9NsVKQofQTAznO0W66w/dXUgZfQl54N6f4mnYwMpD/BVdX9Ow/V9XZuv69NYi2VVbeNKMhE8gCuZ
1rKjuPEqxbREuu0m2Tb3wRlp048P69Nwi3XETLBMRCnDqUm2TVIaua9ifg5c9g2jNE9Ojj14M9Cs
4nFePizS6caYQoEdQbHW2t53ScH6m45+tB11bQUsyRajeqVVVL3nV1bXToNAlfGdCX8AwjSTCSRa
McpDEuRAqlVjMyn6tk0xxzX10UdVHGQmcT7nyJLLE/3HDzdncI5KyYRv7NdlVlPMGj77PMtaCvzm
v4Hg2caXN2HfHNVznxL5p9GoGuA/RnIFkmv5MES1Nxuy7ewpbKoVMSOb3qLXMd53qbIeJn8PpJf2
IChN5Lxelh0IBrQN+a4nWWUgVy+t7iSyNQpSxQKgs6UQrFLpIRp6qnZ/CK6ypUbZZnq7J9DsnKdw
/m3LdwSpKooq6F3fK7dmFNLMR4Br16t4corXGdWmu/GuXWNs4yu9MVe/LzPfvoDMKTTQKG/5PuGQ
XXyW2EUKIxGMJFS1L5YCtIixWxWFHNud30dSzw21WNGsoB8kC1wyFhfjwiBJoaIko4avSfRHxDoP
IVlVODRE6bEXMKhHPCgfAYwurOGq2Gp0MgLhVJINjnSZTu4fT1V2vVoQl0x520iJLxlXWbMVPO0g
5afIrA+JZKx8wLt+kh2mUnXmf19mN0H+txxAc6qq3eJmyKm+IKYu2og86+xxmqwXsZ7zt59/vwE/
LRKfb/Xi9e2MxhgMnesfgpd0uCYmzM+ffh/iW+F3ftM+jWHOHaVPm/astvQy1Rgj2rVYUUBzHebe
JlHGL8MKrRwoiXNF358vay6+z1Smb+jpCVZ+Bs7VsAvpRCw67EgANq9nruvb2ffjuv4zyDy3Pl2X
giSrbhUGgaS7zi0nXQVrsduBDrZRQE0kba36rdGeeTm+UTr+93b+Z9jF2zEK6aAkMW/H8K/5RzXD
f8R8tAr3VMMQemGx6lbq2j8h+Lgn8/fM6N866R+jqxpOSMTbbM8XH0xKTYoyph8XbW7qFWWu9IXO
isOcje+nS+obu/BOcfK14qDTOBq732/6T/ec8wFEd0qF33OV0TH1Q+mDH+nLC2vEJTGqZ5aEn6bO
5xEWTzUzmprkN26vRm6I0ssbJHObzEr/26Mzk8eQkFlj+qD9svQzeFLnm4o8vxSqvI0r5S4sM7cP
PPiIoiNP/V1s3P1+6z5281/XcXYfVAP4SM9M7WVZgJxN2UuCEfazz2m5Qw5hh6aYuEpjUUCpXjIh
fagj5T406JepGtXeasjoBlriRSy/ytmwrdMJCRxUxI4CyuA1yEOTLaK53jG68so0HsIACYl5m5L3
R18/3Ui6dYyN6EmvnkgfPI1CeZC82p2bjUUq3JtysOkEdWV6xpmC/TeDOOhumrOco1Czf3xJvr6c
amlZiR5DP9Ju9Y0h28qWeB7Hqpwak/garyCe7JkqI+zUG7rlTrk6nPfFf2sEfvwKg68+LgF+0HJ3
JE9ZMfkGa3rhq3aoXucDe8sALAiBfkGUrAKkiNF0ktGf1iPayvgmwT7lh4Xbx9lGJXuRWC9HFt/0
rrrixhH541jq4MiD4c7F0t9nyA8rNTftPz93CeCZAPRXsw2OFW2ehE71LN5PW/LU1tlLe1HctLdq
7Zx7pT8I54t5ya6IrhWUOhLgl/NSUeOprhtukorozQuiDbnQj42ak67oxjr+A83fDO2p0LqNKlzJ
WWqbWIxazfGTexHYPQIqHeHIHNIsDg/Ehdhp99SP/2TwQSbxylPymLLpyqzY7mbj6Pj2+237YQ/M
qgd/TmH3yiFtWfqPdHNEtsgFGO1wVOa87GEtFm+4EpGjHkdcsJF4Ew63lfGqpwT9mFDGCaEWwmQV
ozbCDLo2fMkOc7xXEY3JcYDseZmiguxL5iny199/8I/P+fMPXux6UHQDOw8VlR3dQHsyXPn3Hqu1
3bpkHONmHw/1o3zmjfy+cquYgTA5KPQEdHp4X19IcsZ1tWkL1c67CySc1Fv7Mys3f4m/sZxJnHg+
jso655LFx6kk6JlMNxHRA71IaXjKy3eJ7F1NuM8MmoXmn7Km2Av5c2rhuWjELbWj8qywmTb9ATmC
ZXvpW4YiNTdNu0ebFIeqU2I8turggj+8wQ7ukNO2lZQT8aT449C9BuUeFvZOJiszlvJ1O5bXfeeJ
a8Ubic3MLhCIiluPpNomaVZawYFGL/sdisxtU4bbFkVpUbX3kZ+7htG7RnSn1tVFloRss9WG6G0i
cX3MunyJYkujuSVd9EO4E+o5FuAVe/aq8x6rmfJe9QABJFhOQBDjkx/nqPnqYx3old13HYeF4NJL
I0eqdeoE/SXcUDu3drV2EEXXK8VVG4/OMCDwpFjS19la8z3kvAQAdm+euBWVwtFr5O3xhU4un+Rd
Gd6bmNz51qlBuuTrhyYv3LL6J7Wks4d35GDYytzWowZDG2gleNY6F4+x/6fRKJ+gNpbzt7z42xN3
rAW5I0zktR2qYhsWeNu1W7M4ZtlDn3jHUtdcpd3Jku92JXNW0xytHBBNyY7fIcWsnwKZopB2IsWa
+EKOWKsGbQ48eKVO1xW1ffS+a6nVSZxDwFeIrpaj0wq8tYr2SgTT65v4wOmxptmt3L030UvZT3bR
RY6CynqKUOHGNnHjjiEehPAPaSmKQBqfzgWSPqjT8v6QvmuXgibbUvWnw0yRGkf8dut+8ljSHmeC
bErTX8WHME/FIcr3VVMdVCSXXv+ak5RIo16XTuX0z/fyI2IdznqoqI27RMVfyb/tVBaPP6kqrTKJ
cuToub44zB9gt55VovmzON5IKMVMUEL6bI1HOpiWK5Eg9awv7Lh7C+Pnpn1SgvdBFXZKx2rKLJ/i
K41casWwDZCOLXOIHG260dhEkLGa0tZEvN1zuEnrR7qfJFpdEXcEVOrcxm4RJIq3mhor7leNrzaR
Jt8aZZ3ZlQhxB6ASUt8epSy6FMJuncHD4yOozYmAiX4Xym2AlKmCVVXsJdO8rMwiXelDdyuGzcmT
zVMXScfGKl+FQHsQhuDQiPrK0lrTDhWC72A9xXZb9KWjE8zkdIVO41yEguazJ7xRxelF2sVJyOZV
wWGT1i/zj7JNtZLXJtmhNgliO/T/a0OD+Cekm4lKY+L/Mbr9IN2bMZyokKzfatzTsh8wVHXFCdt9
k4WnIiODyyNEXqc3HyqkeGbmhr7kyovajNNg+AbtMbN7RWD7JGNQMJ0MxIPG38zM+4yNGFyEob6f
4vsg/jtRVQ1j8qrKlOYLT92/bHXE7Sla0eapnZUJAVPOAMDAoUD1VOa3RXjQnzzchNmeOE0cvPnG
E6/78AUPqD0Z7cUg0ESJx03f5qtOqymNajAa2OUhoUKXAGMBZpK8rzjbakM8M2xto7G2BMFtK0tc
FcbotBGpOdFriU0+yN9buBypeVSAVFPVW5GbyUZQr3FpaHtD8d3av1DILZw9P2DXDaV1G6XYNp51
aCQggwPy1045Vp3wJLX+HgrpALM8aJh+Be+5kvOtzAXeyminthmx4ymxQvtI2hrl5GbGs5hoq0G8
M2JEiQNrOSXtqrqSTeOYzPYZ7nKbR9toxOgQHGM1d+KUZHOLNa7Ay24qTgHu2ZdNx6MqlRKOGffc
obTwN3Ui37YKJmQFlHtBUJjO4YduQFJGr1mvb8pOOTSG6EZR4Jqoy/1qsivUxmzOXRH7jV6TqKbG
13hXBk2/m+qJ9TVyfSN+shL2XSSGTVDZY72xQ+lJBBahUhsSI1Tw3NISpQDfCtIfFJuAOf4qtaLs
QSE0tZYvg5z/RDBdOsV3GRy1XDQduTdXhh66kXkLooFlq5rzAd3eJ/MIhsVYy9ee/Fgb+Q3RhG4W
YIXy2pXcEHrKu4C0wU2NEdjOpQy+roEjnetHkkxcPdNXengxau8JsSkU8uvwvRLv8li2m2Zam9Dr
1HJ0vXojJYd+2GjpsZLffV3cyKm887qdFNwUJr838OyhCDbWeKPhLiXj3mlnpkhQOUn9TuUybUw7
zvCrgWeV+E6p1ZMUS3SIHqTkpA6Pk/eakWxKKKAs8w6Srm48e/7NTKtLjYtArNHQXKqwyicPlgJ9
QuLSxeqqpqyG1ygqX5X8MdUfsumGa7Eo04xIcZtGtZPoWujvFdh8E5IqJatYIwtb9jBHnKTqsWIB
71t48Wa7KprJ6ehLyqHsiBypPMFwkwCOpRi5A/9wk9AWKS47tXU6DWgwwh519ngliIGxgiU+ZN64
Xg+JuR7KZJ14LLoNxgAelt6LcPrSgx7TC1FvW8JU6v45LKmmZM8ZG0yDamJVvSn8nCC+Ag+Aqywk
OHFVcMprlPSmF/F93aCxQXU4OZyO2E1sKuvRM0w0tOQDEd0jptdV1ripuvHJxIr43IqmLZjPBTM3
7K96VULZ3PG1/FtR1rXMy7K60r0Hudxl01upXpjBQWlTNzXpECl01NOb0Xgs2H2pEmBWNjvZkLpa
iC1LvR1JjNT0v+Jwp1evvpS7lrE3zc3/kHYezXUjWRr9KxO9Rw+8iZiexQOepROdJGqDkCgK3nv8
+jlgVZceQQQx3b2YiVCrxMtMpLl5zfmavHFMA1alFzl5+7WMZPwBOp6KZwn1KU+8pqVGb7+OTLPI
3VuCM2uN4CAh9ivr3oXaAF7PH2nzs6uavindtDPSW1p6mwiTZKW0bwPvqdQEifaoxM7QO1L1fS0+
GZTOGZK/V9RfqfWkec02QxOJZisw70DMEvcwjNEhCMZ7dSBd1lK2DipTIyjpFekhqepdraDpGoq2
MnzOQuJcMK/RNSabVv9shd6iptvdce9QhFvoP4ZeuROT5LvcNLh2DXylmpLUjpxOGXEY93H0Kahd
zidU4fKR/i0hvOTsW6senqJ7b/1l3i2TgJhIS4YC9/WtTy4lqRIkKJgSmfMO1b5FkmLCAK5lPt67
5Sr5KROfH1uUJcwiVoS+lbFoWly3Qsez9Y6jsRajfh+1eWti9qLpa5/kZI4J9aqBtBdts71yFz0+
qxvJFh1ISUgkrL2i5pXwOCxvhjWLnYaFJA5KiU0ky4/V3ncSe0IAr8/fQsjvjSV9FkH1BbmQFQR6
eZcPv+RtehPt/V9aaD9PfL3Maa9yOyQYZ+H8/DuDpGJbJzlMIvjd2zYZzBxScEUcpfZ3dSWecre/
lbzC8WRkuQ3EgnVajgN3l2XWCuRv4ZlK0OTM9uyjCrpUjoWE7Xi8z1vaGkrfqbNhl9HsSsWXbai0
qI7epe5TS52WnJz9Z4G0rtrjMivi9uNX8/tUAb/NFMfhlU9VwFzGxVCLrvOTkpngraQGx9Jvqemq
8aLjlYfsu86caWVxUU1eMOEYgCdv92WolyPCuphKLznbDi7Rcm0vbUmYHT4e00JO8q2l2RRLcmx4
o4ylyvqqi9t+pAG2viyNK8PvNj5MrVz4VdTftS63Zf0C53/FvrxwAp2PdLaHRC8J44zkEpEI5StO
GzS/5Cr8Je7SbVqsElcXP+HveZ3zGrVG5jU4fUI0sTaW+hh2qt22P3xv7Qu+cjbnJ+vZuOaRCDMY
UcMusCTfhg/pg7ArL4sD0Do7OCRbHrs2r3PTeR529PUE+5YUcPI1vKbcZ9fRBWhXxso+Xjofz3+f
6Tuc5Sr8PLVq1WCe9YguiOqhlDWbGuUVK+8rLd8u3DklUS4AzAUmw1b3zfdmT50QZe+jHTzJh/Rf
r+x/3SYqOkdI1EC6nucJQzNA7CHAmnGD/gdhLGqDryaL1l7Zxt/Mu48X60Lug82iEr8C+YLVeVsH
CWoSThQBMTo1v74aKWLZelvd0fZKsikccdeQbKLu0jZ3/tZ6ElYuOXXpHj23P0tNVIZRBKrHR0xi
C1m4l5G2a116xJOhbfrGpyZsjHPbVEpHo0mqGD5bxvc4eq7iX1a0p/Nji+8tNq7TiO2mTggcFK6d
NncDj8YUD6UlZpoG/peqYHe4PU+WJrvKW9IAUW8PbrpRIBvUt3qlbPrM2BqhsB8E49AQT4vpdhqJ
Aqm4KK5hrJyHa+OeHYdeBnUu0QgdIm8Rek+9uhYQXdwdZx92dgryIBAHmOnsDuUUNdWh0n9o9bBS
j7F81sJfmQp54FjOI6CtRO+AmWKFl69BqPFX7BRXwrbaNf0FQAB7nfm0UEozrdjfJqeZPdv2uim6
HkL3k+PwB6OovRhhZsXb4GZNFmH5I/02Nc3xmakwiAb0AxgdaHE713Icg5V6vOkzz89UcFJUOhHz
ATQ8txBFIeuN7ZdaNwEl3HUCpJ6XBQkoO5fb/ce7fdH7OA9Yz+aOlHsZmiZzR7BzNwXJ64P5iY/l
qLvw5NrZwVtNWy/N4bnJ2QhLpe7cqsNkpIt2rdFoupYYX3Qtzk3MzhArG/1R9flM/nFqMu4P7gHo
ySZyqhXvbW0ss00bCIGnCAGGZJ6+wxA7pd44H3+ipefL+Vhm27YbY00PC0z88XypD8AQd+vu9/K6
+525mPkosuKFYj3t2yL7LBJvG4WrkhBIkbcbjXjUx2NaPCXOBvV6CZ3tI6ErwtRD1Zl4yFV+VBzv
JN15WJpSYxv5K3G7PRHJj40unX/nNmd5k25oRrNQsZlLKKx5FxniApa0+9jIonNwbkV+e0KUfk87
LkXNm3bXOt7B2CW37oNy60K8ywiDfPrY3JKvd25tlm9qddkfApcxKcKtN+SODEclNOFF6CuJrbWD
4jUJfPbFxF4eknSyZN2HD+Nlt+8PRrXJrrRtcUSCfcKQG0ft58fDW9vIr0nJM6v+ILSmPDKb6j6i
e9889idwMFcEMFcWh7RqanZm6HL9Z+oudr9p4pcq105aSigYtQQZ4SjZ/C7p+0p+qF1cPfi+LhEm
4DR2Wz4JsrcbsvaUAbixrO9BcC+lj4b5HAgqyWyEvEtCwyLFAkVHUWkNcPFaTSUQp+ahp5kdpR3H
8gcnooRRDJVdTIa4D26MMYVXMxLazO5z5UtG4K1W7xU521reveY+isFDMBDWE75Hfbgh57qdun9i
od4m4i01ihQfKFuJFKCQfZKyS0N9UoZs00e7rETZ8JsgBF/yqINHotgJ0lrWCDKmLj5JWnFHMfCx
zWPCPN2Vnv8kp3Ds0tEegno7pcVCi/Yikj3AeHYkqK7CRt/kurdV8/gnKG0iehC8Nq5F8CmShMxx
+2rfScWnJvJeAKPtmoz6RzqxPJMayEx5ipQvIwQVjdkMxsesuB/IjpWksAZFPsHbPaR5dpEMxcvK
6pr24vu79q8zT56d3rlYGW4/XRNTs2X9gBTPvtwqJyQGL+L92qW0UCbxJjc8Vy1ojaaQrJEdhMgI
1RowEkjWXls3sl1txgNxUiiL0d76Dm2lI+KRHOuDLqHNkTlkbrcfD33x3pIklQZxdOWoenx7SuVm
rQRSy+8iDLXdROQBmxU/fvHa+m1hXmVhmIh+qBoW1H2JAAfUv/9X1G3xuaKd2Zmd6oo3yLCNsTPV
NoefFGeSnS1ug63raFttPzjpNr9Sd9Pln64qNKxMozY77GWyojAIMR6BHI/czNHoGP74Sy3ey2fj
m53weSnUqjzdlE116ZfiRvdkVCDvveYXxZQfm1q+lac+SmuxHwemTFJFyFNt6ufWMU/KIQ925Iel
vbAvT2pNCWMarng3y/flmc3ZFOrUQUt9hs0JMKojMRaODm6BrePjaKgrrizL1xvj3Z4/szebz8S1
NA9I+eROxQ/VCTn1H/peg21nv5JNaflBVsO8rLeFox4bB2H3XXKTXq1hDlfHPS2ts5utSQKvzKez
R79196kzoXF1R0IsWdkG93/Gpv/7DdS6+t//4c/PWT6UgefXsz/+71XwXCL1+6v+n+mf/fWfvf1H
/3uTv6T3dfnyUl99z+f/5Zt/yM//077zvf7+5g8U+wb1cNu8lMPdC/IN9asR7yWb/sv/71/+18vr
T3kY8pd//O05a9J6+mlekKV/+/Ovjj//8bdJ6Oq/z3/8n393/T3hn21JjZQv3+f/4OV7Vf/jb6ry
d7TmRCjfmkn8VZ/CV93L9DeK/ncKPKn7RMkarRFlOqrTrKz9f/xNMv+O8Aw1A2QSRFg/kwhWhRrA
9Ffy3xX46RK8UaTWgOYaf/vnL/bpjxX4xydhHv7883+lDVICaBtW//jbW8+Oxn+aDXRKGEVqYKmo
n5+fXklXazSOVBJVyU2gJpfc0RfB4P0EwbZyxLw9xSZTMDwoeWVI6NK9i37j5cilEBnUJHQkt8Ne
IpcUF9bxbOYXBjTzIP9pRtdRW6bKHn3stys+it3UbCXMqPv6SFlJV2xQIn9Uj9GlCEAfKMZJaI9r
ROjlwf22OrvjTSUNpWFStA5bjrKhqEnZ1fK3j8f29mnxx9AgZIqGQvAc7fPZGy00Gt/s6Bsh9X5M
4hFw2lbJV2wsDeS3DUJzb6dvUKsRt0yZ4kNQS5uDVD1/PAjp7VXzOgr6P1nzIoF/5V2b0FiYpRlO
1aTqrfZcfS6uSTCfiJLp4cZ9kPb6sxBv9C/cA3AvHj62vTCBEqJZk54C/RDU774d3JiLKShSTAf1
peifNP1JLfvNf2Zj5uBHBjUpVY4NP76UIf3RzGBDgf03lvmbocwWXNuFGozTycwlWJ4jCs2Oe2ld
a9vkEreOh627pR7246G9dnD9vtX++HTn8zdbgO5UzO1NMqjDHsmznbotroigDuQZ9qifkBxsP5s3
/VaxSzu33TvhJ1ykj3+F2YX2x6+AyjzqWJQsSu9w8m2lURtCVJBIkkiTzyY6JXtggA/SNr0VVrf1
jPD8pznWCqewKSH8PJvm0Gq7II8ppAJFuOWdJn5vP5W8GDqC1X8kkjz9qMToUK0lepfWKp2kf1me
zfXIS09PQc1uaEPskKJorINMI+nH0/n++Jfh+MhsR1FWTcqG324Ik5aaOJyMsOftOkiPivtlRK6v
p8bnP7M02xaxPxahkXNAghF2ojIFsZxm1AQG2wggjPOxsaVLgH4nMEiKRbsMhetvxwXahrrBYFqo
1EYhojb56wVUPtUxb/xqo16Km/xKW9uTC2fnuVVjdnZWmQXPOsPqRLNW7WjbeYfxhwXkcsP/hmBc
ToLzaWWo01DmexIvQlbQyhRhhMw8zXwEGzH63HfmI4JGFpolT1OWs3KkXxHw2wMSP8OTYTd4mNR1
URzarT05F4d99htMf3/mY6Y1MPLQnIatBwrkHqr6yKysfNKllaqok2a4rpka/TJvjXiD4mfj9EW9
KHIkXih9ru/zGOiU9evjGV0cDm9orglmVZsD6drYM5rQwlIj30qJbnvhaqfc0ic7szA7VArRDGWS
xeoGkDIlcD2C2dn+40Es74AzG7PjQ47MvqwnG9PBNTpUG+UnAbA5+VFYRb9okr2yhLu1B//yV5oc
SshZU7f/26+kB6krJQlW9bTYqtZpUC/D+Jtbr9lZdCJQUvvL0GzNZXGlZdXIR5q8PEHcNONecR+S
+Dkzt5XP+i9eMWi6cUIi9/D/0OxbXiW/f4HZyZkledHjo00Bgd4ZL6+gdhERGG6Mfeasa1bM+tb/
uIfOxztb/qLXIN8ImId+5+qzuFV4yblH5a4HvCddhcQe/p3r59zgbI0OalT42eStdyPwaE6WsHzx
aav6eJkuziKRZcngcQTkbxZWSarQk5qRYRVU4CDKYxPg+NjCTAbqz5mjAxkFAP6/PhdMpY1azKis
naIN3S//p/ky1RZZjz4136d8a1AKUl8pj/KFeDCepJXDeZqkd2fzb9vW7EJoItXrc5VFoqkDdTRK
a4k2bRvDKVSD6tAIEI0HQa/W/LQl14HOjX8O2ZrNqqZmQh3r+Eh69aMYTy6s09ZciXAsz+tE6eJJ
h0ypODPSGF4s+sPrBiCKU9hVYZcky3fFPtgLjwAzgV+OdzXOYAIYmpKF1djG4mFj0SqPOqBlAVl5
e9iUoyu5efe6J6aYTuzUP6z0aNkTARHqohPsYm7FhPKlFV9m0StEWP0vy7PN4csj9X85ltUY5hth
1uAwRQIHYe+5h564Kp1Gh46q6qfgy8fLeXFFnVmeHetB5lVCGvNpBVzvKNx7g7HrKG5USBUMq8UC
s9KbPzfPmbnJ+Ti72t2x14egYqDiSZI36mdY9gDXKwR6qt6eShyNU+L4t5HTHN0b0UGO+8ejdpKp
3jzBtCEnsJrWnUUP3/1KrwmWs1+py+M/jwyUtnd9ZIc37WFSl7b28VbHrXtcq+taPKN+z8FrXcCZ
wRpcsJ8DxN4UTXeND3sqw5VqhjUL8ttZLtwI0v+0kHNK6SXEV1txbcVOP+LdSXQ2iNnFnCZaj24E
JqptE2/kLWrx0IfMZ4AvDvKWK6+0aRV+ZG0a8NmUuUFu5v6ANaG9R8PmUEr0VvsWDQwa6Zuo3Pbx
sP94Y6zN4ew+rvxOHXH6GWAv7obgMs31w8cWFu9gFdEvnFCTdMbryjwbVSLngVZOUAFTSKUrUxYs
6DmquCXERjS5Vkzaf4RRpObaT49UO0g7mtozY5NlvXBsmrA6BGVJLZ5htiv1AUsHPh26QLXIdtCq
NzuPpN5IpSzjsqY7SdiWjWugJUPBYRXq4fbjWVj6tCRzsAKwFCDAbJ69SgGi2TAJSqkdyQHXuzjq
nLjU7zKBHlG9rb5KZXT3sdGlk/7c6OykV8ZaEASLKKVamDu1aQCiASaiVF8cn/8zS7OZbMWaqybh
mTrmXvVsDYK5Q3Y2QH5iopmnEf0K/5nB+YHu1SiLEi/dlMovL6efejTtkbDRQBfix5aWF8nvLzc7
y9XEH7XAw1KB2hBQ0FK5inp3ZThL21AFC8mTmwa0d8E9MzGbCMogEbYupgsyCJsrwfcQ7/14LIv+
P7gtOtwQQoLwPxtM4BadENO2uhluU8hGze3kfUd2vAESvQuO4i7jse3a1UrZ1OKz6szu3KOzIq9t
5Clg0tnmHhHdbSpvKSyqN8Dtt/JG0+3uh/FJWqm/WJ7Vv0Y7d+jEOlC0cZxmtf4WZs+B76+sjSW3
QkUFnCAQCnz6vABCGxGDsdyOasiieWgFo3GKxtxJSoXEMaAC243V3cdfcHFLn1mcbekyVqzGbBiS
ROsM+KsYZQ9D95E7CVbGtugx8JgnAY3WF4pts7WSd6gQZNq0Vk7uPjmE+P/5dioQnpgF3qr66CwD
/4eHcmbvtUf/7J7QTEHJ62ltUoe9Y+lHuIboD90EV95Wu5gQXJSAOu11dxM53m782RyqH9k/k3Fv
cnHnmZ1Zo8P7X2PmoFNHE3SBO73giEY1J32vn9Kn4RFxumsdQTxcNHhDp/GlflnzmJZ3ye8Zn2ur
tdUo4W/wcSfT47hrbnvQXO02vUOaWd+Zu9KObtZSMIvnG903BmL2VGrOHyR8+zoydbZm6TL3whAU
zzLccDqpzGLlGJhWzNy/mZQ4NboXpkb82dTWpuyGnd+TNTNlB0bcoy94N76ifx8K88YaLG3Th8FN
K/sr9/yiCwLdGfUVqimgAc+WctSTZ4QPzEGQZ1u/CXciWFXNqm8Nb+omQcx40NxPRuui/0SkD1n3
jo5qBDa+SaOwxghY2MKAHAECwV0hIj/Ppgh1XbfJwCzItFmK3k63aMS2mm2UrDLgpwmdTfgbU7PT
wpAzoRF7FhQob+ItBOVO0vWElsv3xYqbtzaqmQcQmlYDJZBRqW2y0Rrtvjdh56nlfuiLFbdmKZnx
SjPmBc3nRJjzrZ+cIqdhahlXcvRZ2hm7kYdMvlW/euRP1gtil16tmoUkzpQ6mVLIs8WjaqXaWFnD
99rTQfE9fyhvWCTmEaXirZjY1c+MUvv1iqSFfXludn5lDgiptMF0tyC0SpVMnyTbagimAC5qZx9f
KmumZvNZylGng0EjdCtd6cg3ZuF3i6qjj40s3JVvxiO//WiC5oZuUDONfXVr+fKhreMdLKVNrIVf
Ek9bub1eA9uzpc9dIU6YD+IN714dQVQGVkUDBbWkk4Cyb230uKNWu/kEXGOCohGC0bvySZMM5LRS
2kaL4DYYVHdfq9KTGseQZd3IQk88Q5jVc68DP2tO1tjSeauDGMwCupOSqrmiN3Sb+ppCMW5AlYxb
lCsho4Wvg2dBGE6Wyd9x97+duEYqE6/oRDZxiHSIeGjkzz56Pv/y12G6UEeaHmnvmVql1NJOX7WE
+6TIrvRJuhK1eUHfK6K3h0G78nnU9wfTG3OzxRDrHki2hsUg9sNJV1WAHOpabdbSvAG4Qu+J+hF6
+GZRRGlo61LUGJJvHVP5kcbdMfj88awtmuAim1SzJsLS7NDT+jCZUMF0/4g92nJZ9NLJpmDzztt/
bGhWSPfqlUyiZfLrA4HOjdlg/LTJRyNjMPLeu3OvxJOyo9voFjVSl7bevQQZEZHgzEm8yx5t+Pvm
kK1coktZbB3lrNdmXQXp3mkyzvwz+AJG5mWcEvI398q8HR34Jrfmk3tZX2SPutM4JA1+KcB7xIvg
hu7wtV9g4QB5Y3+2DzQzFNMyYx/UQY74AtVnJn1PKF429XWl1ysrdNkaElPsBypH5vRrK1EsOpl4
O49ufxlo6ouO1gdpbSe0yqtKrldco9elMj+vUPcQJdgjBnDO2VIi1G6awsgLetJEthC4R10etvFG
31jU+V+ivmYLjovgyWrt+MLNzfagLRqkHuSTOezZajS/y0r2Ij33h+GqeaR33gzpKZvcbU7BH9F9
VdNStUl+fLyoF9xBWubkqb9WIw49dwcFNx4GUrQ4nXleA+dJt0jnOGoQ3ES+9b0oRaR9PfmH2/Zr
WfVZU9If24nKKmPyRInKzLnaciX3LZ8CD4I0n3tq9vWhPZHgs+WDfvfxKJeOujNT88Cr7vVdOZrT
yZprBk27pXIMpKhZWz8LASYm868RzcOtMlTCcuz/XD+1u5Gc7Dbw7GAPCdKGJXOh7/xrfUed7RVO
xMdDXFxBxNE4qKlQe8fVUsUQSLnICqpMbZMWInHlJtc3iWo4gzas9esujlQmKAvIlgrAufcXjvHQ
VtN6rXfNNn6QbeFLO15kt+2Bto6tFBDhIrkHJCLbiRf+ykG8dOKzYi1SlChqvCvNdnE0UM7BzaXx
55jTNZfH3Te0zFbMLD0FiSrwWuH/iAvNM8KFYYJuSjh+hIt+J+0UJ9y5D9GLSrlQ9CnbBY7/qBw/
/oqLQzszOS3ks/M9DwRPSmouM0sOhV0SGZKNbkh1U1quutKvsmZqdpXAqPJyP5Z46LromVrKJ0UY
TpWlSSsLcymG8WYaZ3dGEWZG0KdM49T3nLd2U9rJNxfVqH1Nrkv0L8OTvqaDtXis4aaZIqWmKmfN
23lkI2ZaONkUT8V1dCpfW8Laq9VogbzgQ5EFkCZKP/Uz83eJKfNgh4iNQ71z9yDfp8qqhMI5TrH6
xTpmX/6N5XHmhs6WR5TklidIBXHQXnaycDiNsL8GPd/9Z2ZmS6OpMqkEAKRu3BBZwCoWisdab1Mn
TYU1IvbyLXA2pNmdOyIEWwYyQ4qhZ7iZnVESN/EHq3xTPq6VOS3dAxOrQ0FRAcmyeVPHMLSaHOoY
M4TvKiLQbrsGQl86hidmgyGx6DgXZ8PpDA9PRpvOjKb85MuMYijagy/qw0Yzi7VjeGn5nVubReBj
U+nbSXJ1AwDKecXvwreyaxKKmQP7a610ZenIODc3e4U3cd/zNJkiyFZMJq5Rb4tYOOYV9QEfL8Cl
9z4VTH9N46srfnYOap6cWACPiFJt4U/ZAKIeolPxolxrVy6MhOOUpK5hzPZrV/jiCpFJlKE3Anh8
niNSxAwZAI0Xf0mn9HgJ+Ee7VA7ZXrC7nbBXwZlt12Qi10zOzkeS9YFR6ZhMGyiLpRTcW8bawbEU
rmFCf49rti6Ttu59f8BIu4uu1W1/yLfDToLNPIVr1loF10Y0W5Z+ytXtDmyzTuHVqufVz7wbi5Wr
cilI/GZIs9VYFVUdj8XrkMLhiywCK4BpfEgpJ0aU8Gtu2pX4qfH2bX49RaWgnq2kipcndXqvI8xj
wBOZ/QaDFBi9kPAbAJ7LLqbMtGXzh3Qb/Bwu1xuQl+1RFEppHyKdylw9oErQqFBF3FjNc8pjukuu
amLTyWV2zD6tm1v8iqRKyYVRlYxe99s7FO/LCHPYgzQcF7o96lQst660doRN2fv5mwtux19WpiPu
bKfjHLgUi2MlB3h854G5QWObF5f5VdyR5jisFYctXjhkf5Up9At56zVOfWbQVzIpDFVO6MYHYijn
g3qBHId7QM54dATVCg9Z60LijZLyKue1tlWbtsVNQQFm5ZBbOr0nOT58WcSM38nDKkmAr25wev+h
hJo6dOFftlBL4q3w6d+5+s6NzU6Z1DVGuZs8FaF8Sqw7OUtXdsPCcjFkTSexoBPSe4e1ELo21NyW
D4kY3D5Sxp0f7z+esIXrh2VCDYPJjuNNOttuseqHWiiAQe5FSKehtNEDyuHa7b9sZUqPUPQLTIaM
xGzZZ1WRWb3m4q6Wj4UGWpJeBKP7+q8aIVaF1IwGR4oy73kcpw7aWJFbnjBFU21z+XGoc8SP0hU/
bjrU3+4trEzVrOxfTo15WinUhEHvilLblIGw9el/L+HZGUccfaeB4/JvDOnM2GwjC25tuYNSaRsz
/2kMl556h/DFio333hUDQlmT9ksg4cpcfrWwqlrzLKZNCGG19tYwfjILL4AGaNJpb60lOd4vOIUO
NlKvNN2Qfp1nX1WjLlJ9hP9suAjNUoKuybd0iq18pfcbB4wY8HeVxUZfyLwKnuKpRC8Bn4OmjB1T
qpAKX3PcFhbC1LLEM2UCM7Gu3x6yVa8oUuVqhA2NEa9X1Y5DIhxi0/jSq/11FLlrpSGkZt6tPUQH
Tap6zEm0ivPgrck+SRMiBAjTxpUUbCtDqb5WruF/7tJc3MWiji6VFxaOnxgid8vUK+/5eeVtXLXL
Iej60g90u4vvTa3o9yOdHp9SvfB/hAj83UQZGo1DKraAmv3uQktBlxqe0n4ytTi8d+UqvfLVUL6T
PVXOIRghbvKQoV0D6RvWq6i6AM6G7mRaMHXhCFubXi0elEoFlhrmunnoJKHcu1qcI/aC4EuD2E47
isHOjVLE5gdk7/q6KXZZNGx1pdEeUxNAbTY0v6IJ3Z7qubgBtBpsUhlAnRho5t5MIqqsrBLPvLfu
ygJw99gL/XUpxfKl0o/XkZSMpxbmLJa059JTpDtTTIdtEgbqPjCzwfaDxDhZ/VDaUFt9pzIQ+xk1
C4V5ymUhWyvWhsgU3lyGFofYiZBTOw3xslatdkGdfpb9SrlE0Rgmded7gd2MFO9HaQehqgiAb4ZX
UVb50Dzbwk4D5BRVc+y2NWTbjaXUOlD+zrJTUgSHsU7pRMSrux7IaB/DpPihGnn3IBo+osiyb+Q2
+ZIvOQVjVFqhHSeY4GeHXtJwxWrdzovM2xoNhFgz/KIowbemDrZd3WFcF/pNUeXtThoDb1M2aEyI
6AJvBmo7dskojzs0W4OrMUnDo9j5+iGOlG9N2tyEvQn7QUv2ZVn+0CrdCeNmOERer9zH/ZicEkHr
ry0lUO6DhiLFWA33hsvrCW6u6O8HEMxcLlehlrJIhgzdHaNJ7VwAa5GlcmLrYn6sglxy3EZ70LQG
qqSUDHCBrbsmNyQnT5ovilx+g9x5rTX109in7pMmpCLCcal1mTdiBqpWeq48Ddq4OSaHso6ejaLN
HMWAPy2Z9KtrQ3gFOFhC0aEQj7D/9PuwGhXCTmoKlr+ofbTRvV7no3TDPtEzZV+7ruHUQwxJ3MhM
JwqNyhZahSY2U5Lv6J0urnwxh5c8eJ1Noj/bVTJ3WdPL8Zc41Gs07/UQ5moPhV6rW/CRQZN/kdS8
h8QRR46MXo9dC0oFsjP4EXfxVTHk+n1WiY3t1n574yNPQmhZ31RR/cSc06Lte9pOdLPsmPcZZbZt
BME22urFmO4IZZWnQB68LT8gO4EuEZABMOCVqFLW2MOABBhgDBA3uooydqJfKZXylPYgymMBYWf0
TC+NLN0HcnTtBhboB8VTfoVSgWa22CfHVkXqGs/E2gpBJv4adak4TMpAN4WUJoQV8qpyKj8FcF7k
ZtHDdh7gtsMhh+osBE+ilFg3nFbCVZHG0c73G2tHOWh6MZURbNVOQ+DcjLVdmVf5hRuUkIulUrlI
4lr85Fqh+zMfmoJKO05E4OWGfDmOjbwv3Gx8yPNA3UooCxziLA4PhjUG34Y6cKtdomj5y1DTqMP7
rGVVjuXIFm/hjQRSXcl2Had5v09jgUJNKywU8xDpMggTWMGR4VR6JNwz52kMBF8hMSqqos8X9agc
2VZR00Z2mpsteOOsTg96rLW6M2SmD3u4L8PLIFX0LwLl6IfSB/sbxVm9tzrd+1kLg+WYZWXsWw7y
PepYwIEzQW+3VdXLO6VO8pu4F0CYF4230wJJPEqNBju4RgEoV8QbP0NxQWl9a69mcvU5KkxaujpX
bRA+kdxdwce414IU6L0bT7jxQOdMk3zj2BqW9yNrg/woemX72eqEFiUKPSwf5TwZN25co8Co1uEd
OuLtYZCsl6IIUFQD3I+cQl6jiOpWgm01luJQ/8yhnA4/OoElubHKPLiv0rG7qayeIfalXUvooqdF
Fe5GIfcuI2nIjmqch05lJaJTZkJ/gw4D7PNsRDMy8bUbjX5pWxVRVPcLjZNHiLNTWvi6DU3YvA1G
zpJurMS7IU/qW7cYjWNVjPpxkje3Y8DOh7aIZSpuFI/aYn7UgMRbuOlIlt/mcqo5ZIjiS0C2pZ1l
XFAi2lycu2O2T8WcB3sbhmhMeMa2UQ3hNEisvo2nhm4ByLwstZ2cAmj1Ki28Ts1Ue0Clgj1GZ59N
pnewq2zUbsUm8LZi13pHbkDDGaEEHhWLkyTydao4iUBvJBP4TFTJfPOi7S6NcKDDOS30a76dd20F
IUd7wr0O8uhZyEtlV4Hmj+1BTYUXAMD5QUxa8VIZSXNYSmhSnGdmJT2FwKQbsfzsRiX3kN8SIyv6
ls9TdkhfZIqSOq4WIpXWxvUP+OL981CrP3TkhH65tDvjKTf+Vev1KKbIvRldW67g2l7kqRelUedO
2JrVwQuz+MozfZqIG56sAVzWo+sqMTR4zTFV91a0oqsiv+Ap4e9AyaF9IsbxV6XP8kMfFqhTZKl4
GbhSfo/4Fate8FvhOQrD8lL2ZOtkVl64NYZBvIr9BFh8K2bWvm0zhFwssdukmfjkCw1yOYMRHYVG
RXVdkIS7UGrTypa9QGK9luazH8f5naGm2vVQuOmvxhOto6mOIK/9yrdr3fsS9roPdSPHVWJb+kii
B1KM5mbTauWhCMLyJlT8uuP3rZVPciclByGM5fGEHhkhaDIJzWhXccUK870KXLoYJXdFnJilbRih
+blte9QgPWVM92NBmIbDinozP3YauenwJXxxS+m96nS8uxxT4YCShVB3mJjeUYbW2tdmBzJOqCWW
W6nvY3UMHL0I8q3U6+Uub2lwyLNJhkcdSmKGQiuiWKhUIW3PsjXgtqXBoVYHX90XigfYXMlD/0uv
Z2LqaI2hfbW8AhE98E/i3mz6qr5OwCMA68608kYwa/mr2ik9nLLGlB6t2E0+F3Jd7fExjQs8ipjM
FAvluqgpHgvVyjwmgtpdjj3t+nFCcq70gxo0FNtOSdrssvBl/z40k8LJeh/BJU1EEsPPEEpJFdH/
PqRyTrFKXYKKVT2NNG1Hk6JTxpYrbXJV8a4jYqHSoQoCU7owO2O48EpDkB7kFr8Fzrxe/MTbMwU4
ZDknkx4FqDxEQorseAFWTjqOQ4daCewSlUCWPiS9E3kNNSZyqMW2Kbk4cwkRDQSDUkGOs0MrJKMP
8F0SjkIdJF/1sTKKDTBh4ZORxPq3/+PsPZbkNpq27SNCBLzZon1zHDkcDskNgqREeO9x9N9VfOP/
1Y1GNB5podkwQtlVKJOVeZusDMf3pB5LvHSzOI/s772nOfvIClNU3SlP6/uOVbM3Gl+YEAV1961R
lfwUM6tPgVbCxS1r+V0Kyuq3P0jJY2wUXM2qVQKzyJpCfS3AqFBKr8zipQr05Etu11J4lnLw/LtC
6ccGgmii48ikod8FtFFvP6etWf02lb76OkU9p2DvZx+8OHIe06D2X1g4pveJlZcqRzIRVI8zTXt3
6hht6yayvnQkbt8NVsjXqFbiVx91SJ/ZGxLyZLl8MCRYRUY9KqekSpsPvoHgVzmN4AXKaoq/mYOd
f+TabkO+gVk6u04fAoNXpBVwhDp98ywZDskeJAEa7b3uRyi7O2hJB7ZdPpFVQW3Bj8c6Rsjx+PvB
iDvLZXzCS6prtJ9RkfshHPEmfRyjMX5T5KjEWxhl9WSn19x/rsqL52FUx/gZMzlZOzhxOmFrg0LL
2eoH49NQtsTUkf2DjRYEyIrlof8iVRk2IY2RqcchoKuB/Wc7dVXrDk3RqqdOLZr+XWbLmA9sX/mz
rVT1R4hG3LdaLNOBCNtoqh6zQgmojSq68r1q46Y7twBdtR+yFSvcbxi+ZV3J2z2wpOcozcO/ajP6
CXoHf4QaUw/JZCe0jWM9a2bGIydQsOGx6ybzNq3mJNWWXmVs7MzUULdW0ymfLSdK93432MLjITAe
W1ogsDFbXQMskuSlT2Mk7nG3ssltHcBDeEuPdXku00SqdiXWdBAXMv1LYhTZc5gP3JEpZZmHXonG
pwoM2LQFTDYeYr+vz45StkezNW3IZLC7tKrBLMGRSqw8krB/0bXRPnuBJ23SbrQ/5ZntnRO5m86G
Wtb+PkGqeC9hAnTSoRn87RlmGri1FkfHhELhrsLB6SEehyrM333PD7bF5KWbElOlAGdS335CC7h6
aC3OrSoMsEhJwkfTHB7KWA4fynDSfwdZVmycpLWwdC2RW7A0a+OU5XDm2TSRhkpSNqK5kdffZSmk
btIa9QdlcDRMqtqUvEhPs1PUpP0PDKvLfaan6U+cuxxEaLQkegKxZH3wvSI9JeyU3C0z1T6RKEoG
63zIDgmvkl2KdPe7EtvjdkytnheJJJ3GIMB7FFLAX3VU9mejCwA693H+rvNR9lOiDueuw1gqGiaD
3DqP9t2gwJUclbz+XRqF9ZCWZoJxit6T1FkZtlaOLX2XnDx46+yoqFytiO33OKg0vGuq4uw1iXH0
NaMzXAk/o2IzpXr6lFlF8d3B6TXa+5JqPJXwML43kydtJU3CJksajOjY1or/2AIOPRVaGv/oh0Q5
ZFqpP8Zy4j+xV0dnR2Wy+IlFdnYY20YZXMgcMVYeWoB0XewHJZINSnRUGnX4ZAUGrqxaiWOD2wHy
xFHEmRTeBcmIgY0uOW6Ad8pD36bJqe+C1pUblB682ioOuCRWO0nLe4T+YtY1itp/3FuiU+Glw970
wuBY1qr8rNWS+lm3YmffaDiHt4qHCKERxfLjFMkjBsN5+96NgXkabSV4HkPF21Kx637wgMq25aSp
+2zMejScTfmr3gQN8pU+iXOvx6QtabgFjhZgw4eGIVa1Hvsnb5x3s7e6z02fJVuVXwZCAhPaMkjL
V94d6hOeNBQiPDTMQpwFTe1V7zu0MIfUItHMKQvLcVk+WbE/vpa8Rw+gfrp3Ken7Y2TUarsp89p8
SWQMpd1UyYtzRkEg/6VoAYaVekWGj7eKVZyChszuXA9x7j2rShtg7RVJjuQ8tENhy8+Kb6vRLo37
KjaAnqalJFTlgwiXkskMzE8hQj7BJjTNdtxPReDr+yaP++RQq/EwUo6X2vKgVkkDQCtqg9ByHac3
1IMUe4F6ihIpb0/BhAbxvu7wTH+RnKT/QSeqqZ/hkFj5FjVkIZk9pIFuky5iMw3Io0o/6Brw2Mex
L1JnpXK9VAzD1QrbAHo3UN1Ffe6i52DXQWunGXVLHOH+pgTobzOyh5V+wm21UrUug8y6bo1Ue6US
EsQwa9dvvnutvudCXomyNpRZEX5IJj65hIdVm5Sf28Q+0iJa4ZQudfYuRzJHjRZG51SqwLEL1Ulr
Tx3Jedf9DbDH8jE8UPujHeO2n6uPo3X+H8DmyxOJ/JYBeES7YfYPLG0efrT1/shwteRhG88/x4d6
q+6RJjU3HfIoaBY9/Ye+KeP+J/CsTJtysqRRzLjHusZdRvOSQ59Z/sr0rg1PdOQuFmPg9VVXCAZI
0Qr7J/ukhWiumMrufj9gcaEgY2YhzSjfamV5ljnxsicMVYRdX3LCVmto1CVOCf6/WBCrgH9RA5rt
qzTxmiHK+FL9ZthSndkUw98drW3pkO8xqnO2xeNaKX0JFXbVhRLTezF9GoeTZCQ8aJotskrf1DcD
XpS0yR/8k7LxN1q8G49r/KDbvod6FVP8+0XM0ctDLTOZy6H8aHWVO8m/avVT3XYrPbwlrNZVoNmE
yjG+dY0AU8tnIbwSAewjNwaHmp+So1nuire1fuza0GanVjf4vdeD+cccr/pkBgU5kXZQMtUdDHut
13y7JEUT7J82yGzlj9hSSFSCxKfrthXZNWzy8OznG+ePr0qn7cP92qdbgGwTFDyxEJpAQXBONWoS
X7b0kX5zv5nQj0fMiawUWb+P5XfEjk4OrrrDLoXyCWbcpDivbGBArTXOFkdOE4vNgvTDjdISc9pZ
XapAWaRZ8jQVnvkp8ilN3N/yt3vDlC22IW1kQTbnz/U61dOkz2uBJq53oEzg6T6omwB1C/9v+0Eo
zZJDQW1dOWhuzrNZ0NmpOaomnaTOFAQAdEpC1DVfMvn7/ZGtxZitnL7ikVnD3cPa19kGcrbvMJFs
w3+tFCWG8gcMDb3AsP9cjBf7PA1tI85G5i9OXv2i3ZiTsnWSX5NdrTRSF8dzEWh2izt1GhttzYWa
BfnJN6OvjbUJh7W051ZoRYzHFBhhevYcYbNpKx0JFkXNhsNyB+J7g1D47zGCsxB9TKjV+OFHjEZ2
CsX+jlc7KfeuQZnA1014P9VuitC7jFNXNrN9ZCcrp4EY4lVz/M9vAx0Hxtxybihltic5YauzJQTk
vkbYWrgGqMe1++LmfCMMBjVCjQtFdbQvr7dEleitnwvm0DRFe9FDphSzaQTQi4rev1+kl6HEIXCx
evRByZLGt7klaHOGubqJ7HqDXer2fpjFr3oZRyyuizjICgqxM2YuOBWnEePqDba+T8hyaPvy7OO+
IzI0nsj9c+LseEqvsSXEJTT/clS6mE5Ls1nEs0uqb4281yxOVJvqrxy9ptOPwfweqfF+8rX9ymDF
95kFg+Aorl8H27obZkaUqV3dAoN3p1/tj/ojfo3bxjU+KsiQVQd/uwYAvzmoBdfFQtHQguwtYGXX
czsErZm0kGhdCKr992RM1C9WMP66P6ilIAZENhkuBzZG8/xalUvV1n0+YFtk/Zkczf8gl228uR9l
4Yxx2P0UyS1FuMXPlkmVBEUSt8xcHx2N8YuvfTGjlT18OxCxpbhq4I+A6NJmsxXJRpiHtLjd0Bqp
TGcHJJ9WFoDIP66/P6oCBuwU1I51hDxmpC+7atJQyUV+UtBcM6UzYhpaMm0LDk8k4859FB/+7bzx
8XUTeWMSZwPT1tkSoDGfjwLlFwPYsPEkU0Z1E9v/+rEBfu8yjJjbi12sdHbJD2BglUAqt8FXSjsr
IxHTP5+7yxCzFaDkfS0nJiMZQmOjtz90Cc1AagclVUNMGu5P2y1meDYgcRJfDMjpyxGNGaL156o9
ZJ/FsUTn4nP0Hj+UD54bF6757u/XtLxuD3iSKhuwN9ccHDVrNshUD8pCDmtwnwrAzzbe+0YHx1Xb
DtEKY+N2tRvgq2wZrKCF4vZc8bRmJYp+gcmGMmnxZhB3NWtVhFos6OuPRhTAVRDj2VRw5K+n0e+r
rCjRCsLEC8ItSxAL3GONgzvt5i8UdQ+KE1HHbB7t9sv9L7g4vovIs5kscFIMaa7xAQvflcCDeOqa
xsvtpX89uNkaqUhZw24o6Ua1petT9uuH4tkvRKvbfuSheQqBJMjDmufN4shsA1kZirHQYWfplh5T
wEr7CXBJY2311KcYvAJcV0WWe/PZuKDEpQFR3J6dU9lgY7WQmwapNzZVn7PC1d/0s77J9vYJgZdN
e0q3+PcCftlVm+A8IjhzWNM6WNgKQrucdw5Hsa3eoPbt0qudKqWyALDigOFY5oLMMzAN75pdYCnd
SsKz8N4wbABtguQjEjljdv63nWbESYdUXp4g0kUfqAeCUErA6EKFl2uy7/Nsq8tVQNaV73Uperb7
v3pA/bZDxwJ0z/0FfPt8RuBVCJfibaujZfGHEH9xBMmt0lQBzTdySizjHWybpiN6Vvus/ANBX69V
iS0x++pIZhiMHq4TRZbZZo2GvK18sVlDGfduekfec1D9WBmVeLXdCzLbl2moyaEHLo3NMjZ0jx0n
22RRI/9qFEkG0haprsM1BVYkkB9V7Ucfqc7azK79htnGbaLaD3HL5ku3b5L1K9HjM+jPzaDZQG14
8ymFW3Z/yf2TNzUrq2zhzLia49kiq6ZGL5sBs0EvN5tDXrG8ynZEGU7yVd4poX2KZbJcKfOAbqpK
sFJw/bNrbqbfJBsUu8q4YUFPg283rG3xqNbGfeIclBY7jvLg7OKH+ERTLbE3w2/za/Ip/UtjcwuK
8v0VoN0mQcBfQcGqhkET5caIVpVFLb9jCqITQFiXGoa5UcyzrG91fZufg9eMToLLHhyO0k4/+Y/g
SBBK8F7C7zDx9yNI/nQro/CSfFTpcuBsUG+mnFoL8+bvI+0Vo/L7P/n2xBV6SUhPgBRHG0CefbS2
jJx28ArukjgbdmFdBefKttYU5W4PPJPTTohbiKIHLjrXd6VRNTXgPAi3mAUHp8Af2n1rQmJTfKXd
tgVe6vdHdcsAwfHiMuCsWgYAbqo7FK0oJgGb5VP4Z2cn+F5Y3hz+NWVABAO5i0QZsAHML65Hl000
lSwzhDMkPyCOs1XsZHd/PAvrChsQkhqZbAO5+NnJMmSxYjlIzULwb7Vd6he/LGjEJpbtkv8YeTR7
nLbb/4eY5E86ZTey6/mzpCtszRr6gHzNlvZg5Taa5zzSiAckPwJSQXlDWxNdXVomCNVrzKHFDp6/
IRTArkbiaIYbJnK286gfnczBHD6lwIT3kZ8GKxX+P3z26yMDDTvZgrzMllWxrJh9OckaQnDQjFEz
niZEUrrRByX2qWheG3RzSt7lWaZue6U63J9cseCvA/NuVXgq69QBoRyILOXiAkR9sAnVLCO/8tCQ
rGMlO05AQ1+Ntu0Pw1Dlh7EM1kh7t9NLUFq/AqRvQvqdVR1rf1LUsaepXISD9F5LlvJL6qfelbRJ
PylB9e+rdCIeiThqXUJzZJbNTVbVe61Ke71r+1+B0qV7JeIy1KZ8Y9mjtKL5sZBUEI61o4D8w8lh
XkFKUSPF4io03QHPqfCY7IUkBS3oxxHR2nC/ymoT2/rmGzo0v/D1QbllvlrBxjSTXYg0/Nw8qLsJ
Ulu99Y7jXt1GO2+jnO4vmcWvdxFu9vXsCdEJTYOk0pXVOQKho8cnrQzQsPr7fqDbbpHJRF5Emi1O
6mMDqpGkp/ojYLZNfwg//p+6h/1VyOn9D87Uy2Pj6qRIwRE3r094VlTBMSKi9+agtXxOeZBqcFeh
MJCJCxW/CLuT/Gf48/5Qb28/kQ8b0En4Y+C4dL0NxyIfLYm80cUEq/pc0t0+xm3Qr2QmC+n3dZjZ
hCJZh2KXxm7PpL3SH5KTsacK+Napx77d8UVHTIvG4whRYc2pdG2As6vJCGWoFh2R7aHdaAH48+zr
/SlcSLuuBzdLrccu7upSJgQonPSAA9k+PVibQGw9kBm7wm14VRWuv5HdcNse1yRPl5aO5thw6UTv
FMG8609IEwcsDQwy17aGxFUK6yuihIUb1d7PwFDWLgzxpeZ7/iLa/OXWxs4gyaVYqI/KvtgHe3Cf
0IP/eAKuG7bfJvOwtywEb2BYUxe0xdgvbokqiepu8sliMFD/3eNZqhzyk7YxP/wPHN2lG+ky1ixF
Uxqt8OqUWMpriyH1qcB8AID88Kl4b9xpI17DxaN0klE8XznYxBeaz+ll5Fmu5gG7K/5EjlA2EA2G
dh8c0721EkbkSPfCzBaKqqRt2CG/BXZpUNyyj96MfHxLzfjX/Q2xtOUuhjO/FhBvr8PEJlfz0ZyA
+uXW04rI2p90+c5QbjhjSYwXbMm3KnfTXt0l+1CCEdvw3opcocafo/dtvHQ9veJ9s8ZfXdpwl+Ob
HWZTFU1NZXOrK75WHwHqQbfQg3xXenJzrGKKYffnc6GNcrUL5mzu3Az0wG8ZbX1ud6IFFdUb9Hit
J50Gir5PUjc6B5hVDdtmX75bn++HX1md8zIfuKoWDhLRhWk2p/af9tc6iXxldTqzDD8JA6eGSsTB
Un5R4t9JcpCzldLX4r1uoxKmK39Imn9erxfHSZY5KgBqEhZBcDD2xlfRchYiAIiZZsoh+qTsxg//
vtbF14OCasEORXBonmK3keo3RUfQQa2sXVO3+R6I67fcgKBVm1a8vf+5FufxItzsRpdaLSytjHkE
turSM9i10tsIXfJ+lFvkFSmSTavDNihkIa80O5nNXIuNoCYMrMNjsp1+ZttoGx+Mg39KyW5RZnHO
6R5/xTHfmm/3gy8N0eErUsZHF/sGPNB6jj3ooN3d2ouAd5XRu52ZP3k9rFx2C3Go1ePZovMEhAw7
u9jNPipARA6GC1HU2abaBOU+n7BPLvLV3H3h0LSpDhBMwVLo5qkQ+1IOuaKHQfws7fvN/4lIhW/A
1uG/ogHblG67kpUtbGygJlDYccek/nFD+tZbKwXpLTqI5R6w6I5X6afQ5GErxUimdGr8Yifh33mY
vt//fkvHN4Uyap8kughmGbOJbTMl9O2cJKL5arlCmlD5UOyHzzSHN+XWqlw1RA5MPTova7q3SyeA
Q6mH+rpDtQeU5XVCIUVV3BR0CCmLjL9T07Vyt8Yo195Ck0vOQv1j3c1jYRlRGlFoRDNeltJsR1qS
U3aJh+ao5k8f5a4+j2pC0d2Iv92f1qU4VLipwwjxSerr12ObMjCsYwcxVS/qD5mOZ6Jl7dROfb0f
ZumZSc0AZRbN4CQl6byOU6YBarCTo7H1B/iLgVvpG2HNWG7rB2g2Y71dNwpcuHOvYs6+2ziMRpJ3
1GJGU38pS3nrl8MByoBbBv7m/vgWdqKDWBxHC1XUWyV1uRyloEKNwa1U+UsrYf5eqlW+cn4ufqt/
gszl062uMPscxjf/7/R50tIDV8LG1rzTfxmLCaaEHrHg2F9/qiIpnEKD34i/orYFPw2eLF2ZrqXs
BFylBsYCdisvyFneHANXTiyOUMRO6Sc9KEfVfJDQb0OjMXgqfoiCbggydxM8Gt/C30q7uz/ExZlE
AxchQ96vvNqvh9jXXpNbncYDTzH2fvKUN99aY9reD7L0gKW0KTzeUfbkJTIbpJfUfq/VHM/yuTvB
R5Afy4M4NJKn6in6MDzKR/+5XKnnLI1Mw4mD97nJ37mohN1FQxGG7GdtarGYs+Tp79bpoO/6zbBy
FSxtL6TOqD2gMsJKmU1iEQ8InQuIkxHubGtnwOBHvmVv1NHK0S/maZa4o5ZKdYVqBhCnuYRFaEHF
aRVJo+SWbpOcWk6guHaPaqL2wVxtyCzOIIUwU6UfQaYwOxHTXMtHKSVakNlwOEZuOGOf9s1uZXUs
TR/nOhkRIj2cG7Ppk9p0zEanZZs9oLZ0knfxLthnHwwLjbV+b3+NKBq19WZNknWhyA8eDXds4B+8
o26KqJ3UNlHc9pprhYXz0GE/eiaPgIGL4lr70/Q1WkCU7Y6a7Mkfe3sMPgX1ZGKFpCIRUQoi0P2J
WJoHSPDUItDc5K6bzwOOmNpAedutYusvxGa+a+34qw/z3wPd1fuhlj7tZSjxUy5SeSRD8iAsGs1t
9QxRi8gdxxcTytF/iIIsCXU58BogLq+j2CUS42pWIxc+Zej7/ArREYrleOUyWLxR6ff//2Fm+ZDc
h80ky0I9ZB9OO9Gys/E2rSHE5m7F+fnfchKaNgJrjGk7mdj1wAZfQnnCmJi+vv8eTt5bWbaeOznK
v4ca8t4CbEDTBtIJp+d1IDVFggG9EKSYyng4OU0bb2Gutqia0IS+/7EWV59DHRpggXKLerHhB9a4
1mmQ3byXJvc2kt39gKf/EBft4X6opdXHnYYGO6O7bXOao9OMLWLJ7thAUE6Voto2bRM/jGb19b9E
Yu0BXBDtydmWmjSr6TWHFYgE4QPg/l9aoj8l0Dzvh1maOzCShgBkLPQnE973UVbypKI38TXNo2ck
MXaaLLHch+nb/VgLTScLT1OQctynDv7Ws10VDmGd54HQc87GMNqkqhy8R6ntn7tSmz7Vam+dfEUN
DvJYqa8pEGRt43n+mqzt4q6jY8nq5B5CN3x2O7SjLadtZ4q3gP3ROwSYmzpP9b5DaxbC2qqV49Ka
wddXFbcESm7zL5nZSsKyYdRSWbzWFV6gCXS2KIOlcX9+lwPRhxXQGoR1ZtOrJqMSp7Dl4a1VT40Q
19EVD91PCYru/UjKnx89v8/JkRWhy2fQA1avt3dTOVmTtwYtoKEfo42U+xqmzHEqK1s/asaNE47q
CRqo/wRtXnqtmwZD89RqP0TVEDzZjSVj7SLL+Wlwcpq5wOMUdcfVMvxVNYP9Qr6ifrVHT8rdAF7q
c2SrKEXDLTzahZx8DZ2ijl0TtToonbo07FBpUD6pk2JHyFGU6Y9Sj9Vg46SJtVPasj0Xceg/2ZGk
IMw0SDtfgSZjpqP97pm19bcdDdpjqaShtZFCLXkBERtKgug6kEFE0/DFjs24dbV88F7wcc2OKQZP
XxNDHoF8DLb3MhbdtMPEDWGlFDPwGjBRpms7PTLDT5IxxXsNTZdzX+ThY6MG0qdhKJwTUlSNq8D5
PRRelFHPiJPmr9zOss/k1WHj9jIaQWjyMB16Izs/oAcrp0jV68xto95/Q9zEelTqidojo3hAMir8
MPpGzr+WYD7QqAvPKur4J8lr7d9eaSKY0475Ty8J8GjFOfZDYI0mRF8NZ1qTz2eUsgRn1EHOBlb4
h6DKqDIWXo+jVO0gcUcxaGfm9qs29gg0t8gxgiXvvko8gL/IZk/fWs0mt81FYuL5JkIJStasFvNu
Vzm1EooHFKHQKjPM2Q1WhKOXol3Daa9P9tfSrOwzSRi4H78v85W8ZikW9D5uMFngD+zZJTbkajpB
6+YQRgUrjNhLcrqzpDVbD3HgXG8mWybh53AEmweEePZay3XfHqex4VGIs8iPqsR3iQ4Ouhh54qQH
+MDRrrToCjZmZp0NHQuzlZPjNjvnB9AXB3fI5QYg5no3Wx1JfxL7vOGh1G7UVHqLzRGHGR8LLTk8
oV1Qr0RcOIQpsVF9ophHKZGo1yH93k9sGXniPziV7jS+CYc7k35L9EE9rgOUFkpPIh7UJlDtgA/m
h35u1aHST60AKEnPKAOEj+UTEKNjesA4Zu+HOwdN0cwdP8f7NYLHwkuZ2KK8J+qJ0B7EMrvIWcPC
UKa0s+AGvXYPzk9Y5P2n8THYa0+288XB1w81ZlAer6m0sfrdup/3bWWD+KjQYgeigtr9Q0C7iF+O
pjbZgUkfoVB2ZchHDcvd/RthOQT+i2A7SFjmQreF1le4exCC4+J58oOX0fL390MsbUZhzCnE1CnU
zEt4cti1nmGActBj40da416iFz+Cql9pFiyGwYqIx8yfF/hsYUrWmNpaQTaZ9823KjWxJGo05Pe6
lYfM4oxdxJndoEkQREBEmbGoNjJ0c316WMFKxrU4FtJ91aF6obMGrheeEgeelY0dXyVxUVBDEumv
LljDLi0dHiSolHN5LQGamk2YGUcQuxqCqNJ7G//igoaVxhMG8qSnrkEtF2ftIths1uIE/wEe9dQg
y7HZk97km0FFJ+b+UrvNitkwtq7wqserw7bEr7jYMF3qhYOCOJbLHd27I446W9X2fyjV8FIP1r+2
mgModBlNfMWLaGmYIgBTcTzgH/ToGOOpKE6KiVS1ksQrLcXFBSFEfikKClmIeeobTAorn/tZUb2j
ISduRKLj9Ws+OYtf6Z8wfx4CFyNy7MDJ5ExibfuNcULcxdrJ6So2cKEMwijEk49MlLbU/D0RN6Y6
jBoTJ/omcrgp9rhlb/JT+pfytv50XlrnXFTg5cgGwCOKRXMxqLKsM9+OKXKkgSzv1MiGjTtaCVyL
gXK0rr4i57G23BcoKxQ4dXC1FN0x0ZtXsgLV6XWempob/s4ehu20NY7hm1ahKbZRLfQGaHnvkwO4
Yn1tDywslcvIcwqY7ZVNpHcMF6EpHyenJjpV1RSeENJYq7yvhZqdIKAv+lIuB8pHfqdsRnmoHoS4
pRsU2fD5/s5eCzU7P6ZY6ugBECocUjftOjg5z7a+cnwsPHSvvto8n4qk0otGmyjJqXyCCnz8NW14
kh1W3UUWDirhmAm9CB1i8kcx3Is1OaID6/lT/wf5DR6iw4vpB/C/g38WlkL9VnsrwuM6ZX0hYTUU
W8frDoTjLb9SKuh7hz2rskoRerXPgTygR5OcTL/6OWnlgc7qE9ZNa9O6OFr6+HRLReo4pzeV+dhJ
JKbaHwZLisrVfgBHRs4obAqwm30NdrK7Jj+wtGJI3qjRkaLT9J5NMbXVIdd68b5oHrKq+DYiRKxZ
2crB/CfHn70BeMuoOjIVtGyM+ZJB6XNCcTsVS6Y5hbuuceW/bWoGxrHutmrpRvtwI9xw2uaxQS0M
5bwBLIi75oO1NMWXP2N288VGpCROQtmuHJRnJ0bWa3qNVC1xa2vta4pdPR+xMFlRqZ9DGpgfbapS
aGMq9J+Fhkt3asE/AfPe9Kd1jMkCaoGL/J9Y88MsxmFVkXpidXttL6Gckr5l9BJ31Ydhk57UvZ7u
K3njyW77nmq7dcjswoV4FX92wo3ItyZY41ANrUz7hxKa4yas+uDT/cNtoct9PczZ6TYGvanHNcMU
5syR+hQ724QeN5iQ/RRuyv6Qi8GtCVjcGibQhUNxnaITNxVp5iyr8JIptv24/P++ZH3ojglfsj2p
x7UTb2k3OtghiHcy1+G86YhkTBfbkUC55E6wDazmXBvSMepW+wxLGwFysng10T+iEXd9sjbj0Fua
xDNg6ivnweqdb60th2hPKwpSZWG0vf/plhYIVXlGJgMcvykS5kGjKcCF6I/5xuPUVlvf91dCLKVL
wB9IIxRMLajDzk6y0cnSMBMl5STpeN6EpoFFDzY9kjbE71FTN98tNHlcxSpRDYbnzGKN/o4b33tV
sUVaaXIurVXxKoV9oHJvQaG+nmAZM8PKa3nOdd45/FKchOWMt/cRT/whzOaFeflao2Bh8VyFnE2A
NdShnkziBUkRVvcDGgXpPrFXRrbwKf8vLYXIyYNonmPTkYxCawL3JWvVibrPc9aO/xqghHEUr2BB
FzFoAM7edZleVLS+qdeYSoakYjVpj60OyCRyRmWl1LswZ1eLRuyTiwyjozRU156MgVQbPVbRcLBa
45l7fg3ZuRCHZa/QGzbIKMjor+M4uZl6JYU/rE5G3qlb3l3JFgXOTftQufVr4WzK53Xw78K3Ei5O
vL5grd32v32L+wexN9XtjL+0rNz2oX24v7EXUiVB6WEpkD6gJD5bc32d4ChGNdTlsmveMIBM6YiN
1VYuuuQp8Ez7DQ2UdDv4jXaU+/o/pNbEpCLDWuEw+4NvuPh8ilkU3qiDuOrauoAHmJYupgnSvkZp
9/5Al+5YvFxxXoGoBRts3uew/FqtEIvhNeanByNC+hQf2OidxzoFLkeBOd0GKsaT/c/J8FAtDMpz
PyLeItGYcjVzeESrGbcpgHebami/BpX9gmJHtVLeESXbWdYhgKAUKgQLmVLS9TrLY8ukEkLDS6+R
NPYz6QizK3DtyDiEif6I/HONYbSxhpZZWN4AizDmVWHMCYTRddhpquuyCri3sKXc9Opra76a/Voz
b2GtXZ1vsyBNMVStpPCxrQImtZ4rEzpgtXYYJH2vZ+pZjuNTETcP0TistbIXNhKGAXTKSWLRspp/
/H5ypKngS7op74K3UvPyU+dJ8f7+Glv4eDbABSq4BtUmy5pdyllCN8QMAGbq4ZBvfAWzwcjrtIem
LvGVcILqCHmfar1nrRnpLY6PSpoQERE019myKauwbeuafg8CvfmmJo37kNaluZYTL2QdQJlkoQGA
KTa1zutlIjtd4Nsp2onBQ/cL6VK0pU/CNcx6Qm91/KYc1H1xlk5rLdG1sLND3ujl3GgSkO25U42u
jd23W5rpI+5lD7nE2XX/Ky7NpSDF0XSmhYNEz/UgrcRoCtmhugaw78Xpu1cgCKf7IZYGhGMNlTuo
jTR5Z/NYQCksrLzkZcGhs22r8mAameY6ev3FD7Tt/WBLvQWIVEKLB3QyQWd3V+IURRYJDK9QVtC2
+WEK9gi9e1yWUPuNTbwdZTcx0XbnEemma92bpcGSdYO9Ae1HdjebT68M8lKKCN/Fn2WpetGgult2
Ao6xON4f6dKX49WviKnF8m3+ALeFMnWEnalbjFLzLBx8HrTU8Vbmc2k84B5UdoFCK2HOTbOnGuGZ
yQGU1n/wZeWsmbzxKe95dbCyTBZOZV4u1MZFQQ/+3ew8Kbqg10NAlAKQYD5Ekt7t27oxjqpwLrg/
dUuDgguqgbcmEbgBEtZOFmTSADnGGrDDCI0efRaepA9xJ3mPVZiqK1no0qMMdh0WgCxIYDjzbyXF
OtLUIatCWJWbXwSBwzhI5/r5v+XVl6HE2C+SjN72u8QeKBpUHVJ0mtHC3nfeTJgCKyfHUiftalCz
nZb6bT32Yqn3m26rfymIhErLR8t3zXxPy34z7PKtXm+QqkptN4w34fPaa3fxQwq5NtGvRSBp1qyt
syjPKqAHLo4bmksNI99CLVEeEFzJT5LRf7+/bpZqiQBV/ok3v3mSrNIag3jRKf/U8rQWRZL8Zb2Y
uLQZLgPNigfBMESFjmE2Dak82WEC8IKOcrB1QAasDGkhEkkQzS2OLJoQ8w3u+F6YeDIvpPALAOuy
3PTlRtnCAiDdl4QvBgW9dBvs1j7d0gsYC3sKpqJPheTgbPlMlY8OJGke8p41b99deQgP1mMHcaw7
SNu1cAsrBSsh+s3UEMBHz3G8kuqlZe6hijIq5W/f0r9mdem5WEPswmLtwluaUpRLFUtweflvdpIN
kFHb2gf7Y/fKoc2lrY4DWuSsyTEsXADkrlA4kKiGcD4Pww1UwNsEI98awScKFi9ll628BJdmDRER
tguviVsLU5A0YTiVgCFYhY+8znZJ8N76fxXDmjbQWiAx1otTK4rqGk8YYGCgPL5ahQpaytznibwZ
imnt3BJ7Z/bq4HL+Z1Di813EKoYhkVuUpF3z40SGwBpH9KR++N94J4sf6SKYGPhFsKrsmwqaBvdn
iZhKsQMIt7KDVZFS3IzHBNGAoJkoxM2WG1mGiXIbJ36PgmvjuM6zfS6eB9c8SW8FbO6PeDCjPLMV
zakogp6oHupzdAhWHtdLnxBtEHjCXKkqm+16pIlvR6j5GJo7jC92FLG3HDdsTNdXV8rz4mCYjxeF
XgAcimGjWzX7fv+PtCtbkhu3sr/i6Hd6uC8Tbj9wybUqa9/0wiipSiS4E9z59XNQsluVSEaipbEd
MdOh7r4JAri4y7nnJIlC5nyKMCNMpGupHV6QVn0z5ehg5mq8ikscV4GPXPrCGK9zkE9rCLR4tAOA
RooEmmU2bEM2I5g6fQYNHoNhO93pXzNPVBtbOjRs2gBDRJgMw8TD8acEphBcTRTev26kHWXkSZok
eMqWfBRAVChcMdjPSWEMlAOaVVkWSqo6ka9s6E2vJ0vPQP1RiKKt00QREykMzoSqC+P/4g7GlMip
kVmY87IhpweYxYpML9KU+lWbXZIEI6amLDghp4s7tsh5k75V4jZrUP1IrEsqM66rLwMCofOn4tSI
zWIOzE9A7gS1Fi4WgH5pbqHOjghgvp4rM5ABCkNY+f+0wpzZJ/+R65PWRTOs9PS5Ght3riDtNbyd
X8rHleGvFOq+CLsN/A952rGVdpqoMme4OFEGacyg2uZBshqrIL5jIQ6gaH62gZacr+Jmu8Rjg/jt
WkWn7yH9WgrymqU2OytC//VjuA8LuptehYjhjwwu9rQ98Jjjk72lQR+Qt8hLggjYsNz9dQ4HbOgn
u9ynRjFBgXIN7MZ52e3i0pL20SwPW5Aag67OGb6f/+hLlxyNGnChwqucTiQ6ajY3QFChA+BAOUtS
pmYVFY359byVpVOKoirSKWAl0KfhXIkqh6ZjF6iVgDIXkixdB8KIItUDJASNoBD+4eGPTxHKeKg5
oQmN6gzKx8enqDTyPotGFbnvKtpgpKh8p/veay7KVZR6dA3GFsGTs9C3wJQBPApatSy642NIiATN
mJnC6hi7P4taUzvANDLda2swfnjtg6P7869fSWYUEusMZoUniH3yT1dSGZpWDSH16eZONOO1096h
IgWxJDRX/PObt1DGhSkQE2KJQNacaFvIoWUNKB8ySEG4zgMoF8yuWqyG/rLFrVQ8c+Vcqiv2sNeg
USeitPX08Byb525EZaNMb7CbOHhDgPlSf7woVum69o11s6VediMG9pzeCgeJCM4qSicInXmv6vS2
kyQ5hjqMYTIDtCGoD9B2JohrF0YJMaMCIW8Abdncgc0lHxAM7RFRW4B5QdAb3i58IdAqQbncVwL7
avJZz0tE/XEatxzbZO/kp3NThJhh0nScmw7droSsiXEgkO/N5hxSXdeCk3MassAY5tEgMQNACsqz
nLFMjcshQ6ZK20n7WiZzdJmaJFonRZoeGgoZT4gLWPHooe4D5HYr0auh6qp3E8D8FWhBp0cbye5K
8KsWdvcoFOCujso6Sxprvcu75iBVPmgRPZTgfSYU6KcgxcvWojr8Qp6JYAB1QPgj1mflw+NBU1BR
zRAMMP5zFu7bF7MHMS4vDgpPlGYuW8P0Jsv80A08aZ3lGI4YErzXw876Rjb1WvIwAzK5EPn1yEq4
uIVtRn750xx3pkzUvaOG9Xk6jxwoDjK4gK4hWuzW2yyI0EoJzu/g4hn+dKw4ewXN0alGSdIloaZs
UIVNvJBEtZtSs4cMgt24o1Lenre5fFk/GeXesHF0dMy0AC6eApzSbqVvelB+HBxrbeyQJq7E1Qm2
Dv4pQ7kObEeslHsyi5voaOMi4dLQYtC9tjfdxLF9oqtgRVBcU701tKfzi9TY43jOIp8oDjGBDmmO
pk2U9hcScdSdjil+zQb18Qi9HzcuIdfp5pMOwoQ6lq+MqpE2JUjSvkK1E0RQchVVABb34GJzktFN
raF5zucavdrYYuMDjX2tJV101RlpfC/PtNioBBL2UlMr/kxyqPHhBUPHQZqHyBvHFILtUa+TbVVq
k9cBMtp455e89LqAJAEdQDDoa0B1HbuoEHOKbWd1wAFBj8xxoEbc3MeJwBGeZqXQtAdDNtJ9HXBR
jTs7nYken+nA6Q69/VRr0O9Mzaj1lHC4GJrxN27HJ2M6F0arpUYnE9k+ZJ2LPnLRiIsv1bIYXkel
owf8FmfV2FMqeMwWvuORD+CWGI5mAQFL+ICse57itxDM97lBBJu18B0/GUGcd7xZs4PpWKUEinhI
6KqsMJ/RvjjQ454d0Rj8AvoODvsvn4YI5NgUuL6BjE6wnj2yEetKxfwaRCsSP/cgnwkwEwZTAv2C
gBpb3SRrQcjFPhZ3DY+Mc4cScNc8b2VkQiRxoAJZprGfK2mQEQi75/JdiBEsiIbmr5DKFkRbi28j
SgyoHMLlIFc+XralQD0yYtvYhw+xijY9wr5fvnBotGN5oHJDX/gERjVmCRr9sJBDqDZUcL87wBCS
x/NWFtOAz76TCz0iBX2iqoHvlHcUe/ZBSTnuBugmmaviJgYp5XmDCx8OJaefvpp7k3J5aiE6jlhu
tkO36DZqPAgOxUJKimjqkwnuikFMYm7DCrWtH4FwAf1UeC03X4NV0PagToxgotkbg3BedXltmK9D
hRfD7zxUwcjGIastU0e3NEIPEaK02L7zn2/hZmNtP02wn/ApLNVjqILHgBK6ZdhfauYrIkrXhpx8
CuXoX7fEZLUYrFYGPT93sUN2tyDCjeChDS9zqbmh43RgM+Ru04Z3520tBWJow/40xl3kjkLnNYsB
mZf2rR9turW5lbcNpG6yQNxdWPAaMuiJAbVAiw93mDsfPciXc9xq3F1gzbzeTKWrkNLslRF6XFZT
2Ht6nSUXudLKQUT7XxbvY8zPP83z5Rt1MMJ+HBDsFyaZ7yu0NrZ2lqBqIfimC0dFZ5qYrNnG+s6c
i3LsNLNKRtMdX4zA7uZB+YApXohIo9nHMqemBTujtdXezttdeuDYMCb6tYxTl2902BJYu7MIZlGH
y55iu3aejXDWIUTszPP6vK2lC/f5CefOqF6XJs0KgD5UJ7Vcs5Gu7GwQIEsW1oMJVtRiALQEopXH
54xkiOeEVdsUOQKX4Gi+JHmdBtSyRMQPi6thRS1IyWHyjM+mJanOkyhGEZ6ClcENrfFgQ9P3/Bdb
DM/xSgNyjAsAX8QdftBGjzPwuRhOsRWawgM3alBofQW5DigVu3MSVTvs7nipAU524aBI7ydd/ToX
kf5QdVaEjkUHAiEX6NTIl0dVE8RHS1UU4DNRRtY1+B4kJcceLlYgaKPKA2IX1qiGxN3Q+fUIxQ31
PdxamDiN9whsSOdmqW+9iJ6nJU/E4KE6KFTRRzsRwFJUIscKS1+MyI+vGcNBvGpdaAVPvuFV4oR3
YdOP7HHvIdAMVmoPlQmUi2kfBkkaMTQ+yvbtCPWJnZ5gWAGaKh2KqsS0oYw9yh4tzXJjFk7Uu5Y6
Kbtx1vX1DK8siHEWHMjRT+OOSg3g/5ireGsap6zX8WiBpYfUmlfYVv0UhzLNBC5r4VtgchTlD6YK
5oBr5XjrEzJgqJ8V0JQZc8x56Q761/PHf9EC2ueYfWNYMT5s04hhdpKBR82W2q8kjwK9H4STZ4tG
gHRDlx4wLRC+HS+jSHsowRf4bkz9Titc9b14yVYOKvLZoZ9dU/KiKxGzOPs0XCQMvBYCRaaCif4G
t1dlGqZgQUDbJoESi1dYGCOdG/JsNOZlEteYt4NqkmC3Fk0ChQ6MP0qrmLI7XmY9ht2gKEjWyjZ6
6By6o4YS+6aJ2udg1x5xqCiyWzqQ8AgAHIFzBcP+3CKJ0mY5+jtAVOv5w+zIO6Ls6dRYOKCiptSS
n0Rz5S9b/Cutq3VTjzU7/Cjmgtz4Lu/8TN/oCbhPUYcD12KkpG50JXJAC88N4xQDc43D+Eh491eU
dZbNEiB+VE+6TTZX/VNTpcWeFHYhiLoWzilgD/iQQCUsDLeHOZ5OSULjUolqc10lTrzF5KL6dv7K
CTzqCZsrqSwiVQQeddpl9z8SDPMOypgA9w0bUY1t6YigPGFj+gQ3/KSS2pROoY49o/bOamMl9eXK
Jtm+rOhjD4Eq//zS1IXCEyiLflrjnHemGaU29uhoMMkQsslvnEMVpPfKV+MAUpBd8hWVUtQUG7/a
zEg8Wo/4KhjOQg/ssiP6ANr9+R+0eGoZUQF0zIC1RVH8+E42IfC7monTw34QlCr75h7EdAa4Gmpf
XiX0velBPA5qtY3A8MJZgvg6elegLGFNVs510yYDYjxBJIaB4vGJgpMbPEhe/GpnXlVAnRZLF9dT
FzwQchOAEBmuGLREnKMtZ6kE1JLNhmWedGdehpM35cHwHeIt+O66n9c3qbVhsW61tgR7v2jbZO0e
xAk6CsjHX1qWIiuWMiB8q6mMLpWimm6sMMs9qrZlkOJdQIWu0NPH89956TMjJPrLqnpsVQvNpI8N
0J6lOhoEbqlpYF635eLXXTsuEEqmAN4Du6Oxn/EpyyyoXMX1xMaKFcXvqoNa3vb0oilKvJuCF5n5
bO7hghIGyJ0UiKqAtItd6E+mKGk0oiaYTFXXIAIEgTzBUGG7FrVzFtwqxlHQoQKrGip3Fnc+7TKz
rBqtWxcTwQhg9A0o17dDNAmqG4tmcBjBhWqgW8zHFwmI2yQy2YY7O9arJYW129DmPulIItihRUNI
XXHFUSg9yUowMJOb6hChUwzSpFVngMwINagqXbVjXYrisgUBPIRlqMmCp4LRt/FJA8Z0SilJMB/Q
+soK7FBPU+ZC6W0K7Bs5KPx4JQWWl65pABAp8QmKSbFbrM3glw8/GG80JsWGYd8ToA2tijgnBtiX
QYS2cibdcLPSEkHsl56ro64Xd7FVkmWmVaFwo6/b7XBZer2bPdouRdmo8KT780taOP1Hxrj7LCmU
4rsin5HUcXhOTLPco6Cq7fK0iQM6j8o6DmnkT3qBcbsuE1FCLryWOiteorsKUkN0WI8vXyTFYEwN
B6b8ZnduKRnrykIiPYbjqp7iX78bBqCjIAUBXhzpFedUJHPEsGuKuocGYtjDGCb5w1QkxAdZWSqK
wRcWhp403LIJfVmgfbjrjrm0ZFI7xBxgNsN1yLFQD7Qe4J+CcljtZnUmeAAXDWL+HDOocC4y/yXT
ejDNrENDaC4afMks/OIoydfKaV+aqRFRQC28AoAyYGSIUQKiTcJVdqhGnFhWKeRlcRmUIkJ1U1g9
Yv8Ozi8f2eB2q406KS+tmgF+wUx8PcZudkXWI/DF9Yu+j29+XWkeHvPTmrijqOcDLSGyCVq4HKRd
oDtMg0op81WDkeXVL186g43aYZoAemQAJh6f+jbuGmWQWtT/Vj/EQ/6eOvkC5B5LwigSwIGMC4dP
V6AYbrWRBjvJVgOMDv0JdzjUELm2vOTQP1nII2Qfp7EdXchbRUJpwcVjAhzKR50TA9/cJRj1tNIz
A+m0TtI5KHW99zOtN9fnv+ZHaHdyUj6Z4WLObAhxAwvW8O3qK6qQdNPEieTJEXskikoLGrl9S5z0
ecIb4rYtRg+qnD4nvYMhu1hX/bDNvmVJsu0iVAnTsHyiIPcispq4zWDGQafGhQslUup3U5z4iW4X
mFxw9IMy9Y/EKfys1V7lrntIpigASPI11eaDlkZPI3o3rlHBDCA/Etiu1V3YJy+AjL62tuwXWbmX
m/LW6bJtYRlep4ONJqrVb6qSPeqFrKyLOSMY/9cdN+oi4rap8qDlo7lRR/1RKkA2WyjxVTeLRBSW
9g283EhyUQg8peuqQ0sem5CpDOSJT83KHxsBnlRkgbvc04ypP6vEaHJstfCLmIYeHwWnYsF9fF4D
d52ruMVEJzbJBXs1yEY0+dY04kdHSyRBULDU7QGjCiuzQOMQ1QjO0txFmNnE/IWbPlZQUQPxMLqP
JmRekhGCGm3AwCPpigi1qZev9yfD7En4FLmS2R5L3YFh+Ua9zClYz/zoMARqkPixD46c8bb7Zlpb
cKwE6crxRfoXbF2n1+7nurnbjfe879XOxu2ebNeKVHQ6JXCWyiURKpcsHZfPn5i74WGOGhAcNKuF
jH64q3caXccry7PW+ir3jXSNPoJ//vws9SURQaPgjowSiTzfS4N0AaUjFEDB6pLfahuUQls/vNcw
cmKu+ktEDVRQ7Vz6nirTcwTEGmAz/lHN9VyCiingAJSUW51Gt3GnbypZfTq/MJEZ7urFjTOEBrQc
XbtTc08hxNnmSk/RYZtEvcKlbfu8Iu5mKJOV0kTB+zNNxMvQV2imPji/mqX2P8JxyGeACQBnkf9q
Omk7Xa9xCapn6cq5iq+zLcplL0wf3vZp0KhufMge0/tmi/8v+J2g4bN1/mM6DaUYl8VwiN3slNC4
rob2oQ91gbtcvOqYRoJeHERCQIbDRQyO1RPoOeGJY3JjbeE6+3k4sGs+33Z+COrLeNNcTWrQQs9O
RuYjqu4uHhoQ14NijtER8sWG0iFmVSqorshAVyMgdPsKosjj8/nNXIphNcVSAT9GCfIEexcik0wY
Y7HbDcnOiPIXu5reqEFB+lNnv3HbILGB8S5cNUy/c94rjOOwMWqk/SQ0LxsyH0pN3sOR355f0sIs
J1wHI7zFnYaoAV+XIokZVkkF2BKjSko3H9FXwNSByKoRLGkJ3wwBWpSDUPZH1sHnACZFxBxqoAhs
gilQ7pt16Tm3FvD3odtd5XfOtehYLDpJYA3AHcSIEU6oWR27qnTQsv2gglW9BmKRSMYdOGbVB1uC
vP8NRCG6I38Z5Kvig9PSTB9gUNO/zqnx0NnvfZ9BR1HemfqrYO+WUpDPMQT3wE5qiXYHi4OgdbHS
MXLIMEU0UIAijHedSwSe+QPRwL+on+1xZ9LS51i1cmT+MjAOFjDqqpcGae2WuygADPVmUlBD/VEH
CAOE66077EVbunQHWWYCECMAESfj95CMqWZdAQ9VEnUu7RDuKpMP6HCAvrEgH2fL4ZdrgtsE1UTc
jBPXbdGkxbQKe2EV+dGg6pOjF7dW5nxrUvK9btL1+e1c8mGA9QL5A8w4E4Y5DpdSwBcbHf8BBicx
PXQbGk8urC/1lAju4dK6wKYBkS5UGYAj5raxLjr84YzsOJ4OmHreKMOE0ljuxlLsg558dX5Zi3fw
szkuOMJc6dB2GBn5mKOIRiAENiWYka21FhTzzipR+BYdkmWb6GGyhxdFjpNGadja9lDgpI6r6La+
bTwc0HtGAW2ulHcxzH9x69BTYIreKO/L3EUs5czsCwZ2qxpzn7XNFzMGIL5pRQCIRW8NFg8FCBko
PZ00v0q0lEeiI5qgmrZvyXBlQ1gX0f9tUyirGheuneLrpEnBvCpNbjmKIt2lo2NjIBIpO2uL8ZP/
wNBLUg9GDzDAwHdnMibV4205GEhLlaFzG6Fs8pKLg3MEsASDPUzm4PhSKHk9FpWDKku2HS/sV/Wd
qYJZD9YaEoB0LeazXnIveKGQ6iJTYu/Usb0+hdxGqOCJCnuUFalU3hmgfPG0Qa0u5Dj7dv5uLJ0b
IJBUOFXwN2FyirOmt0pIZZybEul3VzR+lzxH8iQohS81vUBpgxkmDJiynhf7GZ8SscEZi9zW0a2w
L41vIXU1X36Pdo7X4wIivnDBjPU3KNGWLiEbT4eXNrG4k0nevFJbzOaBD4lN8uLxBVQk9wgabWz3
qksRf5+6cDjR1ETJD/cQ+EL+azqVnIw103AEnWzuDfFzfQvgKWPA1mF83HwjW2udbIaLIuhfWUha
9l76kt3mb8O2AGpkLYq+l78AXLnBMACnTYgE1DdktDv04yO/vYAmoRtu28gN77LvYAYIpk2dC/Z6
IaVBAI6aCOtHIOngfLuWTdVcdLgvstR4Wr4xoN98/swuZTQYjAbEkpVXMcjFOTtlVMt5YnDeflwx
CiHja7mOfSuwsiC/sNat43fP9Rbl+LXyFl8YL6moh7S4RrDiMH04IFX4+eU8NQypyWt0NYFsvrYg
8LpJjIEIcFYLnoAxMbNRX0QaaAIcX5qJDsXUlAQ9FKVqXZI7b2gezwA6SaNfqaGoL7/gCjB+prMp
Mcbnz6PocG1Dxxgs8KmnCd2oWkdX4FooDrNDRSP2SyvDy4hhKojHns5jR4YiIcNGXDMN9caeO8/R
0KKa4Fenm/NnZXFROg4KnsUFgttUUogeRvBvWbhr5wvcXC8PRctZOg4ojKM9gyuGXIlzorTrKoT5
BqrIk+JK+hcDUzy/sQy09TBbB292Ek1oam+H9gS8tNVZ9EJWMShgKeCrHqNQJMy8uDdYCQPNf5Tg
j0+dMjezkbBKR6emq0YxJzDdhc921tzWhbU+v6ylyiCSS0BcWDMW9UHOWahtXOtUx0CkdhWHruJb
G7KLLnW0MdLt4LeH9suwqQMRs8JSAxFgKNBKY0AZfTX+jZW7iE34Im1h1TI25hr6ym261VfyxvFH
wcTM0uN3ZI0rgXT9MNtmGuIMli45TI8NyB+lQL4jEJ02dhCtuBMDqJfOPXIOlAhAeAAyMu7BLSW1
imaC5rNh9L0vRTrAo1UPxBnA/QJ3vLy+T7Y4dxxV5RhXIUovkzevssaP33QUWCFplATapbPuD47p
DU+5LLC7dFAZa4UN7UrELjzTGsg7az1vMBloq9FuVvUgz1pXsjN/GCYB/8HHOeQSMZQnUAlBWxun
lIexhMSoJpVNsbC5aDa4G6/myG0MoD29FOOPoZsFw2aSPeiy6yKClaW9xOsNwKsDHIbF11nNjhi6
OiPj1VN3itUrGrUbNVUFd3HJCpp7YB8E+BL4IM6JleMAODH+EIF1vAZEC8+a9tiHInWtBV/J+DoZ
dBiT3idqPHlO5rklGeohUnlt5PYFHIOISWLhZHzQGgNJAn4zvGbHLkyKtaHAzB6GNomeb0y5rmRX
Z90gb0qNcUOldP563pEtWcRYMOhWUcoCtJNLEsxYarVJhianUw/bvJneytDZQiTE9pqCCPzJwkbh
AGIugm0SIyI4Xl2JWTSlT0C2ZlpzfCWDn5oNNSpbpRzkXz8TLGjHgUDz8JRSivTl1GgZytP2JLn1
gGpKot5Viro6//WWzgSSK7CZ4B1gVELHK5qbbIrKqkGjHGJh7qTZO8uu519/Qln2xijZAU4/KdtE
ag4a6o8MOTqoWe6q9s6wHn99IegmM7JwCC2cMOnYVIpCcNFiIKyfXvLZeW4K9TeQBVgGQ9kgAD5F
1FlyRNWSTSgbZe8aoJ+N80zwqZb2wwYhA/6DAXpk+cf7kRCa5nqKbTdp/54axa2i0N/gtrA+2+Ae
RanQMz1OmI2bWXWt1bxJPWU9rapDt2VIRFG3aunWAHiMoTMA2E7BgP2Y1KiQwB44izFoNk+X8iDd
ICgRHAEWsXAvBboAgJjgv0zIjfM96pjNqsS0gDVlvDOS5japsDQn+2rPw31jTILRl6WKNvJNlMtA
e4JhRL6iLclG/YMbjcEc3uxsogeq6Z0d5NqkPE2EqdbNCTriZq8mfgYGW9dMmnwG6Y0UbdUp6kaM
P9Psi2qZUXD+Oix8c5QV8LsgD4n7zc9HOk1vNiPBtygdew2t6csiKmeQGopY1ZbCSJvBljBUyKZS
+I9e90ZbtDPiuQkDKUiM1Me48LpLyJ9dGGuduNL34U2pXTHEdGmFqIHBooXo4KRHksW6hJ4PQbAc
tuO2Gdu2RrgMrtlJquggCHiWjEHXCPE/5pxQDuaOVlF1idIwsY48TtRth+n1LejBcjcicvnrHgBB
1U9T6rEHUFU6G5GDD6qEyKYtNUw3RtZbgjLw0oIYoQb0mkxUS/gaKbYtmeUR3ay2jQ5TaG8zi94Z
tHk4fwwX3Bnwx5iuA6fNAn3zSFS5qVlZO1bz3iW9tK8KodbsAkyQgZwxFYZ8Ft0ezmeqjTPWNURd
PyZKGsh9MMSSWOxjIdBABU3GHAmOO44cdwbSQmqLjrlmo5Dueit+stShdC0J2JceCsGCE8cK45wz
O7LGHYOsmXMwxirYoIq+5WOOKkTR+yVUv8cItEDTkFduIZdP5/dr8TpDZAcxHIJdRn9xfPqcUU1j
LUcJlE3n5AHUUEc1qL5WwK6Oa2r75mbYFM9y4olKIEtfF84bJXukhoxZ9thw15Q2mTLMy1S5fKVI
z5JZulGK/rGqrM6vcenoQycYyYSC1/xEq4zahZMzHjecSQnNaqrIW10m6U6astw/b2rp+ANQDbAS
4zBHc+d4UXFUd1kSwZRhNC4F4VGT/cbUDyIRhjpm9O+YiTk20U7QQ01ljKk4U4NCfAEumjJ5jzXl
Ji3j37jNKCUDdcXkyk4IuLqY6cUaWE4d32Tde4hq6298r58GDC6WTzME1wOj9830C9qMLqRzBd51
YfNRWsHYLysa4bxxOwIOyxEpEJLzYq63kp7fd2q9TQxDEGMtbDxmwgGWwZwbYgSb2xUnReGBhDYa
+GQ4ZEb2SLXy2/lvdbISuCLG9gTxTUAfTsYBuyqH5oqFQmgT9s8yGW/1crjSknx33sxJUAUz+FCA
CjMRKYTxx+eLqGVk1hFyUwmjQokbt4m80aPS3s5GQ3M303IVmXj6y8RkMIuIEYy64FkE2xvnbFtV
B4srI86Yq8YLp8xvMcXSyiLelhOvAzMsfIEiI+iUMNJ6vDpj7PrYDkNEL6nqOsNudBpXQcIFuhPB
0eYfKRXQKeRxtgYWXRYrcQfP1EHv3EH32nWkm7zst3MJ3vbiYS4nVx7UVZy8N5UQrc++0udHhBmF
Di54OBB6Y4SE+4qY5pQqE3P7HzDlaM9aMNWG4TviwBbUafj3ijfFvVephjJUFcFU58geGD89Q0t3
2QByE63edbS/nSMRvIq/AbxJ7pLh/MkVkZDyGWbkyniGq/5WqUQn8QTexJthd/1TA43WddGSEiub
dt3A+J2lbAUqoumLsjF9SKcRoBHc9Dq/VwGsBTWWWGT4oyh6bh+5wzPLSd/HPX4CE7H5L6N1scov
9Rf7jei+vB2+xa8Y5YL5OMg8upL3js9YgS3FlW/DIHvWD4D7C2Wzlk715wPG7tenbzNVFlV7lkpK
2biZNXVTTzbErGJga6byipQgQ4rG25lOgodVZJe7t2NqKRi2hl0GOUMzfDOslEDfiOaieDfObz3n
/HSo84ZzDDMN4MxmmLpouJ93ryflTd4EF/fEShPiDDMTu341BLP/QTZp+4yFIvLMTXLLyJwLT/nF
Uhazi7IP+F4hrnwqlkFjyG+WsYOdS3sAcKXODFJQ9YIcLIoDwRrZReSPLxvXZV0axJR8k8apGW0h
q8IP3uint+Da8CQv2zc+9Kn9MHJ/teCAtaEA8DEugeLZSe850evUcdi2FT39lpfRcyNBnwij31vB
wvjn48MQKuAYZACBGsKw4+OPLwe54AoNm+SC3MreMLsM9qj78W0cgbZu91Bh50QNqSWHhPrWX1Yt
LkpC76hO9BRWGQeERNz0FZLIEWriALqkHpre1DVmjE9Ur2yKeNqLPu+Cqz+yz70qTZ30dlLAvvxF
Ch+Kol9btPVotbeb2S+cdn3+Ky9+ZFTDwBnEROb4rnYvm6DrskbcECfxSInpzvHFDh+InazOGzrp
2H9sJ7qvLMcHlPXjrn7yZpINK6gg40Fxh0A2XaawikPkTgwjQS9/cytRTUa1nNGNnFQt0YOu5Vph
B2gbbQYEvIVrPcXoTRnrCARJktvu6q2+6eXKTVdS6tex62xFqdfiuj//Cs6LDwmawkTGF862xkrv
fKXxGCm4tY433XW2G560VuC/P3ACnEtgzce/Fs45cFkZ6FhCQcytA0ygmetwrfnWft6E636bgclr
FfutCxnp2+ZtV2I+AWptmTsG3ZX4dT2Z32Tb/vm3cF4ebHBZLo3sgE1B/QjUSFy5xrMJkHboo0jq
hu74XbI8cmFeODehK9+be2twhb3KhWDt6GdwziQMK5W26czOAtmo7z/uMvhEiSvvRcJMJzwy3Jo1
zoeUVd0CHwtj48rcNd8z1S0Pjctg6cVmes5zaMIqnuHJrhhlddIC5m1z/sPsYpCQZbDNUMf9Fg8e
I5Ex1ipmqF0xPu8EN8fb40JTVBycuYphT19n14U/bqpAXimY9AfXpuBFWHKNn44S391OG8uKVeZB
2gJS3o0FFksTdA5T/91pnZs+A4fX2AurkydtYH6FfIhKs9KoLZjV11NQRD7ZszLY6CWv8QYR4U4Z
XXopZKxmB/LMHeYpTmgvKeHHPpLvieo2c2CobrS/qtchnIf6rGEQZqV8N76rPvk7r/xJ/Z1fNee2
OhqbDSmxr+X3+F4HvJMBPWHa1rw5c/+eBoZozZzfaiNwEWrMb+kYyGcfGVMcf0NYeCHwhC8AGJgR
XeH/cKmNWaUzzRQsrWhgYK4hKy5qZi1kT0cmuDNTTmlaRwmrAI93XRIFY/Qcz7J3/kk9wYuhoMde
NnD+oU9inlTp696y9GoAJQPFbDwGbRBg+iMGS5G8AAYsr+xVusq32YztSlfiB/bkO3LmOdeexzSx
JQfmrfYpLgqv71tR0LBkArM9mPFCpxbcrFxu5jStOWdDxlbIAC2AqG6dQ79Pvc4HD85eGTxRj/30
umNVn01yB39KddrO/YfJDjB8EyN94Uu0nj2QffuY5QMZtIh45zRG4GxyB79Km6Exa9g0L9NX8Cd9
ZKFe68p0Y2IPQ0/4Hoo+LLd3kkFCxVCwd4Nnxl6suvaug2uBXPng48gcZD9diXwa+3JHLo1bJfcG
SzVoATFwC74xLXGtVPOhsetndQJxPdEuLpoCfgY4aqYSxzfODBDPTmWPcLZ00k1aE8mzImNCwbBf
GVEtSMFOYxwsDH0eC7w/GP0/mbbOLaKoVMLCiot4zZg/5YD65lr1gKi5YrFWRH3tUBLEWKovbRNP
2swv533Bqb8+/g38eIwOQqAstj+ObbE1v2s+mzeaKpcVpKp18UUsILd0hNByhsiMo2IggE8dOlAg
qk6GbwxpN1/PXgqMoH0s6n++jf8bvZfXP85G8+9/4a+/ldVECSgGub/891X1Xty19P29vXyt/sX+
0b/+1uN/8N+X5Bstm/J7y/9dR/8Q/v3/se+/tq9HfxGg1NRON907nW7fmy5rPwzgl7K/8+/+4T/e
P/4t91P1/ucf38quaNm/LSJl8cd//mj79ucfBm74/3z+1//nzw6vOf4x77V6/8fjO3175/+Z99em
/fMPSVX/CYZLqNIyWSNAMnRc3+H9xx8Z/2T8OcAoq6C7QOcYV6MoaRv/+Ydi/fMDOAdSTob5B9Hd
H/9oyu7jj/R/2jKgMA7GfwBiApTkj//+uqNt+rlt/yi6/LokRdv8+QdXUgOjPZoywLswNBQYCE76
JmlDYyo36lcWgxoEuXPtyYGxlwPIxdwVfum1GzCdbhtkAU4AuHMQli4LppIv6m10xyToC6/ZxDsR
kB2ttiMf9PHLMOCBnATwXHwjvs8oWzFwyWPzbYrtlR73vlzTZ2PQb1HIeFJQZisiZdeRF6fU9+ZQ
B21OL+UkvctKulVstOmovS3TNJiU7zJ5S22k6QRc+ikYp/KvUXUHws67Ko9UL66a3lXz9KmUwhXk
N0vXyIcXSwORDXBo3mR1QakSaJk/FFHlq4AKFzFrR5p7p8jeMLb4ok30oTT2cbMH9sYtwcRskANR
yWpKnodOW81W75M8vByr5zoHCKBwjDuTXmVMG234KhPIjpR3ZnlvOfdglNvMquO11Voqn+3pwW4w
hlHqXjdXHqFvBdA2FPzETTYfpEK5aytUYWmTv9p1eYDAoDdE7Tql0F2Q8i2mvMHrLWOgovSA13Jp
UqE+UrthnbmySvZUkzyzJz5GJg6Qi99OGSTbMS4TSZaPwkYwTvk66r4Ydre2zO+1WWw0qQblp7zp
lcGt7K9qd63biWdm/ZUDAZ+YqJ4M+V6D5NA2Ah3eZPlTO16DX9Yrm/BCGYuLdiK3g/0eFXdx2Hnd
WARjqbyBZPGeVDeS8arVhl9pyqqQn9JkH43KLVWhUWdLLjWDuUa6Qm4zAyXOIgEBpOIaoXVhFnjy
W7DiW9K6ypVL0rWWmwGtSKfvFd30GDCYyZeq/55njqc0h95MVppzk0fDhv4fZd+1IzmuLftFBCgv
vsqklK5MVlWXeRHKSqIsJVKk9PUncvYB7uyewWnc155BpaO41oqIFVG/BgEmoGnMtETqV4PfzvKS
tWsxusi4cqvMpt/0CnnyfGV95gTLt2ybkym2hMCOt+YyEsFTBffoicLqz/1BetlYvtbsyfLqMxTt
0Wixm156ZWQNE9yEe+Rmrscem9aV6q4BC1HfOWdZV/eCbfnqnsAHQSETWjc2MylUfWh6X6zuIKCY
6YTY0Wl7aYBOYC8nMjD6ivyy+0D8aSYt96tZp3Qo8Rqrxd4YsW7DejjUxhyWTh+geEoc1h4Xfc+8
F8repqZGRyGRnaHJSbD6qRQWxP2Pbf/VIjZgpdMhbKfnLVCJDSesyZqPpmRIdvRl3MGQpCHkxp1Y
0lpn17vtxJy1OgCzQ9OxL++1IumgYSQXiAQOaxxf0cDKlDbvfhnG4XAc/SE2DhqbQZ692sunweRw
Kzg2HB6mHr1UpkvdiV7fR7oNwEcL/7ULvky9JA62AzV+6tmSL72ZYlFMcYDbwGj/J+zcR1Z+6lm/
u3CWc8IuNlN9RoxZpItmPxM/ZXTNrSXcbZYH+aKPwAv3adBDSroAoV96J93TQmQSBks+COeE9mUX
jj8UZ06P5AuvLZEwL3ZadTAGqfKw8VPQS7clU5e2ZHvDfiBV+Kk/Vx9PephRVtxKZBQ7cPy2Kh5t
5WNj/eoKcwo0yJQqplUXqfVudU2GxZI7O0QST6V2mrq7keIbLQx+SA9nt4yqcklwpydqKwDQrDFp
IGSFwZVefzmiTqZZ7UdnTODNFrehBXNUNybBC+xXckzHd4QkFjPP3lpe5CpW+OggR75Y8WehMzDi
opw9bCCTwd72bVekFa/OPiW7tpdjDAeCRLv60HfWH8jV/54m/3nV/4ZMFHa3uYuRnxy4m4Mg3f9Y
7fypqb225v+vqb2+yrWmgt6EVR1Gyd9TY7qJTMVcW59uf9ePCLGqrkemjRYFOvf/b6r8z2tBHvOX
o0+IPYbfpiHj1CjrfPsYVhXJxSTYaEhCbv2n6/qvpuvv1fu/YZb/fRUYyV8VD9hjcX4bRirFVY+p
870NP9r2tticnCEtmkhvtzZnbJzu/tba/G/z8PeX+2257K/Xw2fB2uNVmYXl/99ej3dOI8jkfSBU
JHWg2sOCfmw800cmsqubAvdHc+zXRAt2nkN7z5Qd8XbLzDicBfETv7WiqekTWPxEphvOhdthexn7
Ks1n4NSRai5qumzu8Ie3DeDpn7886Ga4dVzRbB9vHf/9b4B2W4l2wvbAe7f2ecOrBnJDAoNWo79U
zSJ/5ZnD4CdfysOExRY8iT0cae5n+mb3cHaDX+Nabek6YgBbf5EFXkzdx+jIOBQfRftSLcfQemXj
EM10yDgCCyzx1g/37vzRFqjk3q0vPlsqEqmxiDv8atb9suC59VQ2mwsic3GrQ3p2xGx9GB2k9bY9
zACH6amfsVDA1yPCq6NNtbsF+amWsnde78VtMEfjhgwiRXYwboJVaBBtawjuKozr9cmaUdkVtlOx
lDqIETkX9QFJwYlqPnvdZLigxejt9NQd6qLKPXiTWtXrNgyIeX7itNp75Z01V7sx0JmHLd4iZJEY
uywI9tUW7KkHw6M5jPFmv0Y5J6I2dVyJcF8u+WaZFL1OWkISXG5LvDkfvIBye+k/zXxnm3sHLtkL
ksat4KuczZ7VJHInKxtgmNFuz14TIt7xUw0weQQjVpA7WHRFNvgAYZ04NKX90rIorEU+wiOOy+xF
hl9yY8d1OzvmDuL6dB2KHVwPIwqSgBd4/IrPobNx+PrEhfen9vtETcg7q+wsgMRm3rao7eOKeGmr
noe6jn1H7OsZvzKtMtGOsRmQMGOxxNUerM/LW1FeRvpubZ/BiI9dwrRnXvbLCG8ftuwCQ29UVb6o
QSxoFIHxOD3ien7qzU/scdoZE+6RzBtvXQYjuLi2/LhxselOyksBSUm7rsdhJa8tcXauX+9VXedt
26cVLBTCINvGvVT8yDu2071CFuaRjCJ1ejuiEEnWtZdMwO+3aoIX1W3t3C0AJIO2SA06JDqy3TK6
cR2Eu3nsYo988/B5Qrxluf1w5mVioPEybh9+3+U1a+KwKg8dPSoctVZ9sbqMEZmRdK2XNcVHiWOA
8oLtStNLFCWSrfjlbQSAVW2dzLKzIquZGO4F8Ldd+9DZesvlhse8030s2ZisNUsh7ot07adlUMeN
D2ajmFNVB3eIO7/V1LyUS30QXMTzitpM1VH1hzmA/1aLGCwLWPmo9sPEDsY3CDb6EYv1AOvzk9x0
H7m9QBM559NM0VF9d0g1YN1zGYqbGSm221Lh0YNVymYlvuCJLvkbochApm23gxvbsx+0S9qpMdfE
jkNqEj1t9s4f/bsqNBztrPtE1jnGmfhQy/xgr2rn0Du7nnKl2BHdeFQWQBVWJBcSzNxe/SIGkcx0
3ZNBp5wXbxtA4wiSIhH7tQ8ehRaPfTN/8nH6o/7lWj9/q3wweMNCJYNADs4jv91/kmC7gRXzx9Vy
BKE3O/8rSA0sR654w5+FIv9y217t5P4qsqi1v7PB0I32RUjmD1XFV7PWJWfvJlYnrDv/MaD4nzPi
ddcRpqPX1Y1rgsV/X+yN5cN/3p8/4BoRBV6R6OZPeqXfGKK/ah48UyCQxBAKhOp3fMoxk+hnPn/8
J2hgjjlgIiSmFvURepMdRYx63UMXgZ/6j2t7v7GD19eGjBeSM6z5hlCf/b525czQECys/NncKh6c
Y4nLqV1sHCmOvAXKjhQD12SciwzHZNG474Z69pGO6Sa+/b207XMDLjVYBpmsjX9HhPMQVhgreveR
zDQiC4sWy0FxE3frKv7Q0wHK+OepcwGyIQ8ex87/hxG70wdT4a/igy0aBrdbBF/9s970Twezvbhf
zHupwxF3WHHH3Oqdj/WTz+UJLs5pZUApcFjvQvF3blb5q7eXIm0s967s3E+15jK4M2G17x0mo2aY
srBZn5zFzhw3jEtvjjvGbu123vvSSbsN5n+kiX32KcWb8l50tewRbocxE1se/rSbq7WMZTWBt28i
hzxKv46R0BzxzWS6/xKw5ZV8xReMpEHiHNRgZf5sZYW4lHCuggXLocPnsGtUX8vfSw0Px3o6bgNJ
pyZIGH+vrftyaI+OLG9b2FAR91upV6383LUwkDnbHh69l63HpbZZahc28sMUYl/65d7zxbHDHblw
ENI+NoasA1urZ+atp8Fp98LdPsdBH4kMsVTc4cYLanlc3TImlX8coBp1WYlxs0mD8RmRKzs9+EHU
F+KbYCLxcana07wPZbcnC4KPCuiaQ5Iu3phuI7tx7TK1qUBpKWPlfW5Vd0YqeV4irIB4eAwwGFFg
AbWl3pZi1+tTHaIHKtt4gbHvhPm/G8yh0cj27V4nt41psEQWxl7biH1lF3XkFPK+qLwdx7L3IjCH
eP3ZsmGH3JKkL+vHhbG7Cbl3i/XYbizmsz6xrYEv65eBX3k9KsgVZbYM3mmtg+haSgNc/LQ4bX4e
tkMc2s9Ntz6YgES2+wCXzXxZr1M3co7hDUz6Zz13iaWuU1CTb6WJ5upD1iRDSN9j2TyVE4bh/lOZ
F2S6HK11yIapWVI4ZN4iTyzY6TVA0dMXMft2wgyvY2FxODmFtUHLu+/lTy8QwbmuZ1wh8epOuwLZ
7SH5QiRYxMcmJpBck9KJwwYQxKDJD3GeqqK/tBwFn44nvcAnzJYPSjv3tePGGDevZS2G5ekdZJQ7
BBAdipJGY1EdF19fCmfew2I885ZyVxU8hgNs5CoWjfIkmtvC/iL9RyGOwYZMlgZW9PB8aE5w8Qos
NGjrrQ4Ps/msiiIuWyceVhEzcNLz0kRe5fzyHBxDumTzjNgZ2y6jsEBxA0ByI9esZwUyJRBfgW7E
DT4k3/aiAi4gTdwOY1ShYtb6XRbfla2SisBwk003/tphiMaoyznWWBXvTFTrARAW/n3jwz2Sty8G
P5zvQsIEI1A7bYvlAcl4IFmr+hdCD0++DHbKvMrm7JND7X1C3wqS5MaWGO9alTQlyf0J1V1oPELm
jlhBXLBztd7DxQkLBM8Df2JNC4O9IPNZG3fuL7+AD9fyPAbBQWGq70h93gpY1l0Zn3K5L4spZ+SX
6Gg81OHJLdmJV4C3qOF3bkvSantfve7R8pcpqssJBtcdeSRd/dqGDdBVQZ+1DxXJYNXOvVhckoy+
kNimafaBxZ/15N9PMDt20JP62/gKlGPfCwxPwj11KKc6XL7Dhr/WDe3x8BM7EbY1pe5YQ6VBUAPh
RpPIq/WcXUfYIsjhEhrbnozcQN7/YRb8t9sde6YQ1EKBha7it9K7Lo4goxR/1cX+zrtdU8TgZCrj
8KYBvY84HqSHvjYJWPjnP5Pu/1L4rxbRWBPGXjt8Pn6bRJWm1mpK8UGdMu6hJl4X9Yep8Td28a/C
j78Mf3aYJ8OR+ncVFETXISWB+viL1b8GCocau0hxLRPXiXlOkUqhD5L/0cbvLxzit24NkAEM/ECH
/RuTCtmeHRiDbzaIAE/HSucy3xKOl89tmTRxbUfOhMTE8EhzOJDFwUt40YBw7sPUib0n3kQMCOYf
sIYrYvGPdwUFOpbbEHj0jx0OHEfV96v+CJYjbY+kzdxi/38fqd8EMX9941em5MpCIEXrHwaKZYV+
oMCRcrPxcQQxDgAcoqNrEkVx+ZN68J8H6GrGgxhY7AyATfkdypihg6HWOH1sBBtF1tGif3KDxLLl
P76xqxUj/h29G5Cg3/EmO+z7Dnta78o59M0Wudx/4uTDb7/NbAHx03E3g2DxTNzRFg2bAnC6Rr5z
nsuHvp9jRgAeaJEod4sIbvoRduSaOGdI6NLG+6J2eeITReLMsdRBUgTunVmCe89tMh9+YqG/RaPb
72sFTKIIkRHzzOsTkcWNxAzoB+iV7dfFFmfIeZ+69mj1h63EWwBEbQ00V9588mD721Zw8Kftt1eX
N2oe99jKz9UA47nRyxAlDlehOULyDPbzyshhKNXhaakyC2+oBd+hf7zqNnC+ww5Qq/tDW/RvWACi
3R1mp5QWc1YiBSGst7TTP8UgYpCzeYDBeakRxjicV6SjTE5c2rczlCzKQZldT6MtohBYPVjidBi/
Cv4SDt+b3BJNsIfBQXLOzzA1jT3YGbFx2wEWAtpRZW7TJMWK5W6QAySEORhGTB+lS7efplxOnkvu
kZG18ycFSkjBrbCL5+nUBe8t4ngbTNekS1eI+GUIPUO7xYS1u4H/zFLvWKujyqmywHkKqovT35f2
A3YX8y24J+BCgKRFI/TxcuRJKN+aBYNh0Mc9aRPXQKkK+HXTJ1FX2GHBt+1E7XhXencNZGASnJw7
VYndFJEz7OeA/FqLMWF1G9ui2zsgOJqXoET/igPSWyBlbtweT01XxpTBCMI0N8M87lwgPnLW+3Uw
kab9TmorJjj5q/VdgPF2TZi4023THybrcdqK1FvGrJD4KVlSelNOECNpAVD2AODxBhpMMcWdgQi/
+7UVZWpJaORMDaZkz+RxGR9mu0nhepPqqThjHzip/WdqKXxjRVQub1N1CxXFvqQAlcie0re1D7OS
PswS7h2mTCfeJFg1RpiRnapNJTPH+cAjslKQMhZEvcRElXWFFmHj3EyZ45PcdmXm4XKk3ecW6B03
oGHe+rHaU7bnSPIaxecQhjEvd7KV6SJlOpgxQheUKiMyD716H6q42ey4a+5CTgEtIZEHnBYvz6V+
xQ5OhGyQSKhPuWA1pnuepg9XQLapgMXBXAStGB6TZ4LfxpH7xduiqWpyy5Cobj/mIQD/ZkWyOgX4
bPhWYtiCRSgAALgQfB3AeXrTib/aMekeiUCWcU+Az0DENeJbw/awBO0nyi3uykMNko8s7l6F74XP
wJ08rD7Fohimv4pp3BqvsqpSGkyRmq+UGOy2/F9iRjQ07pSgc3bjmFdsjTZ7jgoGNtQ5Bs7bFnwp
Uhxgxp3YLq4ByDx6q88CwiGFUOYkthG/AfsWhN+3rnd3fc4sb9xtZt1XhN25fo7vcNyqA+dYG0LA
zrLcu6vCVFIn2gJ0JFRC9RyPRZsEw4s1f0xEZ1W3LyfEhdRhbOQ78hkzMc6ncDzbGCyUrjOOg3oN
Ma0xi1xpSbKuO7mJXad1WjQIJUQ4C6n3mjxq+yYUB62naA7BhhhxU4FUvXI+9ZJP2wwyt8097CqD
C4/n5XVFclyvglxwEKzjjBNkn7pyRPtYPrqeBt7JYjDw0TCDpgSDKJ1TUCFEjMhsYgqt8OPsP3MH
jSuUqYrypNd3tP+p2VG5sNaBo8hUgqfFX/EKbPtX9z6ivxcaJk1/i4XLuIYVj16WvFLvCwE+Anfb
jqJlGlgccjcJKugLrnl+cOzuvNSED2OJhCh3wYzoJgsUldK3ceQb8JS5FaxoJLuo515cKYTxUBXB
YCKB7mBvQzO9+T8D1QnsTubrV3k2/U3f99HUylxVayRrtDWkwrwEwa/zPg6vzQoP03AfLiDfiuUw
gX51QTlWNuxFnCeDq9G4E9boMUR40AAKkUyYWTBXtngG1YKBOwApwGQqNDwLyQfYsHjriziEsgdB
hjHDFKNtHbuIw5pve+tZuALPMrreqk2a6sFdrpdwWhUfozdGIYDpEGeIjRhBfFy3lhcDLts11bPg
QTTi4SQLxwgPOvVKd5OzxDPUzO9DESRV+YaeI4f1Bmz7H6vmffbstAjYxeFvsyiiEBPyIpyUVSob
6UPvjAA+65Rbt0OBJmtor3d1xie9c9yjy/AUo1ITQIdqfTbBY0t3PvkC6526FQYJ0C98KKLZGXGo
wMQhMQBRkRHQsLacI48/W+j+R4X/Ciy5KS79fFeNfuyX297RNxXOpIVk+qL6sp0qglRWzDyFHgrC
KEwx/il0TWxj1cECgzIEQJvZ0ZuarFGvU1PGntUnTn1LeZGyTedD+zAVnxqDdoDLx2uHZAIbXRR3
DkITJnNLig9L/cy4QUt/wmDp40kHUz7zZF7xqfHpmwCufZPK4OI0R9dQXyEv7vqIHawsUDf+iN8a
T7vf94m/6KQhSLMKIJgOm8Tzwz0X/Q3bvt0BdwkL0zq8s4KMAFyoq2InUD4q7h9Wd8RGUZ8R55dx
kQ3u4J+HKe3C23B72TYdrwAUtH3ygNFbgL1WjFGjAD/sP3C6HYoGrGihk7pnpyb8aDDxBwKppe9r
ezOVN4F5wSpo7FULcl+hBwBAXlgSz/UNSKKo5LiIhxe4pRyRYxXp8HNqBNptBnRvAyCL+1LUUdFD
QovwdR1uiURx3nqZYiKJbA/wgPdlNpbJNtxZUx8Hwc5lGdqeASFYPRiBKQBs4eKqd/0UAkxUAROZ
yUSezGu0OKU4js4teAszD/lQvI2uSnXBshEdAqFdxM0YtwovpfCAitzHmXAwfRPrjfk66d29g3jZ
sXp1+XQoMWNv4wRiAbGrMIGzg70nSMTGH9btizGHTfBTNz9CDjMj4AazU1w6Dz2ucagOrpDKYi3w
S711oVVx3IOmMha6yQd5cMAl6dUF/tSihnSxP5BDOYiIURITu4wHbrJ5rA8IgQUgp09bPUBJ5CXw
Dt0H5MhG7zC2HxNgFqzuZZX85UEi4oQi8fFo1+R2wOgyhs+qLjPtDbHqt7yGfcUCrw5wGi34CTLc
6uDV02HG1OfVgk4ysDHFfYcuTDYujuueAKRDQvPkXOyqxKIsbKq8UwlG3fpgRsVhj1IydgmcUZI5
+OZgs5d5i2EABaEKVNliSHjtZjqc32aGm0sJiF/aRJQUzMApbK1YKSufNLvUYgK3wJcLlMm3heOg
8WYZ8T0wJ11GwNb05AuwLp5x+brpMDHrmTAKcHo+lN2lD7GifOx8/8CLLnblM91u1rGPKW1igaqy
mTEBgZk026c1fTlLEQ82Ci9IQb+C6zKQmBKZvN0bw+0HYCXRnonICFXC1MQYhXGE0SvgOTX0rFDn
S/u5h61h0/awm+FnI8H8GAlaI8Tf5WDITDQy/7xaTdIOD1rASsHvwSP658H/IMAOsH8MigT1DUwt
eJoD7CBjx7npHER4AhtqJepi2OKLhhaiG9A9QjDZ9DlbRyyIThcOI/rOhtdp1+UuQV8QGjyLP0Nh
cEI+G+/UTfd1/RmyOuY4OR1Yk4DOpxnEJrF/Af7peJERe9oJCyBr1d/XVECrwuOqbpIZ40pQwuC3
RBXCRdFg+4twP2cgZz0IZpzIsud0gltEAO3UCmE8bd+q7UKAUnb62Ws/ZzadJuee6sMgbygKGsQ2
mXNNIqmcXch57AK1nMPPoQKENWjwnf4b9XBVTnCYwx6OpG8+7/duha5B0dQ1OncxmE/NcC/onelw
Rr5KfCZr8NJmgeV6UMR0sW/I+uZpQCQM0qsSKg4BV0ilIg1f2mFP7LyFZ/K6LHtXXfj6o1kRty4K
VfvSE+Dl+GDhVp5U+23Ty6zLRPZO1NjvIOPTHhgardtok35OAbW2y4c2n9z9IugRSZCGc51W67ni
xc7mh2VdctX8YI0OaBOPuLMCWsADhsmxElAMXTYLv6+/xn4x7ys2IQjmJVigX/LvQ+fk2Q+sfDQW
KiL6zlIgbwAEYq0hFBxQ9PmN0OKODt0dw+frFVZoVj8BAomJIVKDAZ2qgaGBcp5kOnffVhnErtpy
rX4VPfpAgxVJb0oKB2hGe6G9j6SzLg7mKWNDcSqsT2R07SAXRhUJU9XdK/9L4+ZuUB171BSPPXNm
Y554C8fbOZzwfG8JbKNzYcZ82RC84gYpEc0O4T6JNSFls4XOEX2og0ahoPCAud0aCYMzSAT8iAZv
MHoNxrxQ/a5UClvdIkIKc47sHxSFc4E+TG24daequtkEsJg2iEq6pPNiUgyhJxJchW7vhtwARYm3
GQvouIHnicSu9RNcDQTEk+6/m3FLFki9F/GiUEkmNaYjCl337qg+8cAZAturRygP7AaSqiBm66Ns
3oIN3dpqnxB0h2uvi+Z1A+XsRyG+Yat7GCeKQfCsPBoZdLDUWRKOcb0vWar6BvMsmu8SH2nCqWN1
qiSQaedOd3mAIaIWgG5LDF31T9NUT9L9GXECmusMvXmxQ94cfEtCYjV3xrFZHsrwLNHvTv5NvcUM
Pm3b9G53+ELglbJtd568V6iHUwCmRYUwWkNnB2pnaW8kJox2fivUC3OeDWql7u7rxU47MKs1bxNb
5Q0MHgb93jE/a/CD1U9NCI59tqAuuLR9G7nATqbrcXkyfEYB5UlHNH4mVBFldgSCAbgl4dkHXUsf
wIgmgSSJwshG8AR7YHO7roBrcrNz7ArCyB9v2U4MrJJPhpT2YDLrMKq8+iBX5Ju7AVwfX2E9HknQ
+RgEIniQQK4HY03Y4YwuVNzebYHWxIH7FFZmod78dL3DNqHX9++5fbKADCi3iPvpDc+RLL9777P3
RWKmIis1ot27PrUqhV8SIDrKG/NhUp938KkXGLQ7NUc+k7txwNmpigMbnhxxF2CoGwv8ctO3IxHm
ijvX+MsdLGBuRx95QzM2Vd9q6BSVrFGxsMZfQpukvzr35DiYefz3GVLXCT2aUypoBb0E3v+J7skf
fIX/RZEDbAzpBcCPKdz9foffqD95A7iAj6uZpXdCfHpS7K5m+M3Dn1Rff+G0/w1cgkZDPBV6Moid
4Y8EmO5v4p9w3XxfN+Yb9tOeirGZknQZHvUYrUxw5LspH5zY/2QtEF3/8n8jmnC4+RcM8O8vDon3
31+8qIxVt/bwbbDAikEsdJbsKt0hi39gUIR2/Hmst1M9831jf02Qo4AYy6CHzia/SWulUjr6ySCL
c2lT6F1NBuTqjLKaMs5T9BdXAcllw3M6MTcue/redzQLl/aomHxCeMuTMn7C1yE3FkShlrTTBhON
Cdudv7wJuKwL79UoEgvKznVbYErApDCROxfCJ+wXN+55mH6RqsBc/tXQl6l6Z/2lZtiInHAf8FPl
+yBt5n1piZxocy57xwApMSg9tELC+Bp7oHPhC4mk6gllFveE7+6Q5fqh5ptO1rkR5kDhkFluBzlU
u67Dnlcnk37UX1wBYy+9ZCDdztoKGlMoTKjyb0MOdA+9cF/y6zZ7LIRz44RYo3ea/VYe+Vrfh8sv
19+pasxqyIxJhTqPQzbLq4Dzk6CkCbZEBEU3mJq86sfTOtJPCwu/ysdsv2XhCBFLtVxo093IFtRo
BR1YJokVF37mLBipC3SrAb7RfJh5JrEIC/3AAA8TYKD1G+M41lhAHLc6AR5K0elC15m6ROQVqlhl
DuuK3V7T7aR8Gmaw+9hU90v82T6IK9/ea85zSIMBES+IpTgx3Z5q+8bb/HRG/9tApF5Va+7xNzrp
XEP+skIrq2AtXVZhrMZMdgckBuyWzk5p+UT9x5GucQNqT6LN4e6lLHCJe2avTH3WFnbni9egWdNy
PNBlSwSEVmil0I+GiG1RbYwCQ9Uz7UjMtJu2dQ4QNeY6c7b6fp4GmAu0+VbRxLQ12EmAajOYczBs
W6bAlxQQBQ+6PsJMMrHLBdOVAPcLUHOed7LBws0K3VdzrD3vqwzoCX++LfRxCT/5gPPqQAHH251b
kCxw32FEGDkOBG80m8EjFvPF3p4cBUIPi8LteLUTxP/KYx5ugHCPBmgdoyezYJ+5TgSz91tVPmwa
VyrVsZwB6bXZAPcgoMWnGpom/85maxJa0xE4czL302FpoAcGRLtg88HS3RXaOVWtm1aIfiXghOrx
TVYfDn0lQyarPuVVD8hyeeACfCg9MUCuc5uVpI1rl96OiIZCmVMOh+BpOFE57BdjgH6t+9q2b/xX
sgBLQSxBYeJeB1WkfeB0xWGsHjfnrIcPCw1RAMlyJZ8H64ENGbVITgDIEnh/oHFc5qwnZooAkqR9
jzCaPrw0kLS70MB1RMYBtMymmJLGaU9VBbcLRvbatqOGYuH9PwK4GaxDs+qUuHAXboOUh2umKchQ
ZpKBsh3c587Ca3fSdx7D4qw6wIiFb3YeHxJd8xg+jvB6ribA2ujkKLF+LRPQVnjHpJuPaaexmwub
Cfrt9cubLtOwJSFpIopbw2x7tlznTP7kkDJdBna8omJmgNcM0Clt3r2G7za4FOmx2pUjFJVdeWlG
CahG6B+HcoxZ9GgzeoSYJ4HAPZ+DMB0lOzYD8DNp0kK/qGaFeTL4tI08gd6MVjQ5ogn3vR3cKBj0
DVaXdODql3CMBZbQRlc/LFDxTqK4hy9XvioJq5AlDQHzKBvzj/tJuuvVAPoTaE45snSGDHy0tos9
DSAlYJkf4OrTJ2lgVcHazPegjUc8l2wfa4NB/3+YO5PltpU0bV8RKoDEvOkFQYKTKGqWrA1CkmXM
84yr7weu8/9HotRmn1p11KKiyg4nAWR++Q3vwK0r2maR0U9MmschfpIh9ol8ZTUHZXyIw8oVykMU
gJDLumNQ/CwTAU4SRCNYj4LCNoLRZYfxW2wMS7N8lIvXcbqNfEwn9OeMkGBJ0W6EEGwRyIYEcolS
8zkvRHYndWuV74ZB7L2k2a9d5h1yy2CSH9IuOUbN62QcjASHeN8/2LqxzOJ0O9W3RXdfU5r3HY8H
zjAUm056DOy7KKSr13SLuUNp+L+0QgapKG/KKdioDCzsoV6F1VGlx2zJ4VomT5t0a2nl0dKMexo3
NyZN4mrUYBuSNKpHk1aIPZCZeuup05aVmpD8/krbZ0kCKd6v7eFZ6S6jEIdB864of1n2zVRLu4DO
rWHD/hgXQ+OtRu+6gEYUD66nVMuEwUHo+3zio1B+/r9zM/5MlccQwKzHYIKyPQT2oiBlApxtk1fK
kpHnZNIPqCInzTalFiyQHadS1x/H6rHPzSsvmDtN6kU9hos+oXUqtP6gVSlN0J9MHI7lrMyN+Qad
kDYMVoVvcCDFsonmg1KbKxEa9QoNJ9qAl2JCSLynzzXWEhL4frMY1ORWFtrGBgo0hKObywfdq667
LFoPCboFQuPHMI0rixegkZfeSOvM4q1M4LEryBKJvNao5DOTLj+wMasdVr3xpNHQAo8EKHhj5dmK
qnOVdLxV3dt1qrJRCAqqUgDkwNpidPX+zk+fo5RAbwMbDtStnnTaAj1tDUzmsDbma9Pyy5+KTobl
Z2utEq6U/oy616LKr2lNberOXOvJayiT/Mzdl1x6DHnJCYmvNd/sNGKK4ejn54ylvs04P2ZiJ4iB
obNzM+3y93pFs3MW+9W2cesAWQWW6J2D/38zyv6cdJ6QdgVT1aCMLPJb2TFdqraZsEsC5qQ/xs05
f/BvV7Nxk0fzc5arPMV3FrHcFUMsvY47IDzPs7dbsuiXwT67Pk8l//ZFflxsHnt/yKer8K/F7FvF
7dfd/g0lmrtu7S/PjehPuNa/4Y+zyDh7UKWx/kVWaBaKyQtLfp85891PMSxmXYNmFV6Nd9RH4fGc
oA/GH9+k6x9WNE/kQEJOrRYJG06eTjzthIVN/XBN5fykxJCNCrRhPWCmI9mxJe4xvsCYDKryoc82
oX+bhvcdqBetVlNiff8aNPYi1JHM0S/C7irTflXxpSzd6vl9w1+zG32jDdFWrpRNgZB2nW0rAYLd
WzS9/7NjkO+UmrVXx1dLlciZHq3hRVYPcVRcF2O+tBvVGXBLUmliNe1Woag10buIfmlGt8hKIM7U
GQM5U3LnF1emt2/jd7+MF7V+qeqKw7g2Ap6dapxB4tU4HuvgEVOPRVhd2dVTrJo7e8ovhig+dhHs
+uLFKB5GvyQc+heFBXKyOdrVdUZbTUgy2LzbIbiRsKIr++myQLMSMOUSEVm31otllQCXoi8NKLFq
tjn9516JXqCmbTSuC0u9UsP+UYltl4nUXnjk/FGaLAflAlDrckSXK0xhp5Ie1GDZtVF3ennuCkeb
JCWaENUqcF8i9LchaZXI6cDk5Nsv2ZQeQH64OcxnwZzL9tGclvSt8N04ftZhOo7k9kpvraogOWI4
cpFGwa6iYKB1xDWAgodyUZEpBxW9muKSeMuEKVS3kW9d1EO2VNTM1Ws6D7G1UaR4lRC5gm0dd85Y
pRs5iFAvohnXAf6Q+iNZ+xUEu302mRe5T9guGRZFE3EUB+LhWKQkALmlP0K9vwccfwhjuuf2lVVU
OzTKnj1GK7S5L8xUHhiOJQ3uTqZjzLxCugSJxsjd0kiuVGPX1R1xFKaDExfCpRJsamVl1u17N76a
Sruc1Oshvi2tq1iAIfFpJUntQpOxJ66AYQbyRSYzysl91xeS46Mo2AMFYfJJ8/FKLp9SKT5CUrzr
rOBgeUhn5CZMlOiOAYruU0AwGwN/EEXv+MoCja4WwqpdjHJvM3k3YzLJaIfQOHYDSV8YSFtNrmmh
Q4+bbaFq8InHgHunnh7UwNvmI6kcLW782JnGyUur1rdFI/aWnd4Xcnvnl+arltqUOclW4QlCT78c
Sn0V9vE+aY+IuW0nj/zVlByruRrp501Pgp/IwHxj0OvHXnDhJSPz0hKEibaOZGUzaBE1eiqOcCXu
yyb9Ic1yfm1a7v242fcK0w4EWq/CyN7xp1dB0m6ZzmeQGceDbQWIf7W3YIBdARx1TOSDPPkPUkui
pVW6g+HQLpyJIS2I44pZaNBfVXRxwoo2fTuYN8AGd6blXzahvFSL+DIO5bsSSlKUYdZJQ2kI0Mm0
4/0QVlAgpBR4VGXtPbu5ikpzCbHnlqbDGTT391fM37HYPIH7SWWm95XlvWIrtm2vycwXrZtvAd9d
h2cD/4layu/Aj0bKjLifZXa/aIn0/qhKeTC8VUv/Bo7zhbiPr8WqvIw3RIU9XdlF8VC9hO2q+N9c
cN9Aw6Dsy8AaAfxjCHEiOlP2BWWEPbzVK8UdtvEKv3iELR1ABUvf0R5nWtIZeZiv/Ef8LTBIQ2BW
V+EnnrSoIlUxCika30zJW/TMVPoIaQovAiGFzJZMnVJ7zN3PqQx/t+qsaksLDmLcF1OXspVizSrG
N+pYJHxmKyBlJTbnzGDFV+Ag/7gMoG8WMgCAP/+MD/lCrSX5EE8jr5OeiJuCZJRwH4Km+BD9SBF6
BAO3xkTRR6dpWJVXALxhytItzuhSbv7cj/tuF3/8LacmKRM2tF1djRBNk6t0NWwacKr9BeypxXnR
je/Sl0+LnRyZqoq8XtfGt96RnXGFgsJz7LzNprvxrCyyPvNo8648aXN+Wu0kLQsNveU/49vgRt6C
QnsDwXHn3836XtEqO5zLlb6Bx/JZsbsGA6zjoXOKbqyEPk1DCF/pQtuFm3gX3ZqX49XgKI7vpMfi
vj1vK/wNoPLjkqdibU0iVXGfTm8ZPZIMV7C0fquiB1gEzDXAZJC5xMoxyQxH15n1JNdlGy6s9LbR
nxXvvgMUmWk3kzfQisTluUncQslWCYqYlv+UNvTwfqa0aBuGSB0QuYrBqZ8kThle1kqwLC364qif
5tR1YYRRYnoXdnddKa1QfQa0EcGbj8GF1NuCbhdsmmAecYi9PCjLuLpDaxvsYr7NWtDdFEmRQhva
woy1PkrAAHumVqkNlmcXgYiJ0NtpoIdfKvl93t4GlLjDdWLdTxWgovTlP9k4xB6MCRRDRiXm8/mE
4F/ngVWwTZvWmSOBhDhyRT8FGaXUDW/P7Zzvwqv5Yb2TjZqMYWnUWQk/H9Wk9EbUd2ce6NwCJ/E7
i8w+sOziDf7+GshoMStROQDsMeVAPTJZScuzypHnlpz//EOMs5KM7qlXEOPohwy/A1xw9NcoSU6O
7hRrqAVnjCu+P38GsuBgslXqvpN6Nqu7FDEqXqMzoiaL2AbVJbONYAl+7Bhthvvx9ayV57wVvsSY
D2ueVLVhWQdt0Za/efpHZTNfGQaGdf9ZLPuwzsmVoXa9olfN/GxiNy1jArVy0znWQnXE3nfzc6/y
27jy93LWSdWXpbEZC5ab5QdAS6wARc6ysYtoE+3OPtu31+GHxU6O22gqIvPS+dm6Jd11JCUYUzrZ
o7cZ8wWp8gLsib20z91883b48ulwTf6tKGSCR/+8QxOrGzruI5bFJd2p18Oe7B/YsLyYS+o5aDOY
jDAoQSD4jCT697fuh7VPhmBakReSHYFD2ErHufPiufWSueiK0vm86/W37/fDYifnwvTjoRyn8m1W
kaYedqLb7tG7gO2KbMmiWvd75mVXf444357+D0ueHIsispRO5CSMIWVv+qMpz0xLjW/v9g8LnJyH
OGjLevCHt1TSGWyMlGPU/mD6POOqrCuwooz0qo1Vak6Qc/vSE2YcF/bkNcCNs3KXGKjQyM2ysQP0
CN4YLrl9/EsDHibqmzIGjcOAqgTkaus3BtN7hUJZTfOlVT5JcelaFoi1AkttLgT9fqD8TLpxOTJ8
Mu9ohy+KKnHMERWj6rGCC6DgchcyF4xLxmwo5wwcWjD9TaA5A/zckGJJec+Y22WytDKHrSygDKo7
KRaO0v7486eZX/0ftv1pwpcyEDf1YXiTcH+Kw5Vk+U5v3nTFSyDeBV2KP692bqfbJ4e7FU2uFtJ8
ymQHs+eF+oqC7AKa4Dbalf9R2Pp7V/zmn3y4dOqUQW3Nsfo3Mxn32qV9WazQEnft7bnFzmxx++RO
Hby+NGt1eLPLQwfkATLQmVf3/bH9m+p8coOWYw1vnaIrGEtcO33wt9E6aZNzWfL3y+CiLmMyjOLP
yQcSKaV9Fc81j7+p16AwqSi97XRdbpNVdm9R/9TnIu8c3T5vQZ0bmvLHlBVW1U9eXTFNBcAkAZ0r
vJzpXLN2wXauYbWnYDOL78LGXEtn2Gtfn5NFeUBTo51JQXkSBfUQNYC0zl/T/HGUL/3+TsnPGkJ8
PVs8F6701kzA1zG3+nyl0G9rCLQFqgKKC+GyKWZHCBVdYUwhXHC5mBYhZ+qVOwFo6ayb3hzzTl4r
PSbci0whrNms/vPqaVzBDdGt186dRQZQ03CldbM+d11/twqtAGFbCtJ9Xzy1zManyZJIr/Lu937Z
927wv0gKtK9kSgNdWEVjHdxsvsBhIqHWda+Y75YPSKDttl7rHQIDylAEgFiqi0UKUEpVAH2P0TZK
FUC27UWvIow2ENmbxtGj7ijya3BsLbzdMnwI1N+eMYsiHh+E2RxKmKGTmayrYlvRNjJNCyj9VUpx
Ajw9kKT7NqoqhxvMtcfGMcpyJ/v2NdPcTSWkM0fiazAxlDlthX1n4L992hGwkqnNcIJ6i2yIQO/o
ajhnwvC88z7vDRaAqqhg62DxRk/2RiFnbe01ExXArO+0TZAx1FcANuc0B/7N5tykQnw9Cpzw2YRo
ltmA73eyYJuksL7F9DarKI4v8Sq4nXPxfG0689DCoNsxH3hrQaN3DQXJ1e82/UJ3vEekt5dnHv5r
vPn8W06OpQdalUA6vKEnj5bRtPQeonZRvs9WGrLrP6ERBggZTmV97j46t/BJCIcYlga9VP6aVUbi
TenM2pG/C5JVR2fHd5JnKz3bOgM7cPqxQZLRPeOAogc5H9TPgYCnjSK7qt9yKGJqeqzSZ8BtaErt
o+kWvRg/pRwP0YMEi8R80hki5vxgD6xk3QWyG7ZQvgoa3s12VOQlffulb1+BZGCEy/F4aYuXTPIX
pSytQYj46NiZUDLk6E4vf7bxXVIcVeVxFjjMvJCBaruqamU5NTvLLo+YsG9SBrmyVsMOecp8oFB6
eRHKyAaFVxOfpaOrkGdAVOrI8cArKHB3W4bMShW/6eD/wNoDoI4fjGhYdUbpSgC7aeQdqmlYRR3T
FNFcFsGFKi76SV4weFikTXVQZigznB4vc02135YxsyyeL9PFTjNzoFxw2RFGUgp5NYaPBiIDQVc6
qg+FbaJRld/polxZ+WtQAu7Ski3TsC2dl4UOZKZIIF0Z/UaFmiPSna6lq54G9ognlhG/SCBPw+C1
awJnijIn8ZuVGhWA4Y11Bt414UUotgR9H5hi9wIypkU0IDBMJ06kjdobW5FGV4Fhob/FlLbQk4XX
QWeF+qHB4ath9YsHGSykzJg+MA5asWGOgYndKtdH8La103QXxnDpy7kL7mWrBEBlc2wDclBtCNxF
hLNUZ1Q00jwKLis8DlANW3bWlYjNNWxBRT4AWrDq64Z3NjTztKviJ3B0R/lG0rNNUpYbGUbNTNZU
/GOkbsP43egB4fB37Nd4QHIa4EgpbgHuLxoERUS+1ZBMrGny1xeZdumJX1G6T/k3UuNgAgGR44Os
/QoKbIr6cOHPwiwRjBHlFpzGsq8vzKxYWu29pr6M0/vgFcAy2HbrVkJoK3NRgckGZvj1umueG29w
4dLx1zvoofIq8NEu1H5FzBQz9T7u9xNXsdQEa8MHDSbeh+wGMkeBSYuklosOspwnkKhMbhr9R6HD
AxqmFd7xDDARyGrQ90oBT8izSFJ5Rb8ahlt3KKPqXZi3AuUSo+ydEo1Rld8eQPAa3EEYS/xgV6Yc
bNLsp1U/JvVRT4A2ZtUytDfJ8FRa0ypP1+z+RZ+FSz+rD7jEb0d0xXywzAavEGmctUhAG1uP4fQO
imqRjYdYts8kh1+upZNAchK/kmbShmIa3nTzV5O9B8M5t/hvFHFOVpiztg8ZuxGYlS4i9VdWDOuq
gn9agjeWDai4tA8V5r2VsYVk4maW9wiyfGZHX1cAkNUygY9yqzA11ot63fapxwQQFqQ5qzLOmGYz
XOmDjv177JIMOgr6hqk9XXResqqkYq20EjD17FenJW9kxYBaErH1rXZpcSJ7EwpNp2yL0NragX/V
Dm0MPw18pHyZS52j9uUiDZPLvlNXTZusdIajU3GnkNkFUbtH8/7dhvw0GPJDm7aI34CXGzRMb9/n
6Wfmy0tfDE4N0i3hr2Ugc0yYD42mX/Z5tSwHZdOAyVfV0lXnEed8+MHqKWwXC28flFir/q2u7mVx
IQ8eGivDYmbdwpuUED+VZVjjLcwXxm9FdympJioh9NtpCvfTQ5PjV9VXmxQqzaIOf9UhGPi0Wem1
v8lj+ykw+mgpWdOub/wbledtjOKHsOslv3LpxaFrzSwsKu2pbEHChqsyMpatiegChxK74YURFqgU
hSt/uIwHuozBkyah/5O3gHahSSWqW8KMyzNm4np4Y4PSd5I6vet45Uasb5newa/VfxgQrc2m3ouQ
3lPtOyaAGrid7mhC2mtTN2keQqm81gp4NJDSraJFAtYW0Cz5lIVgaAkVGiVZBCGdiXRQa0FVGvHC
0OtVrsSrHmiv6YZcypT+Jq9NDJErlWUFmYgA58WO33rr0Y6Xuaq5UVjemGPo2j4qNnM2il5NCWYo
s8DHxnRvLJBqxhrqjJJAmrZ00MWDk1dkPxXwMx/RG3gdZO3Hkg/qKw0R9lWIF027aMdm50fIU0Dy
TLqfcgDmlCYDfOEqeCt6wstsjzAs/RwnhpL0SYLy2T2P8GZL5hqTgIOIYkwN5TOqSWuaaIm+IWny
ZQ1mP+SAyKQA8i7t7WUxtlAhdh5cvCk1nrPYu2jL4dCk5k1geK8gPg85rZIwfDar2sXcyqkH6xqc
MuQelbn1dVV7xz7wL32duAYvx2AUV8bhq8c9CxMQPl5OTh1tvaxelXZwO05XZY9drJcuzHxVxsZu
kKN1HnUbk00eZPTeBPTUJn3ksK90Hlqd/F3FlCJoQYkUQPF9Bp094FmmEgUqijN1PUe8xgRqbHrS
fTqjvmYgVqpB7T70wU9FiXax9W4n004SBdqPQDhMKXcbX4P3BQ9GFm6Juo0K/Ah/Ph/o7NABGh3f
NdsAAuDfYhvN1QvuNFim/UMapGtLb2Ef3JqVhHwzE0jQlpr5M9IlN0zMYukr47aJvKU+jrtEmE5m
l7dIpTylcHRC+WfiW5i3PSv+DZccMJHLKMuujJazJJSroDUuheS7ZgQlTUudsmaWi3CTYtMIRZF1
Y3nReo5avprCqePmT/Rm5XXmRgzmNs/9DboMa4WcoiEWeEgHJhWSXy3EhunKaAy3AqIhq4x6fGth
AlVvJdD12pmbQvk257RmS2dmp1ionuTYEwT/YUiHN/WYXXhrZZm5gbWAT+DADEH/82WWvVHv/nmG
Pd8fH5Y9uT/UerQUTwxv5co85peCmlRdprt8La08N7rUQPeh9nW20v6K+DpZdn4bH66tAdXGLBDW
rwJbR2pta9u3VDPDCozJWd33E4cGZv8zcI6GArNFTaCAc9LrNGOwNxKvtl7Zb2D8/Q1AVGLCy1xJ
MJ4jpmxngBu+4I7+ANvHf0oAWJ+pUL828j7/ilOPBr8cS71HDWvubRglxkzyj2Jl0c4oj4DLz82P
vtlOH5/59wf48IJFl1u5aXm/kuhioOj3JbiPF3JerP5cGtpfylSeipEtYDqM1VFPOnm3KbKfld7n
vyxNwvEKZTaR9m5c3CphsUSZ4qbx9ZXU6rB+g6sGrgFUc86Xj6q3vu1qhgZgTEF/3pRqs7bHDi4J
UjKoy6Gkif7AEQ034LbedCGISD0wHnkMlrnGf3fEMFFBPNQRzfP60IHGRHdZcf2wO6iws0WF0rYU
uBak1mgq9rZ8E1bqzxJ8fVsZ9yVQzZ4Sw0rk7dAZK0UOlmEulkJ4D0lc0Ny+9uAnQlyBieHK5I++
oa+1+kc6pi76dXMQJkdWqWfEAxoDsBml+1FchVL1aCmvMhkOfZnrPvAYJzOwkys3ig/9uK+hlimj
8eBHw0FY6U2XO4kIEOoz7ctG12m5yjlo4YhETO2KIy/GQjHC3hVht2+hio7GW4XMZ910qwDvYift
ql9A+880T7/bPx++6yk4J0u7rERo/20gQaOmSVW067bx8Pbn7fMV0PB5+5jzHO3DNh0jPUJAGyrE
fCp0Dbud4VG+nY3hxjvgW9n9OVwM3Rr+yU+dnJMlTwJtFaKCaGjInmv9jKID2V3nIarmUzIjy8qN
XjNv7RuSj8It5FlsX9TLSn+fm1gyLz0KoSr5sCAgTfp+tdbbACCVpxxauPexTzJL5Z3GsO7qwS1b
wfj/NbMH1xo0pxtKpwLcB8rSSVEFMnE2gu+CfsXl0COGof+YCUh9/qTmh5q5iGm7KE2sgTbSWxP6
RrKno5oO75wqR0KJroOmomKdq8bgW0ooHpOB6l23tBHCKGblBzjEU5eloOCle0/+0XgoO0jZZkij
JccZzYY8XBuT+gMn3tssjp+GDp6GF77pWXtZmvq14fXXKWBMUwSuQPEIeuRtKJuIN6Y7T1NWBh4A
eYVQch5jdZOYSCpNWFGZawyh0c9tfnjwhhdejy4Q/GoNX4DC21XIHpQgFnRtQv4SX9ZmLaXPcufv
pvGiCl+8kMMTlip9Q9M1g+5CDPkKm2fHbmc5H4kzb+88wHt2bzi5DFwU8lKfc3JIK9T22PU+cs/G
oQL3P8FeSLprdSslucswBR/IA94FvhE/WnXuoAnUlj/H5CoUd0heDALkq3iYIbhBdJ/nh6qxNhrJ
bZ7q+2lCyaHcS/bDkKebvvs5Wd3KNgRVPcwAWi5lemWNJIHJLqHGn0m+BsUxNNVNXlTP+BgcbZ3O
aNVu2gE0tUgXfipdljPBH2Wa1jGUvd72C58kc4D6UVzJbJEeOGubQKcCKDsC5ALJV+jKhYbkQ5hs
Tf/eon5XdQp1Gv/RfaGn61G6zRSkFoVATAvA5kDtFb33vUnAE/vaSCG+bPXwegguU9Dr+U0ECxXQ
6Tq0IXEXL4WELKfWX1TQ4uvhTpmgaWeHvitcbEl+94YrG/MUK7j0lR8Fjgt+cWjVHzE6GrH/7mWP
ZY8ye5cg/oCmlAZrA71iwtjTJFBCLPxlpv5ENmpl+bAqkqcUFfRG1tailWn626BCYwI5UGPNm66m
Ydp0mB37InoOQcEaar2chtdgxHGwqWCnk4BGHZjR50G9N+Jnv6AjFrebybqP8UVBJ36pUpllOeoR
NCKkcq/A3M685HoYursiQCxCY9CgFW+JPqG1iFdUBlrHjFwN9c4xRqvVWwnZWk8jk8jH0HocBXYo
6KCqAb6aw7MGhNLr6Prp2ULvBH2aHk8kVDIQAtW9day/k3+uwMk4I0cmfAukq17ZtNZ9Az8OALo5
/BR0mnSF24Sr0+BzTI1wihZN1DrhHpMmOJWjHfxIk+aoG1hQA7kOFLhfBYV1aa56+EACBYKewGJK
EF673QDeJwALzE5Z6XF1obXNXZM+G8G4A3JJGNtLsHRH8a7pNK+Vx2jUbm1k3Si2V2WC23UHyASa
TNE1K4v/S+0f+y7a1C3Vc3NnMnLN68eestluJeq2Qyf7SwmFCXN8baD+D2mJms9ToN+N6lWbFU6E
Nm7qPcj+wyBdxVUJZybalHbETVwvEZNFJxcoTUm5N2Tms6gQeGVoh6YfHLLIqQz2ob+fpBug9Isx
f477bqHKxTJswRTDFAsKZCz0H2MANwotw9Ka1WR5T/q+tMp97nnCLXzpHbjCfkB1B1dWV69fA2mC
aYeSTJGtasTJYz4+Pn1EXOVCjXY2qK0KRhd6dJuSlp4y2Nver9yQ5kieIJiko13HBEAOGlcau0WF
joBRIryjw7k/VDXOZpSiRaRfZ0P41HXc/0l6TEN5l+N1IkL6xh0C4lw9ApV2OZ/w+EjWZQtvHGh6
rGsHicJplK4LHQyFNPywRXPV6YdWHPLxlulf5nU4jqCtwlEpzXSZU8L0WrLyONpeRTYWPya0v7xc
uPCiesBqs25JRIkUxup1rFo3WoeEWlFzcAoJhqa/9ifG8taVmcbkHsHVVIFfkUqyxxs5ugl1qskB
mijRqMrKTaaBbMlQXTOUgxEjslR4a3O4LhuLKqvaTqJfp6q6L+LA8SNpawzRUm1fMafdJyOiqdrL
JAUHzcs3Um64Q3U5dxBt1MlMZIxNhMay2RyushB9556CqNWE6sGEO4sQk1904P0viuElbg9SpsOM
RU3Nil24hctEXSfhtgqRuYNcO9ITD7g/BHyIQttPvsoHRyrefrUVt6Yf25R72Uex0UDur0WIroHu
C4A9ym51GvkyQnhS+VYUN4YK1WZ68zgxdYRm8yS/+sFlHhyT6hLhJ38Ao47NUm++9X7pinCb8gJH
/2rq821r53PFCYJ90DHTwA/XhKzJYAB/mm3e1M+FjlBjkD3KJaG35idPmrX0cBoqJwktlAqYWUeR
VJOJwOLVg/sg6q9jc1pJ2X1pTI4/eFu5UBZxfG1ewMQcF8k6ZjP6irn0tXjX23TRcnVrwvsI8pHM
go5dOKabJjc3fq25dp8iyXObeBEyi8FRQcKP+HIImcw3UnAbxodw9Da1SC8jb9j4vnrMMf3uGvtg
lv6/wS9/Oa9d/TsZO7F6O/mf//U/+rnhZPK3B9wf/eHm9f7/X/2/4fxmMDT/n53fCGpF89H0bf7r
/zZ9U41/Wah+GpasKTiXKhZZbf/b801o/zIw7zYtjdG1iu4jFfxflm+q8i/DpJWABzwjRP4Wqe5f
lm9C+ZeN0jlQdAU4PC0A859YvvGzPqTUlNX8G4zLNApAXOH1U+AgmtKICKmGT8OW6cigbiBvIy5K
T1AvHNuuz/RKPnfV/1oOEALjcw2MgHEynmMmaAXVxGlqC7EPRLSeu0IfXvxfO/CjL80XJ/jfj2TP
TAGLovaL0qoBW7LzbLA9FI9bDNoS7D5+ecCSw8VxWLxrTF5bCrHFjgfcnll7/v1/Vyi/n88y+QE2
nw5+4SkKIvCLdhwyj55t8SOoj4mnMpkq9p5/X9I51Cr6udeJRILHrXNm6c+oAZaGIGGxiQDtmob5
BVmPHguKvBJLS9mxa9DLVnc0ey+VTtsMnXfByASN1udETNd/XnhuM316ZAu6Avf5zBrgg55Cv43S
M3qrFzGXdmqhkBmoK08CHNaKVj3zaT/Xf/Mjar+tE3m5nCNxCk4OO91K/Zal6oJkPVLVCwUVGkza
rws/uUf0wr6pU4amf37Ab1bFKBP1Z0unHYXJAi/gQ6GLD0hp5mGELMPkY9rUK+I1poRZeUO87WMq
OHunQSh6+/OqX06KRcseCgj4D7icXz5nqVjoEY1+5MjalGeOiJT8TcGcWHP/vM7nbsHvd8q2EYbg
EtT5gnOA+PB0E5UWAmcZgol4FTFdXg0CZzY52yN9c+ZFfn0k7EZVHcNV4BjqF5KAEQWaWZQCUh5S
G3L4EgS//vws3y9g415pqcxY7ZNnQSi7Uj3GZ04ksE5NkHJJq7Q+0zf7ut95CqAkQv0tInP6wlrZ
ChN5VmyYEsNmwJo38JXhpJti1M7s9y/BGU0cTQPPpGimDqbh5HkUD6PKqR0jyvGW5oM7QcwTNsr+
SAWQOf3zlwfrCPYGU+6vXWwTA0lFL/II00j9lsN+w6T7H+81nodzJBA0V+HxnjyP1CttIQ98H9Xv
keVUpTre9FD5XugpD4mLwEd9848figPE28N+DWzR6RscwqKeGArOFUIGb6tJvd5Nc8s7s8w3e4Ie
KvtOmFjPfKFcYyek+rVvsSdQaNbRXlUZNWpVdeYAfY1EM7AOmBQONxCgT2/PhjSxqUMUucDY2gYM
yVap2HwSQih27tMWI0fFCaBwAkvLw+WfX+U3m1GdCQb0HlTZ5vx+DhSG6WsJOlc843grxXeS8USH
4HpU7/+8zNd4BH0IpxioJyYTldOutGJPnR0PDKaEWSAgGEdqke+kvO7ealMhmfajOAjP7MvPuL45
BupsRluZUy5LmKcRPi1qIY9tjdKZkSIsnb8olt1s6Uq/MAXMsQZN6o1hRvWZN/rNrsGnyGbLAErj
vZ404M1Err0uYtKfdMmqVOhFhqW8FpZ3BjF+GhYNEhF2P7r2uq0gsHXy5SJFAo+R8uWK0ZeOfovT
iy2K+kzuc/rhTleZf8XHiyTOPTXNAo5aXoploPombh+TsRd4Q0Csqs5ZMpy+vdP15j//sJ7f9LXa
0e1xPEpRZT+VD6K8/fNe/HYJFPRtUFQWltknH6hoCy1sbZYYq8uRiUIK79dGu+bPq5zuPh5EAxDM
hrc1oRPsPz+IiOM2jjI0P3Xd7y/I4vpVWvjerz6NgXamvQDclWjbbkKZhdmwH55J4L75cJqmyLI5
nwD1y1MOyahktTUy9a8R6299ycVQGaWnLAXtYOdnuMOnMez305IFEMdsGXzkyR1goXWpy1kXOz3i
d4gZMURwBpEFj1nb9qvCGwZMn4zkUETjeMaF4ZvPqWmGRfSk2tFt+WTH6JNGtaH1vGhggK/IV3fr
YsDebkrb9uXP3/SbI/dpqfmdf9icEchBYcREsSkXT8Zou0Daz2zOb1/kh6c5eZEy/fugn0iGe9+2
LsIC/9a8a69rTKdQb1oUGTqfaSg5/8GD/a4/yX/IhU9WncK4+W/KzmS5cSSLsl8EM4wOYEsSnElR
oihK2sAkRQTm0eGYvr4Pa9UdWVZpvaysNGOKBNzfcO89jmYxqjPDwcBp6bksESb/Xx6Sf7wSHP6k
Mhm0FI+/8D8qz//r6/Mn0fVaarZLxyQYPUyqO5MVyEy2t43K+KlOs9dexSTwOP9yiP1nlft/dzNU
wKAvhW76ro/s2fvrFEsbkmqjmJgO6pTb0LuHacR2OZq/87x55Uu+sXFadSgaCz+//++v9h+P518f
/dfj6VlhqyvZt8vKv/sMBrXyJ0GF+b8/xPjHk/nXp/z1ZCaDytj3xnSiJfHQYbLWSPZnn//lC1hb
Fef3VBgbu7ZXvkj2mgx3cWZw7ToZ/sUw+hc32ONx+cfX7Xrosx/9q/N3xS6GsTe7jh/aghXSxP1e
9tO+TcqjlWR7pWff//uv/29f8ePV9yhgdOYef33FDWBUZU38up6oj0kTbRpCzAxkRP/7Y/7rU/Rw
IpCpqGNz/9to5FuaHfYJPyW7j9+DM17SjC0wCztvBnllDJ2FHskzyaVlhvivIOD/9qXisEd+7rqu
bf5dzmSJO6ihY400x6VNJoYvoehaRdrMl44RT/iS21bVrMe8r52X//2X/5eni5cG1yKFlM0x+1ep
IWbEOFWHftgZvaNhFn9su/iX3/Af5x49KleH42Ab9pid/XVdVqR7VeaoAwrrCRgj6kWfMgLWupVs
jbdIS567cPr/PfT++kjz/z3NC7adoYOjfNkViN3mrNnPxb/VGv+4hf/6jL++udGzY/r0+fEZ3edQ
OUQYx4dGZMCUoRP/y69kuP84YekqLYoNRkW4kZy/3wT+HC/Oi1gjmxdug2hM0KdNok8hWwa9d59G
/T+hYzpfMPrNedaDvBYP1oA5kCjN0BJuays7yyGHxWhIYO8jQRbGKEQ2vxA1/60ae9/k2Ffxm0S/
Kosc44S3b9sWhgtmyHLBX7gEEZYpkDi2wYvOFtnB8hTpC2g9Cm0Si0pMX8Q339Q4XrNH2otufIje
29T2r3B+LUA3TAQTTnZ5yieNQEX6fSC8Wm0+Z8NR00BzfAtJeDvZ4GwSDyTMBDa5SFBrsDyw/nfq
FcIeMoJU4Lb+Zk63kXVrTGJKi2zTO00Qu9VB9nJbtqjt7KvRl9shbPc21HbHYIBNTFu+c9C2G3q5
Ly3jOW5bEE3a2kP5ATzrlGnuisn7SogYlG21rkbLXlaqq5ZxPBzsRpwrL96G7htB98fJqY4DwcP1
kIDDw9WZOwVh8WpkPUnOVNVbcskg6jXsim3OjhHgLZ5OQHJI5lH6sAJCYiL7cwm/xE/2TvjaiR9Q
HmTupTdNc8WuQsTkj84PfJ6FPSbPhUeGLG7PxDa3zsxlE7UtYJOMOGWi6UR6zZLubghCkvA02EIu
zf7jwYsokyRwu2phc3y6w8OJ0KAUsDYCJKDvJA/50FLo4T5EdTqyjrbqP6mmBYlf096UxHf6BdGJ
XTAJe8kSjlYZpPN8C2OCcU1Cjr0UMsN0MhTJUgMRhbuHwIMlEJaRLgls3kH/FjuLOXkZ5KIYlk5z
8sVeWduHbSFFAgAiGv3jDCZJZZspPSORNpuvOIUvNZB5fmQ3kkwbxDoSnLG2NdK1gr0jbdAlrKXb
akPeMpYoJ+iie5n8GnMU7kQOsoZaGaS7KiN9nQp9bxO3o5e4pt1sE6ORnpO7lvV3l/jHGjmtqqKV
V4BS8QmOWhK0nKebB/UoXrj2bkQzIV8fwu8UQ64+Qpc8zvYr0aAH0plJ7nyv9OfRMVZ8r4b9ZwiJ
SvWh/ci9zbPgIb0/5ircWWl8K7oQ8vppJqnX33b1C+HvK1M8O8QPOO3FVS/5/KSINR1TbZ0nPpjq
GAxTXyPKP1nC2ZtC21nmDU7STMxrSvaRYXxDl87DeTUZGzPuVs1cIdN6q50ruds9mlMRuD4p5skt
7eFcZCfbvM32rRp2chxfAX2R3UlxIVx2nME8vWIFRk6RQTY7FdFuoLXw27tUFHe9tzBDBWyofzLc
/BExD4QUKU1KmH5fsPFllTjt8uTjERyrz7uy35HrSXpTgp2rDXEgH2Lv2zWvg/WlGdhFEYahNPdK
+8A6g4Ze+vdKrfl80yPr+MkA8aPao1D9KmYK7/C/9GMMAF3xy5Dd3bO5RotdrFO1KdJ1ar8iRnBe
c7Ta8VfvrBz/VHTn0dzTuFjs85uRoVyxGp2jLfFT9L/1QYGvCd3/AGB+DF89Nc70uyQK1NW9t0cK
VqezNs3tYV7neDPoYgPHk/1lorTGMVSX+B9GQDxWNxFMNUP0ltuxVecp7TYS1VqDqimfs1+9lxOo
zJubINQY+2ncNIVgWxyT4++8qdkmdTHcOzGAYm8Mn33IGUXegMLljat08Tw/WAqxf+5DDc1dgrcC
Ys2PiMWm6dwH3WFvzfYxi8VNKMQvOkvEySRCZjTogqMNiqpFWGnrtm+/7BoBbu7Avh13aNMXqfGp
TAfW67iTpb9N5bkK9SeSsXLk9Va6Nvnlq3mfqCcYvRC8GCgxcYl8i+f7tTVeoJJ7eBrjrUsu+iPB
12oDvV/n/q0mJ3Q4hIRD52vnK3PWLXKQhDj9oIy3ZfhsFhzTCEG7H0PyMGWHujyVWcA9kTjPXvuG
LkfrttlXla6n4gbNxGAuyOhnEhlSqT312SLmrsoLFr5bADuNRD18nocDj5rHwluuNPfQIkiKoQbA
WpA6vKFokxbTJrI63PEfAshXFHVXZ+jPUf+74z+jpoLuI2LFZPNsTMPJDIvN4E9PVlfVy3aOFs5g
+mzonbVGehrju+S9LuS6z/VrB0p6EgmjIeTb5LFxdcX9TWVHs5sC0CNbr3hYR07V8G5lb1n2ERrP
0j6J8VddbTKx8fttl2z6x2F36ecg4XDUenRWN1hdDmKPkqi4kDtx8O7S2aKt8/NfBRMIwgG07Jfy
n+3+h+ByLppX9EujHyTRIUs+oSTmJXtviFRa8hF57xZ4BeIqUJVnD+H+/CcmMsb7I7LNbAfcaMTy
d2sIS2V0Z92wyOIXfV7b1lmT1xptkYNOyFlXoJC8ZT78YRkZimpVtc3Fj+71qK+RdywIgRuMs+2T
BGZGB7rbVZZ6x7JCi2FzSWqyfy3LsVvWDo9872bfOT4kOZQrUD9INSzmKma9Uiw2CAk/DWkSGP0b
HO2VSuSHiF6chyZeuSfXe3CqqNYbYDp5YAw4NpHip9PW1dvHc1sNzSavnmDwZUQM++hACBGXHfCL
6uoUONIYZbDzvYW19mY60XkYjRckYrr/pRvE3Z4IzEay7mwNH31afWs8VpJ4SIgif/KHeC+b9FZ2
ySU1/UMKsGeanruOcxxpLoCz7Oa73bmt8KhNxtXWXaLqjM+hQFTTzcFELJCPc2icXU5asfSar8Lc
Wh7Nengu4R/b/tK1nhrSze0EMFu195GrDsz984jfb/JWRU7e5Ii8Dz9NYxGJB4PyIwcuqmEUWtfQ
mrRmBXFgWxZXqLOknKMybz7lfDbq22CdRPkVFj2hD/MqMcW6hnuja5wjaXVujWQrMNBMzrerz8Gg
+fzwQEiGQ1e8hyhMnP7IgniTN8fZW6fadQg/fAYbE4F3CkZUVc1E6CEk0u2nYkbc2o8RejFjN0FZ
ETgQUgO0A3KZuMBnIzmEZmszxKcMrIOOcU9a8qnKx20GptsAiZPGA+c5DvUs2yR2Rba1c8UsvIZm
gQvukZfdTaj62vCzFYRPagW5tGRaDIWxU7pYDY9ahW+sokSQ9r4zcY3u7U5fZcOXNRD/kSSHKXQ2
cUMWMCjmaDICw8YoNWVXa6baVX3QFvmuGMsPMbt4NQoUk47zEttvXnPVZgMZaLY2sCXpKiGRPHpp
vWEzCPu3it8xeVT1Yc6d1aT5x66w8cqYJy0cNirWd5H6qRKxc8KTNg4r0vQRtcpPQMrR4N7z+KDm
5pqz5lPT4xIAutIGqjGWlBOgZ94tQkRihZSIWD6AcfXzKL3AcBPOlVvcz+tKk7cpstamDmRg+D2T
bORBHO5AFJhfprWO3eYl9qIgoRx1SElkBrzP9bNdvz6EppaKESRHePn8WS0KTlGzKVehj4/TzvtP
z+vmRdQbL9Pw1bdqp+yjHgYWtx2pnNgrHDoxPZtHahoailnjv8ys/XXdh1PAaEa8qoFb3RFzuG7l
XK4zu/L5mTvK27H1ruye+nWVtOXJySJ9IfS0WQxh7j/1LtQiIyMfsujcQ5laB71KzGD2/SGYM+yH
roMwkHD1UFBW+K151Wf95KWdWNlxskomO0hEUWzoGtZmG73VgNNSL0dXX75lfBlurD/BaduVKOeK
TLvILj9bhgl90hfem5f4wzZjzWwij4VssizN42jwgLjaE48hL2Jn7t3RO/UPixdxpQjLLg2WpdZL
jy1mrKh8jdQvH6BrlhLDnK275G2Q+3I8paNJk7NO0N11867geqztE0Ljo4bzaCzZ46TVwR69RVaT
aGjErx7pQ0ykV611GVWIUVQQ2HKbK6TLkwKvhgWuhrEeVS9GXl5b+eU4vyt4OHl/jGB26uVWyhKR
A8A9oEEKEUbv3kaVr+qMfMpCLkU3rHTJ3eFdPMiWIU9ZTY6aFdXLbqL98LHk8jxN/tYSPVcO3WJt
vkcVOakRiNzJfOWVvRd5u45TQKCD7z/7fvmUo0VtKEv8qPpu4x7H9CPSc1wCUVFpvqhCkC0Eybde
9aQIja25eTW8YM6wlingK1CzWbicGPhrmbdq1dEbPgvJXBXpXKVdLDTfrl+fUuct5RTteyZiiFMF
Kl79YWanP0j8a6Xvw7o7gvXakki6KhqxN8rjlHHtPY0ZYaftxSogKJKl62D41RjFae1PO7QHX6pd
kjDQ7aIghhtoxdGOSHfsltkmjULaGUbXQly1PsHemDZ49/K9SrL2a5y1b8M3LlojkHGT/FPYzeaR
KD86gGqcMSiI0zHDap2P8yUU/CaimF/bcvoTIdK0bz55/NnB9C4+6b86d6TjHDGIUfz8qqljTUox
nghPPNRlzsIlotavg4qjIsvade2epogeItk8rvkJXnH+Utn6lt9hyIADqwdOMEbHjn95SfhunT+J
6N0236ESiujSR88me+006Tezin7CHNcS5V8RxUGOlA2xTNyeRodamWYYPoOL/Lwsd9G8QSk7pZBa
PPNk06KUHtJVhZABh74znMYKY0l0ztrdSCxZ80wvZhfbhDgL1PXyIXa64ybbNPHRw6qJi9BYUmaV
8ugYOzN/RXLd+zuDAhVWyESR56hdH/ZBZ2zTcIbbMn4Vc2wEc4Gjlkc6yDQTLfw7XUOlrZxu39sb
6eGn1Gu5bMoTWbMjT9YCV+UjqD1GmuzxNf2p23lJRtLCEtAFpA10w1m2DzklbAAR72N1SbUADWaP
8cigbS3557lOJH+7VO4hTPhbQYANq/kBurvNoRHE8S/IVY3Bpu8chu+z9ssgDmRaeCCJp/UACrHw
F0X1RTjWQhLzlfzSqqWbnC1aU22+E98k6T9dStvxkJUJLuC91150WNGIG+VEPd6/dOquUQSzqIH/
XRwQYr2kCDtLbKF0rCUTHqB6ZfM2CH2vIV0N8QppyW+tuA4MY3J/2mfdtlVfhHs+jJmhtrTM11bn
/CRxP5xAH39OgHybFnkNgVAO/zWxfNyPDnMAFMPTmkziKCfoDm1oh4oymW8MUubZX9ZkEyTYbnVX
nEqj3eO8TYj7mptXGXFuASdjUR5flbecsy9snyj5JRMhoCdQW0O51hAqp3RIPp25bXDZrqKIrPvn
dLoMvCeDdxgFM/oR9zP1ENXPasKvK539WJioM6jn02FRFNZZb6tD2VONVi/VAyI8Sp2ikKlARld6
G3ydT21fZ71ZhcCrgSQC99UWjfVa63unAks7Ie0HL+na3cqKylXiOQw67HWOxSJPjmPULkdjg5sa
X0u3TBW3saTRsYwAbZ1dPbX+PrKA5xo/WXiyGqLuawojaDV9RuqQ6NWuHu0gK8OfWuv+jL6xq+Zi
p+lo0VULo3r+GMmFAZpxsBXwKWFycosVA6ezhlRI1zH7PuwJxsQAg+zKklafBGXf2/X6V4arK5Rn
1Rb7vrl35rNvQReKol3O4DlNftsRcC55oVzjT5yCccZlkEXXtoJjJJpDkUeMt3JcC4+3xVlKD/AI
6eMAAwEFB0nogeE1qP99v02QdROGoaAyH/HhOvzRD4R4IpW7KPQ5XthFx2xsCNmvM/x2vpVP7RWY
EwjehaRRe87FZH04tc18QCbJjGfL6MNXw8NnmkYm0QWh13wOJoM0jX+4HvqvwYyN764tMMyU82hz
QACHfKlLzSENa6qwXcu+AZQTztpnW3ZFuxyyx73E31xepigZuL3HRCNwA5AGyIxe30krBnrjpdiA
olKD9ZA3drsOJREdmsO+wIV6wrCWheXCbY282srEZBIp2vTT8dP54EGAOyAyHdFD61GztQyR37Rk
FOVOxnZ9LUZRXZjOQs8lWaF9kvBJtr3vmC862ta9GuRM+DtCiaBq5LDRorYJGmVOb7aZTUyzTOsm
C2W+Dp6hforCLX8rPzTUNRk4TpYhNmBvo0F4+faipN63cR2/oOkJw1WktfmXQdTpAwqkqGsaByG/
rvByGxWrpi7hd8V5TrW66sfMCKyGX3HFco7Y+txvmw/hJnIzS+aOw6TBYa+68l30vX6WxHhcorLq
t6HleVeU5tQ9DqPWtso8ZgCtYzDecx7wHAvWXOUk5qLUNNlwuiXiA2R4CbPKZPjYJUV5dnzZ+kz8
YI3gVeTqEroucBGUKYABErbo6x5hs5ZtDz9lO9EUD8oi0g5yFZPxPh+qt6S3yUXQSfVGsp+2aq97
YULFllvP+dQ0EAKK8VJYZvXpYd2VK+9hUu9y3/pdOJbPEJXAWXWCRuqk63rG7bCUZYZ0fDS5RlE6
jCoAlEFlZEYGFGWVlv15qjwONrfrDNL7DOukDLc24Xh49cocafnrdsqeBbXTXgkQcIZmZU+6lrm8
+hOgxwogN9PGAe6Zyy06a6b8jDpDhy8yNF+eDONj3KbuI2+98pkXgEp6k83cbuLEIV+wHz19MzPD
YsxqczQXg65eQ3fMg0Fv20/3ASNNh5wTY8i88aWW5X8uwbg9a3Vm/xod8E8+rvaTVZY4OTRR2RyZ
apta48JwMOtnqBDcMi8Y26IuXKmW8KpzU5oNzILGpnhsElZxG9uMafRVZ9gdHs96LiEr5UT1hkmq
YPc4EWDBPOsJs+jb2K13DTIgkPUunpp+bh+f6aZ+uqeYK+qPwugreXV6rSAyCJvfPjPripNkgLpU
ZTqTPx24AOkatSNzWlgaslFwTdCwF0dXuf3PrEagJn1eOho5Bd7Qr3vLjvcCyvHJy6rkXc8woKTl
VC4LwtkYSlh2oOsFlaFIe41zFg3d0lE00U4WQpSt6cffvKFpNt5U400rufkOvTA4OYENS5/xcdPs
Zr+sKDdqAABLdslE6Ss9ZIpF2rD3rJKi+YVLvoAErVmnJEqZwDhMQXgCwBoDb5npksv03vQTY7cU
cy9zp2i0rpk0XGimHKzL2GdYbiThvJ6sjAXEGCUWKO8hmv+0iCka4nRcY91igngqxsiRKyk0l41A
m9c/ZiaKZC0NWuOuT465bF+I8+lvRifeTQWdByVBS+NRtscwr8lEtgl7kKB60nFU66gyajTUsRkI
T2VPA/QicVIE23n0kQVdjJpZ0i1FznLDj6Ka5qejsId+1Hhj80ODna9blXG9Ofr4rXdMacfOwq7X
IYl67maTNIUUQ6UpmaKLOFGbsSRQrSlKczo6ACZeqc/YDjQwn6lXjaaOV1IZzCgdMbx7g96Ddpyk
fNP57cm/7BkgNt3cgaTvKDGyvnE5aOaccgqh83nu9fYjb3NEIpPexWvGLywR4snZNqLTlq1PUZSY
sNybhF6r9ssxXpJ0RJ5LI5uajBKZgHXy0zNY6vI5GkvuxLbrjZtl5bgLsb6+iHyC9hSHeF7iOAf8
6WlF9MmebrzHVZxSPcePIZsatacMTcfGdLX4pfEy2tM2rS8lOUcAeMrpGzFGw/561i99I0sy29Hy
rgCwe59a6ydfRmiR/z8JqqjIgGc7WH3FULWpUlr2IdP9vRrD3lqGZlcGs4yKVWeJkqkgEh+zwyPD
xRZqJV8UwFC9xsnCZrye83VWVO3vEl92tzNTfrlVW7rUHGk3lz2rN2W9mFPTMgYV47Ww7fDqzC5p
3CT3LMlw8iiMCmI9p7qJ3soH9rxuVAw4HNZpV/jmu5MBHcGSQ2ySn9sv6fAo0O3IbIFAFNUwkHtF
qW0eGs0mUbVvIr/ns0fnPXIS8Mt+krjGIvEETh2lRgv0qSt0slYQkJBmW4mCeAsny5uDVQO8WHht
PxkL6SjnwXyIZ0axXWuRKI5wvboUkxtim8p6O2y++NZhxHY9ShWm0j306dTEcX322zjUd1MROu2T
Ycs63Hmox+olTLCuObkpV+BCRMnD0mlFKRYpA6hW2S2KpphFtigbC71Tp5V9z1zUw0ioqGjwI7JS
zLYhStrMWiV53cbwA6NaPAyijuUikHCm2f2c4sr66qW+zyb6LGP+6oAFiqEtcaBVbbH0omj87u24
B5hquNmPbHLjzapMdcmlL9/RJbmnVDdNQguLyyh8tWtjgwM44yh5Cw1fXsYu/t25ADksfJtWy3VV
JDFRfSFE9qyz7W3mhtbZK+z2M7KalKwBBiPIiORmiulMuMXuRkvxREwWB4Yu2k3ql2dpMedgTnNL
u+HPnOISD4lnjyi1MOCtcuG+62S8J9I5tnZx8uG5mQ3TTzHUX5VWj4GlD7gniZ1Z1D3J2hXs8YzG
v2BPnhCoKTSKuMJsqQiFuXEmqMAWNxDO8nDc+DqTswnqGulo8jaEcHClCCZp/64EKjuz6Pau1NrA
nAlFcCjeHHPhMidvSI5jubPO54+y4RiDvqpBD8OoB+/r2Nm30dFYx6bLXiarIbLYeFRPZVEHYTsT
fUBGTxszWOpfRjxq0npF870p1LGjRDeHequgb7lZ8owNftnl0VpwG2oDlkNy86N4Kw0S4YY/KvGe
9cYI1PSKE/MdtSoDLbExQHS7fbFx2NqYb7NSB9OwNpmtf/np06T0jcsGtWI9X1dWwGLvlxy30PEA
9ZCKMmkvQ5iRxNdv0XAu7I6qyDrEZB0ZUALkg0KbbvR63Ptde03idj9Qj7kNLketW9vJz6RHAOC1
dYXnkxMgqNW0GXprmxhy5aQDI1NaNkTudM8uwDOxF+Zj2079oRGtJLwg69S7F2armlikMTK2or6z
exprUH918hNJ5stuxPeakC9ie4twTM4h3EppdquIXy4m2H8mxQpuGKITMcbBAB2pUHtRNfS64V53
/SDzTmV49kK1NiZKDtdiN+x7Vw6qreYR41WnjO5WBaekx7/dGry7Q39yzexuIv/Mkl8WVtWciZrE
4JpY31bZBgZrHY+P9dM1S6FbL++jaJ71/sgRi3CLjf6QBWlG8eppr/lILEV3e0QFZS1S8fwU+86h
TboPYCfQK/W1V1vPEbtGYZKG79ZHpcqlhdew79Q6hjzo1wZxHwnK+TpQPgtt2wna+A6jwCqMRfTI
XSNMUVP3iFgOvZxPTDs2KtOJLgSRXV5ndob1Y+w16UGJ+onNYRcDoorKoIzUxmmtYzKv/eKljZ/6
ctXpbxk5ZZn+SqW6KtWlokG2sZXPvOA53ofeCVwct2I41VO3iARW3i5jLvvV5jRWRMA9CEUOyVN4
JQpx78hpsC1gCu3PVDFpbuhigSN5DKm53zy/Wk3DqyPJZ5pPtsaIMLmmCW9RBi1bDcvYIR08h4ie
UJUYw7rODQy9LHhnz54YzRI+J5N75bgrHY94LuHJG/fEvav5XpX3PH+eS9zKs/qcDZI9m/DDGgZw
RPDuzcRedCG7LiY44wQAgoDQ7sN3X8ESQ40GMLvr+6/ey1bWnAe6OtWkl2Wm+aR4iAzTPs0j9rKK
yLRAm3ReM3npS+Jc7WqZ8G9AIorVR5+9aeaM0uyk8n3GCsH6M0YdS84w8LtjVDfPMX1KA9fMtBIO
BGPFdIVIQFAzNSoeVtooYPzpPrOfnIloqMPrwBMZIn6mGgXfRcoHuO2WLMM6JUtQI0vqWLEiZwfG
kVq5772lXwwl1o3VrNypeiPYcpPbitgDVvSEczl3L7670VUW50crKHnhpcamlA2XsglvuLsj8Td7
o+ve0kpC2VAn6YfXsUu/M2H+Fgk2JWsEm3qoTTwXdHZWd4qL1awjNbk8/purZG3wf3klnA6aBZM3
gRC1RLBj9A9u/hlr27z6Y3W/K9ngGSbBxPwwyAGdT1p79d135Hqhv9OHvekd++Iw+ccsk5sIQapS
9rokRyTSL8N87dI7wcu/krgALbyEqjtJkj0JfAkqEjfqO1Nbuzn1qnmIQPromNAyTtXJ8j6gr7VZ
G1jJqnaZEpOUZ8XPHVNHTjsDwqZCdp7lf0xJOTPC1MQmUJOZgZRnB3QL6+aGenpr9t/TsPOHcdmL
gSytcStyn0KMHK+9oD+qIsZQ96GgacAe9a0ogEMxsiBE7oQ/vYy0wLf+xMgQ48pYsfs8Gc1+qJhr
AbZz4HzBG2PRRgSKycmTPHX9Xida2Bv7RUOPM4e7jlNJb27lCAksfgrtWzK5rz2RhHX8rfOomNG2
92bmrAJt08YS4bJA5qV3zFt9XxH695HaJ3PwdwPZCEL6EUGPLKUoj0C9e5X1q0sJBRNBT2q98LO9
5dRrQzzNxDj40aGYkh1qmyd3br5ofKjQSio2DuzIXLoR3TQkLdvgdmXQSB6QNc77xk32JfWhPdgs
RNn6ktb9GIutXQg9ptPu80eYmyISCfVKkvjMkP40OUAZAlHkDdNewK1+TIT9R/NJuCDqTFibWb+b
ySNfudppjwBNjVQsipvUg88tiDLUom2jWWtHqb3v5Wdn6kDhlZDV6kXekG/5OMNIP3bNeBNjF+f4
Z05h2/fcaF9yahZpMQGQ8W5y2bKxgsljd5832S4C/IbgfWFZgNofWatlRXlZnBpt/p0xPk9bztPi
XVovyD4DM/w9jQzOeIyxGK5EZ3yZxWM9ph1C+HnleJ7ba+g6a1uxcaA7KgjvnMTr3NnPaLjeMvsr
5fKSSWARIt3rxsqCcZZplIg21cog3+biq08pD6mie8VkFPQ8jJyj9mCSK5sNkr7pB5OWxYEgbcYs
/JNkdPhx+1drQjJXe8/CAKhq5EKiNMsITLDPtuPDIo2Xdjix2LW2UQ54scnIEb3q6kslKAqICZ0g
FZRAqAktMZp5zUz90M/xHYrbujGijWfG29p7ScHxhTMH2zhsfaPbzw6WKkYMS6cjf2eM94VesLSL
ASB89wrVyrYnymqaJwYZN8HdDDm+NZEnE0nT8In8kUJom15xUVJr6ZeZTN1B++0aTBjMr8imLbno
kt2BnFepDjY7qc4WOUD4SY4yv07OcEhkt24HRHaP+Bg4hNLkzdQOnn7rh7epdOCY59FGa4HkRbx5
3cLK6FV0ayISdOZylXsoDEi06HFJVVy6RgFzSLvlibnX40xecD6IBR0mXUubtKu5SQnj9WlvmSY0
waTDNPTs74SQIwIIZ8n9vuy9x7R74zLj3ZUXkoLH9RCv1FUdSCUSmOn8hXFxuabiffcss5Of0k0E
kb2NqA8kPFACC9IjW82lngYeORQDz3lAuoem8c7uSeU1ECE/StpzpTZUsdMhdY/5jbVEBsT6Dm3P
/BN+iGml33U0YXebnOY3CUqCYISaC2vVrAmsMBdTwFs/PENkvssbf2+910jb7VbEkzHRzclMOamO
gNmF1MiKCBl2oWzon2N7G/ZLNleUuv15XsNhPLVrEowvGXFiSFkW89bcsz4+hj8FSIBX0mUo8hWy
r7XFkX+Z351dt+z39EwN/ybahIY84pVOLNIt2VbVUjEh3MozGwOKsyMhqDoKwWX5rL3LK1UNmqps
Ma+9t8I8FOSYHrDdN9v+qbR3UXpmLpYWAcuMqPs/3J1Zb+TGtqX/SqPfaXAKBgO4fYHOeZAyNaek
F0IqqTjPM399f7QP+lTJvi74rfviGAe2y1ImM8mIHXuv9a2DCbDMjqBbRu9RtRCPEmjNJjgG7IvW
d5necy/hcaTV66M6BEz9UNyEB382KtzJQ3Zo33ttRTdyQUlmRld0akcmjKxlm8xkUMwHuoy29Vu2
4mS2JzriQhXHIxFsCV8u180F6Ib/yG3CuGveFAfgWnuTjmANg75lhlpV39XwlovPyruX46uh7uv6
WU3XGS8xpx9vTLUn6ooc7ZLBa7UzDeQuGznczXRUZzWIQ+19wqOdZV4bigOEvBNjxvZpcFY0l0S9
YEjGZKVgd7RosiGZZA4Y7HV7SetsQEsz7Zgi6MQo9ldRiyQ035SEgi1cekWbmkJQPWQ0cuVap90B
CXORQqQiTFRfGjE5iUw0F0g20b0K80jNLiOmjDwCW/9Yrb0HDbHk2uPwcZdyJSs8NXh+uwdxZx0n
uCXvVsAOwFq/8B/Fd7mmbnUoBTzEDwtnG666zXDFjCdcKvm70Ow+iPc230LxkKFin5r5O4G+tISJ
FONG4NlB14J+5jBku+6+ZL9PP2R9Vc5785Is02RgEdmBio2Lc8bggI8n9sHVnJz8HKL7Q/3bbXjL
w9JK0X++e3LLML4ftjWVKDkr3Rpy4pTtqNKPKbpaTtFUr/4dQhy9Ww93YmdNN5Wx6sItEl//YsPP
C5ftvdgWh+GAyJsKpeZeR9AptiabNX9Z4UZ/ch79jffMDTMcf2evLY3L4FL4XjGTcNjAm0XP6bm4
b5CXN/voWwDkmUPcbCwxFtWD5q/ABiQfekQkzME2biv3rbKWxH/48TJ/pwk3fhrhxnpJ0+f8xb1H
9q/f9pDG02uru05I1IDon22bmbC1NNO1OywmeG/1MYnWEddpL+zP4IZlHuhSH2zQl9N6GV/dR39a
OmTBXhfNevJX/CQ/MMEqzFf1RZyVtbDO5lpssWpcsY5QctNo0NY2XHuyXoHqM2+89UpK2g3gKK7C
dI5OfO/V7w66HWsxQ55CbUNneuE07JRguBbzMO0j0uYVor0L7zhSkDqdqpNdbpx+5XlXFsoi46Gp
9rr+EsBcrNcl6yDTzwTqDbDhrWqWCn3NQOVtkgZxM3abwFjYT1wMyucSTQQ2YO4rMhRJa6035rV8
4eCAvLwRK/e9OlGE3Y3Twae3SIEKsRm5lnWS6U2CBpg70nPWggjWNPjGwRf/Ydvvoakl4AvFdzG9
qvG1yU/CPSmIOc1L4KCtT99yf6tW0XFCPjYuuh1on/6Tsb3FX+fhun9D5sdVF+vkML1PDbbQJWMN
bafri/hFu9WP8U36VN+GqLw+vRvWoeZAHLoF+oqOBRHql5BwIDZUfgpi3IK9hH5xTeWO4YRN4R2Q
Mh0Q9MtVvevVfVHc6nDRuw21TbYU9wbWlx4y+0Jcm8TBLjv+Zb70JF/RkiEIq9KTBmZoZx6tF5DD
zLR3jtwHjOEYu7SrDonrcG7S7/rGpiF31xwg53Hzd9N+ih6agobVHRhNrlF7y695Nl5M51EdbQDR
rBAs0fUSHWg/rkEKyiv/nl6k9iGvHOqrw2RdIbSo4FMeWK662ya67WC/44BL0JZCF5i/TUbXTOIO
0mP7vZ7opzrwjPZ2eOnPk9iwjqFCskfO5AvrBF5+w58XRJYSjlgf/HPoU+0t6vfpQiiFvm+v3X7p
fBD6Qez0kH4WfIAE/KJrWyjuUK+9FKwfXZwt9fxRZ8vPOxLhIfavrPzQuOayR2cRtbDq196OWFtM
vxESjwdtX5H7oh/krl3iiI+irdd/ICmxtLUBTqrZim21xdN6pV5Q9XHS7D4K9Ajmg31d7+tn/8N7
i1H7XWmvjPQxvC7sVyIrOWcaS+1Jh2CtFiyCowYk64igCVfINyKW1EGY+/ghOhBIkCyztX+xntjY
2+HUUNzqS8Qe4yJ8VRoZvQvrG1Pd+iVbuVTWK7qqRz7O544e85IxFv6QNeixeOdfwjsJTre4ceid
nfkD8FnzwfJItBeKkGDaj+2aUmHYoUHqnqftuC7T/fTNOVUf4Wt9pd2g3aSXzW5xpdhao35T7oIb
9tVb9LgnTqTWRd2lT/qj86xOUbrk9/O/cMFe/Gy+0BLr9DP12Ejyq8keX4mN8m5c687RN2W3lhbH
qgcOIqZ6SvVj1zxmSDhV99qJg4hvi3IbZacZ96/J+5ZTe9LQWuRcAUvPPWV9sXKeDZK+xBZt/zBt
e5LgiCOlKZbdcFAo/XaV2eGyMBHox1tmjLdDeMUIGPbEMg8wapwNCly/vZLOcVK73Hqd28ZdcBQB
nxqmGA4sn23f6au+4WHx2zOp33tgR9/rWUcnMTQEPhuQq1lq2WTeh2tCzQqt0UfOZt9YevesB2Kf
ahHB1wxfHWoCOzIQFOQ7v3y0WLPrzDmF2qdB0MTkcicJa+MpZ9MrslQi5J6XbFaKINR1NsRdyI40
P9SCGFu/+/xCmxZK7qmlMwZIlYc1kTdTAE/uZqyOsr8POWVAEVPbxh8W7ELV+yyMnDiCcDPa2x7U
Q/WoDSe8MEx+KiQRHc/o0cTU3OErImHjEOQ32SXU2cHRiX/36RDoYAb7C2eLuCNpdE2JHXhblH5k
hw/cAKaEaV8utD46ZC0C02ZflzDLGcuxzXrnKj/77ilCPdke4no9Nb9/md7KvC8+Ym6fYR1kW6Q+
c3Z0u51SDgRFuw7g+SJG8Ncdx2dIbkm90md5WXxnISrn5Gg8Nlx3t9SIomrpOizK28K+syzWrXX1
XN027YENqCVhCOvscmbcpbilvJs4cc8mHxTHHHulv9fPHOHG6rkzz9Q3/XhTlDct0mm6FvWrIHTD
ODqPcBZ187pw0Xlcqc/RWtYXNJ7M0Mm1KF4IlV7Y1oas86R1rkpaj4UMjm720rcEetfVIk6s9xLR
l8UgwnhjaW1DYrC/W6zxdLBn60J2Z2snII8jYrS6uORvdrvu+/2UHXLEai6KwCJFDBVW1zbAvk7j
nPMItx02yGPI1xEXFYdhbE3DZhbYiGVTvJTIHpzbmHMxIM8XR63HT556bcTHtJqwh6ymV7Ysl+XQ
3ZM+gxo8W/Rhug/wOtSLVj2OXGu5nTH8nNE6lFoBuyjkUXOpqWTNJdjJZ23tQdIqhuc5h03ySUL6
EhUguDJql8Owsuuj3fzuXQoAWC4sd+NpN8RClMZWlXeIN3r1nE/beWoM8XN85IRPs0tHrXmZMsab
K63QlqmdbUvu6gaHUNmufMmdTdNZa5kZuDRBy3uZEx9Iw1SkYOai3AP3WpwHKzzGeY8niC5uYSXN
SmSS4YsFHNE+Vp1BdF/TFscxCI1NQKUyBXFwpbmtehZahIQf31VCIk/VeIdYWTSMeBGEQ6GtKCQZ
zmMuQyvZSnc8mujZu6HWjrJum4j9r5TvFVg/VADhW9xEzUbBRAwCTG+wMt1brylDsWsSFL0rDA20
BUvXoIlp6Ro3uSPgX5VDM73Une+9DJGJ5txHK8l97912XZhsiSro9wiDmmcvDYpD4pnJTY94/CMo
XHPTTnn4mE4dh46u726Nok+2QERQdOpiOogRcUkSOtn15HjD3rD028inXRaLqHi2Q0IG9JgJEDJu
yZQTLNYwHp3UyAAz1iwCqQC5AHrEGM+iTGlt9K1mXWkA/QeOA77YehCfHoKeDoMK8D7VED44UPj9
SAkW1xbJKchD1gMzCzQXxAP0GsbD2sk6ZsoGikHTTbinwy4cb02f/WTqYLjGeiIfSqklz0ls+is/
jFCKRk7W5o9kHzCdCmjlO5h8mj6YyDWS4MfRJO0dHC0rzcg1BLqRoMTMauRkKDwhy5Xf0wEcPX3U
DAlqXGQ4Gkq9PDS9bu8ikabXg8SWwagjavKd0UJ75GpsHhtHTi9xSCM5mnrrmAN+9FDX+cUOhTaP
VGD6Bf/MiCoPGJ7lTp1sJ9czONP03aV1ZuYYFL1bumEUIhENSUdUNC+IsUBHypxs0hzQmJFJ4sIq
rId2BcOYQ1wRyLXbJFge2oRDYZ2Nn36PJRIeqnNVh4UJqdKoD+YQ4LSMjMbbFhbNlcZLZy0Wgqww
aVwU6kQB1b2gKAptt2TBqSo1nzU0OpiWUYxUaKHTDs81Mobm7JtWaW4mM4VgboKdkSjmLSC7KHGW
fcfpL3Cs+pJ3hv1oaAKlW5fLgelU6JerpPIQy5aFs3XitJx72nb14VZYCjXP7t9zI9NYBYYEN39X
56e2E81VjKvryWoil0O7xcQaoDTSTrOZiistLDiftnnHo1hI11cr00+IV0ltE6PFaDuctwNPaW/J
MKr6tTCHNL5pSTwhhAHPgH7087RVpF2IVoFmlUhfA9UazpNDC1+7K3WRkQCi6CA+WXzslIxlUHfX
ZjkW6lCWqg2/yXGg65Mq2ZkUxIk3lpAWMma2nptoOqVwVrhdyiJh4K/znVC060g2IryOlMuWERCZ
zY2eR5YefHhtiStg8lpQ0IzcGKUveGtqLlsDO8I+hMhKI2kjGVyWo0oXp9HrGDT2CR3QQ6KyLt/Z
AIHzJ6XNZt3UiyfxOrHXsYfGeTdtraRksw98A4EQTqw2T8prN5t6KlijQwHC/RYntvBGOgfTYFLV
50AO9ealDy3byr4l3N+GwUCH0ZVrbLJG9uagNh1eE9KtcqOvna2dEGm+GOQwPjjaUAEWNUBY+Um2
wmwV4o3eTGUy7v7eDf4VFyAt4JNQpRzgXKCr5AwW/AG20aWlhnxmPgL1lyFHD4uYzUPAkE0Pyv6D
Dwqu0//M/wLO+NV2Pr8WQ1OYyYCXwdp9oU+YQ9koG70VtrMafu0Ib12U2Wsci4fJ6NJVgMcTPS45
qRVnur+/zq9sgt9fW8DitFmGLV3MYIEfrjMAtom5dqygLyecQBo/PmmaXf8CXfLVxz+/ioA0hsAB
3c+fPk2/IVErSPg0WzNihfP99YSaPfdVvg+D4VfsoL+6JjETLQA9KOQZX2AIhWXpmdcDmmiRpylO
wm3q/OJj+6sLcnShBExJOXMXf/7YOjvNoJrxscHFtd1jx4k5YW2Qw69yE435zf4IA5k/OgSnCmaG
Lfjb+WJ/+IIIk7NTEw0mVbS+tiWsWpP+jZ5vfVvaG9ERXoeJQ0qnvo3ZQUkgXv/9HfIXlyoo/mFn
GIZrcxL5+Q1Eg4YGGDY5B3CdyfSEA2Dt15wBaF39/Sv9xXMg4I/YDshVG9LMlw9Vl9HoA/Oslt3z
7BGY8pcyOQp9i3Zt44q9Y+T//FskKoaL446Avvr10sIKRZzuGRWBUwHsZ7TNF3S3WDTNzKUlqP0K
8/QXNyaQOoiyDmMfHrgvF4h2NeymibuGvQpXud5yiA13f/8h/vVrOA6cTNYT8TUcRniYYgb0x0vp
cGbOERsg8sEf/fevYnwBqwK9syGOUEPwAMyv9eVS8mlyRtPOgcZQ8hQ5zkHHOxlxgY3oOmNORQyR
OamNHpi/uL6vtBqeB4VLQZ+hgkiNv7J5WyxwMC34zjTADjikQ/N7wIX+4vLmt//lqeNVWIpBDZMH
/5UE0uiV7hbRPPhRGIaT4NkLxKVESGH03d5VyWri3KfVOBcRsiPfQIIR1Ew4+63XsJ3V4i5KyW+S
8UhCQBmf//7t/cUjyXIAbRDcC6Fb7pcFLkA5iQq9LZdeZaQ7VHHDqhuLbJ8ViEq1vCt/8Zl//bbN
GYdiGo5kOGdDqhRfdkOgrAwiS55M9gskzPQ+UtQCxNTZIxN4zJVOpZ0jaWAnZ/Lx9xf75xva1rnP
nBlty0ojvqw/0xTYoyNpQ1gCwrtsb9Pkn99TvIQthLBZCxR82Z+XuKrPp9YZuacsKvSivan56rLe
/cWF/PmeYkcyHZNdVgmDb+7nV6HEmYqxYCUvkemY7j0l4aEhQr6NhqVTMXixf7WgGtbX25jaxbKN
GSQl4En9nnb0w+bh9g5yQUll0c7poCqwdtIqP+UU7lpEcKUQ3+q83pX0cfJerhCPPcetwiKLK/Tv
v8Q/lVM2mYqQQHUqHTCZXz/hGLtrNaB9ZyY/op58gUi7sOMCMTv+xekXt+uf9pH5xQRrA5BgSRX3
5W4ViVdgM8IhBWLxpjlymF4hJ740239+TfNiPrNHlaXkl6cwc1QXO2gslnqfxeA1cBNLb7wDff/Q
JDolG8ODv3/FPz+HXNmPL2n+fAtlmeWmUGfmFGoUbfl3GnJdggM97hdNcU+BSc/kESTpH9/ePwLY
P+Qpf/3HTxD6//yPH5H0/7n9zE9v6Wf99T/66Wf+3wDXzwyuvwHXN0GYF+Hbj+z6+Sf+YNfb8jfW
QNCoQEMpHPS5TvmDXW+ZUOilnGHnYLiEmjf4f7HrDRvgPXeKAkGmk9s2I+hqmEbB//qf1m/cPDYI
YMkfzKWW9U/Y9YCJvzz0JhA3KFZgKw0WTcrtn2+SKBkHVERIHZ3ArNWDInoEZkrTm7VzHxR6zxxt
iOm8YE63hkBbDZaTWuUak4TRvFjEH8YrPalcZJOJ7yk6+qZLKsOgkXDPaHJA9O2HBIMsSHTR9bMd
J1TaFnl0xqmiC8bAI/Zq7dx3ZhldYxxDz9VppelfRhRiGjQqAAwEJvn4f5jmV61ZM/nuTbOW4RYE
szdUR1HiK7PPMjPsASFUBIxJBwFi6/eR6qzgYewbL5wOZt8GkqQxIfB226h0tEZvbztZBwkN404L
InWia6RVxb0FBtuuPzLdVHgLGDa2bk1aXe6x7p8QyiggS56X5OOzP+my3qROaRXHvirrfCeDvvKX
wko61WKr7KPmBps7UubWqfJqp9mVnd4EmgnOi45t0qECGYYoIovT8HGHryY1Fc2rGpQFgw1Ihgp3
KtDidFeOFDm7KhJmv7b9apCb1heeVjFLyP2O/A+p+2tULExjvCjUtnoIQA87Wxekm9E2iw/ZNZKo
Fd/P9AvLqLSZB3UpSTZFETHxdIZJnR19iIZ9kNfCPaSouJL7rp1kgD0gpGHaeW5mrvu6/d3F2df6
nMdjaAEaXOBnPa5CFSrtJhBWB0xGqyI93ZpB2ItNiHOk2BBKnbd7L8p145NwTat/bXoDNMLSbfKJ
6rCcIOfcWTh8TKLwiI4dtxqxlONpwpjDaLbHHODwEQ0djAzBTded4EJg62ZGEaAF6cWINEivEO+d
kqYu6l0MDD/+JP+Qzqw1qc47iyZobtF0+c9ywnPkDLQnrmiYCi6ysjv1Ynd8EMtaTfzC1g46lG9l
WjPxKgL8+W3sI+aKY/omqyER2UtJwCAdbs0nGC+pQ4NgYRWkDhPzzpELW5QGgkmRpMU+sEMbywbe
iapdt0Fv5mj8I2Ms9qKStb/2Mo2vvCocQa5qPihmZBxHOwgJqRfklzxP8OBmoFc6nOZF9KkVjaHt
B75xlFupPSU70K+JuYHcMkUfbtMRw90aFU6Qpmo0ktxarzFRn0R+eHKTsvS/j3QPyHYyi97ZjKPv
ETLmF2brnu3GoPm+CHluiqVfGRYmMkSFMNeabiyHV+DjPQ1uHI1SbHEvM0QI0c6hP+5oAvLYI2zN
XSOsV2Bc/YHgqkBTAdpyP2V4HI0hEiSnCwNTXxhyUP3K9uKEkPleuSmZfmHlZbtqFGH+oCO6L8hR
bcx6W3CPjidGQNJmXE9/1WeoGxck18SjU61SK+mTVQkIF0VBXdgMWzHze1AfcoKWrmsdXNcW4WEk
FiHrjbtUgD/4Ac/3u51dAi19CxO8A89Z7VXwA1ieu1vXyc0IwREHCVQlCtLRthGwEV65rMZ5czB9
pocIglGQL/Q2wzCAiWYYiaZxnIkL84TzLYnh4ei55X1TVoE4DXfnjM+Icyfa1F0SQDdrZodW0mLY
jzB4MjrQx2FGI5hZuBSdCki3jQpE4nIap+4qCALTOLXwRB2kCZpE+j4mtJ1sk1jnjr5zs5lqe6JD
5lhMw1y9HOpN6BN8tHZdn6FEMJX0Uep0JOtiMCjgmP0l41M4BHBE+8ydEH1jtNH2WJXKlBljoj90
rjIEJp0qn4ON7aq4FondxOeiMsNmMYzxVBKAgDVymY2lGremU6dyU8PeM5ZGySTezVpvQkpvTunD
qFWVD0a+SvSzagATnYsuhrXWTFXdHapx8r27qQ56FwOPMry9PeSjfTWfN/or5di5/9QXnDmXWhRk
3pY+sPbBkiZ8jJAYYBcxZsty7/aiRwDqO7UknynSvmeT3wzPwi+KcefCm4dNN46mvhprOQy7qCUd
elsP3hzxlFhlg3/cE0xpEDZFRbm383Lq12YTd9VB6IHVHMdkGsNj00TPA/6ztYGB5doh3UBsUwe/
+rdYVg2IITWViBZ9TEYLq4zjaDsKpN2EpKlJzcL7Rqp4m9d6Hd1rdU5K85W0kRffJBmezx1HKSp2
GgwFp8uH1G5777UETYny18k1ntqFtP2I6QlZYN3KczJUTkFh+I+9k2UVyYBx9GYmA3/LpsMzsrAd
OCkrxP11Ds6hVu1mKIw4u81izQjWflOBeovywn/TgZZAbLHq0N7nVkH8POjT/o925j+qFv97xh1h
meUm0gkekeQMzIENHD3+6zLyf78z8vyphvyrn/+jqJw59/8KQJK/UeJDWjYxfUld6D8UkfpvBpxv
djgOq3OsDc2RfxWR6jceDgoCej6cr1xHmv+kiPyS3jxfp+7YBhM/nbpU8HZ+riHxqHo9u9HrmA2F
s7a7xOGcU1e+bk1ITOgTLO3cydgBa1QYFTGKB6s07ARjTFpU7l0dC7TIC6vqsM295nXOEsPwN67k
ik5nNxKZOJHh9O33T/cf3Xj/vyVoufR2/us76CH4/B/bt/T956PI/DN/3DVEaPwmFW04Ha6xRSfO
4pTyx22kGURssVvP5w3B+ZTsiH8fRiz+iJ6AIttB0UWz/n0f8Qv1+XyuZlQx0dIcYX4/5f17kvFH
stm///nH2CnaqD8dRmieEaRMzgIxTJbFicid23k/dCDAYjUO8b63tW499ExOF1UPM0qVRNGXZggI
18DvxwjiRa+qfYylterGfhlbSJnYPd6jOr4MunnSXbgfvmgeTbteGZ12iD0md51EbqIZZDqW5i4Q
/rVvulheYopnoaGOUrOrRIQeFUoavpcOE117zMD6NDl4OC28B//80ZgU7MqncKkQVtL2eR+M5D3m
FCTs/s2xmw+wCSCJ+nZXku6bFWeb/VU9pMw7aWWUborzx7CPdpDo2xDLzEPsIBEciJ14b61RXQI7
ac+U2PpSxHF2cYLBA/6jacWtVkRqX/SM4L3Gcs69h+6mTADWLfME95U9VcTVNx41cZRN08JQHUxL
FY4T/ndZRKuuEgMzU0bh/XIKJdAPt8KBQ6BYuI4VWapBp6z5sMKJxx2bN78X3r0BCpZ6yUtCBDla
1Pi7kEbQc+7E4t1QBe8y1JERWnBRt/iU8At1SDCGwVcQSOLHtrLyq6qrhq2EZ3Bm2Ec5UZqKaqln
avckx3L2fBUYf10GqfhnwCW/MwEKTqGpZbcOo7t7fwKIwG7JoHZhT2781mS8afrIE1M/zEjjkfRp
TnY+E7NTR1129mu/OzpDTsqnKwxc0bjaMZVN5c7Asnuwy1Feh2bj7dWAdsfRYYEojsb0Re3HyPCC
vUu45ktvxlKhf5vpDo6VYnKrGakGFUpw2UX9PpcZYYairTn2Fr3mbvpa618KMZY3dVATAst6jeJd
6/Zdzv+VvjARsED/8vweSVrc2dql93trP9qyX0XCac7KtIJ9FCDabvUpOWQiRbVY60Gxd4FxbRm3
kkZLEM8WGIXL9xSgUEuKdtqb9RRfRwnEjSiFx9wGdXycnCh6KRklX4oamVkrophze8SnOuYJxnsh
Lr1nahdhhB2yg3ZSa41A271tEtw4uI55MacEUS3NqvKmT+3yMkalvPeSwHtJYcC/AKvhsC0ip9ur
SUcOJkuJuA+soIbM1UapQ/pwP3yXbiVPFrcTwmd+psMYYA8vbhcBiuVq4HPlSnQnK5DTbnSgGsaJ
Wd5gWLaQkhVI7fWmbje9BbvJtmLuR5kGPuCaWC7GPvJOBEUECNuyzv4WD63KVn0da0+YqodNlxsA
eDJpXHHot1ZWmQ53Q20196xE9UtgddpaVAXSoEiOj26lB0dgdpxXqyK70a3UPLdF7WGMHCRCoQix
W2K/ViNR7J1LBDAEmSY89BUaLFeSw2Ff0QWxoQ0i52w01W2YGTj3UBazpa/jAskMr9wVbWvsrTpL
t00lxx0cCWPjjen0PIT9aSyLinvKL7M1Z2X/E/DDs60nT33gHgW62bw0WAE9HnUEQO9Jl6bruujc
zUCw3FWqqMQD2C/3VhHzibsl6T81ENPBU/3GyP1ml4+W/q32zPjMUFI/tYNoeUaIpY61jmNYkr77
hv8ZwNPAOTpzEQWAxbQz8q1DfPIddWm0wqV82+pQdJJML65KKmQwc9T8m9ppxhtaUAmU5oHPZqbk
NXW0qmRH7n04GnCo8cvovpTfg7ryWAWjX2WLGT83tH7fQ2wFVYaP1iYHZe7E/biHeM3YVfCvbmui
2xdyQ4DywsYsuLA3YCRW8ldN1rm2+ffs588vx77548vxlOAZ9qdbYkenZfU83lnfpitnOZTraAUj
YS0OFOoudsZ6YS3x0v+irfyrl/+yY46aldsOVzt0alUgxpTN3rYCVtt918p9gaeuYPr7Q1XxFwqE
+ZL+7pLngdMPu3SFaiVAenZrybNHCo2DCPPvX+BLQfnnD3UeEPzwCp7yxgwU5W2/7FYsUPaSPsuS
z3NZr+IPN3oMdphuNu4vXvZX10Up/eOrBuHYwEaZbsG5uGB6OL8v/3nJ+d/zrOPyDf3Xhen27T3P
fjzazP/5HzUpnW7oFxwbSA2QJLlSEf5Rkbq/0ZempmQuw+iYqdT/rUfN3yyDNFiCYE3JjM+y+B7/
da7RrN8UGVAG6STzbM6CAvNPClKDMKWf7vV5YoowmvMbkyFmfdSlP98T2ci4zI3jdVNm+gdM8anc
+gHd1KU3wUveVqTGXUyfQmAxVaHz6Xs6pI/csdBIN9Q+cuXSpexhg6HctX1mu2055hfJzpctW9GA
pYxlo4aTPnXxuUPiBt1yAKx+7bODn3OhaxkEA90l+rhNXcwWYeKfIFznF4VOKsX7RazMYZIdP2jE
kFwQ5IsGL4ORX0hJJctOUw5ugrwT38Mp1OTSSubfIysv7jZ2o0tES6FmfOBrZ2NNG17VSTT3yZdU
T1rfC5qbVuSfoOb0UBojSbvWZw7Y3tkFSWmb1rGmSxUHA2aftLmCgBR9poWXouajHXkq6oD3FzAI
OFW9k2J5aDqT56tt+fuc7uRn6afy0ae6wbWp26CqUhlzMU02iAfPLjoOAZacLlFtVs8+s4odE0pr
X3Dc/a7iAiRKYA5PYR3lH7VeuXOkX+q8KbtFPVbG0vjQO6FXW1RLzDg8QULGJjTwZYIilpm1R8vR
7+l71MZG0Wu+HVPTx3PW5IgAs2gEnAzgdTwh4OkBufSjeZ4MaWBhQj73Lenc/JKZ7DbrMoMpMWk5
ElV3rJI7Ig20atXUCKYWudRp9ktN9m9pn4b+dkwzeupj3vsnp2kzf9H6efzgO3xHwhxw6bijao6m
JhETFnbBHVXJNr9QZ3ivSPXSl04zo1VBgRQswqTVd6bXDE+wmrizKn04J6KrmpWZQ/kiMNT6JmTG
i1Tl6Hw4oBAELnU8Ttj/uYEj4h3WnqmXNK4JQNwh+QNKOk1g1lZ5mFnPVd+m16bb8RsKosdsFIl1
ZYKILuQ3EarpYhqhPE2JOzzpKpKnsfD4olC5B2tKlH7f1ulQwlZLZkOoPnmflhY7zp3tW+ox1Wv5
CMWt0DeMoDTCyccJbqTtT7LHeB5oznIqQs9fq0QGb2LCCbuaYlTqqWaK7+xuxY3nh9gGu9GCfSUD
h5azZrTctInmJNe97fOqnl8GeJyyPH9q7FrCY6qbXZYk6YEKFf+2jMJ9FtXJSzZA91kETZs+cwBC
K9lOE7888Pv6Sm+n5pzwXD+pTBU3vR3iUPaSpP7eV0ONIRR6Ig5+L3sVEU+nVgn/W1513qfKGgug
f9zFO512/HPVtJxZS7STj7ToudMFQ/lhZY4Tmls3LtWNDMHgxW1UswfJetxKIllACLSRhSMfFup3
L+G9VErnPmdBAoDi94qyW4+Nqzznz4fGZWmoc6v/jDNa5s2YOLhawtq/EXnsn1yfrwhOqH6J7Xg4
W+bwrOqepyhOeQ+RsgPC1nX/VKiY2YaNLmVcmXWg02/Nxvkdx4QyHRlh1VeQfqYt2jemcoOwAneR
RTbuw9rs80sR4uPv20Y9WYUW55DAfS40Fd38yQ017z6M+71BPM1GHyy2eSkYYjA3MT6IUW3OLtCx
pyyqoP8MVqVfGN5jpmm0HnNE6gQ0p0f5rWtojoPcJkYElmb9PZ84INDUTpNuYyYCwaqdqJu2FR3j
bjrvz4bXM/kucK/gAIAddM4So7gB0OQf+8FmsjAyt9o5Ex9xWo5ddAhqNLDrMEqNK0Rl+rsKDfPW
Rbt6yEN+v1dMPKbeIH0c00HKp8192syue52Vsh2gK5F9rO8GQ9g17WWjL5fa/+HuPJZjR85t/Son
NLkjdMCbgSZVKJSld3tzguB28C7h8VznDc6LnQ/cfaNZRYql1uzekAYdITWzACQSmf+/1reCmslu
lXlHB8Oq7WkVdgKqawkxgJgDfZxmttO00enZPmrVkBh0eOZJDKFp5AuhKlLu6kWKH1KRamZvySHP
ivxw3Onm1BPY3UgFeAp9NFaDZI1XMYShH7qdmr/GrOJIaeAG2Mj9ZD82HKJ/5Xos/eTgL2BNVllv
XHEEtRLPAe5HmyRKigT5Ut5/y5tauTLrPoSZog9rtvTtrW1Y6Xe5mqa7IORg0wq9vInNuqMVTH36
wZAq/0X0GiAtFNLWL1UPC7GIu0ZZpt1UXYHs0nCn0AlWQr5Fvpb5+4YO8C6DK5otbLsaJ0JyVJYf
DlgTWUJw93x8EYexUPx1V8f1XtUJYkPWH67zqvUEtt1cJPO5lV5UCdPK7PV8X1t6e1cwHa87YnPX
rTFNa3UIZNJzBMblUNO8oib5jbNLwIG+o6azlwGrr6UZqQCR1L+AD9lhCjaDreNjYe5tOzVA+MjK
dZmOxkst4YO0AiO/LDI19GpYpsGKRbYGdB530MBs+XKgvgMau8m/gaSjWmWXkuszj2gKYfkPuqbZ
Folpk1tglCs9Cco76DL2dR4Beqj7ur/sEtm5MQK1JCxJ82l9BflGSkls0GgHVm41av0c3lyXV5yt
LJg2PWvh0KKJrsxiXA6gEncVXTWvMARMuzSwlyRxW/cAmYIDwnNMkHWLoyHhLbbg3u18zqHPmt+D
p7MlyhQVnuDupcQnClc8uWisOD8EvlVcdUolNooBb9gROQ6DyZdWCcL9BRuFcB3kOvkwcfRU2pZY
y1Jarc04gN5iSAPURjNxq14rb9Mq5XVuCCSq6a+7FRJP6jMjZK0MchC8M2s9mloIiD01tpHQbQ99
Q7GWHYHDvXGorhk1Xe9ifA5kpWYuhKkJFNgGhtvEVgY4HkxZYkZ0QwooIaOp4MgaWEN9lt8Ls9Ra
1wE9ugYVOz3WeeBfFcw43OpR9LWVOSxXA788FnKNfDfq9mmCOxEls7rKeH9cSnSTSys22DTsVx7a
MK5eBHXXH/TgFLY2TvFIVeNC1FWzrAKLU0yrZFs5CTJKefgLzVwzd6E5l6xy4VOtyk3yVLjeMKuj
g5ArfRtBSXxBHBAsaNhkKzqPJFRMtrKOEPHv2PeNhzya9yVxVx3GcEpftFoYW8p+ISR1qVv1DluE
dgpxGeY4Ikc2sltjtJED8ILdFgmGeDpF5lYygPYH45AuWQdNACZTsy7zMlqZFrsAXyIdr27tbJuG
qn6lBkLrmF16ukFP1WyjQMUs3sHSlkXpbEUWB/eWaCcQUjBWrHH2QEqltjHhgs+sWFPzpjQ2apwC
8FdAwsZ3mazFd5PCyxcUqeZiidRuSMTKNioUtx01LNgBTZ1tYl0h0ylIjU1I6kdFgIgi7qwWRpRR
RrjY1MpKtzJwxBddB3dZqnW78Z3a+DIQ9PsCkBVkNB4L+JJ0AJOGz60RFPiqw1ljEDqHYtD9vdw5
YLmyJPxKnIX0HMf1QDGynLqHOJgSpLNDHV+h8CA9REKdSKMPNXmRBs0vpxzzLyG2rZVp1PycXDHL
baDU1qYUErsTBhXe5A9QTNXIxh9rpWuF/Ib9pFvNqrIn8ykEm7XJ4qw45L7aLY2hCldd1RduGTQG
AEAV2yy0Ti8q/MKFVBxdO6WvPFl+Pm3sMqX+2xoSqAs9vmzpBz2jFE13ZRZH12xySvh4hblRi4Ld
ZGZMgjIe1EuvKo10N8qJPZf+5Bd2Nc3P3kLRWQxE3Q+G1S31IU1d0HoOBEeAo05pfK3NoqY8V2O8
ZosE0dLuH/2ycDy9yMRlMfV3AzpZn2fp+UBayN6IiwtVFo4rnPpnmPE2KCOAsmwYvmddq8qruuqD
A6uYfxck0bC1msC5N3sIdVjOQ/UpZG97UbNvoaAaEeBSy0m/0VrR31ijovxIWl5NQ2sx3cfxyDMe
Qa9BCjTGdIY8w5Bg3pLU0LA9zBAYZq2A4JfRzl4FSCWgpQW8bzd5ysbpRqnI1tjXSlUl2lzO1W/y
ptTvYrPqD6w09lI3rAHwohPW9cqAiol3f0jtnYBwvxGi09b6wA/C3FLCshymtCvcyvLLmHfSliNi
weHwosLWMBpzltkmeUa6UtoWxjpvtepJpy6neoPgnATkXCKBzJJTzdzXptlcTLWZlkv2PcE90h95
W+CEWTlUr+8F3itya9rgJoOizOfHksUhGzPpomIThDRrCPJtmft2tGrMBKF+46t4wsZIo/GRY1W8
hlaor/LCqiqXk0K0c8xUvYpHHbqTXYYw8Luyoz+ATjP34oxO/G1QBtmVQvreOkQqgDOrEtWWfLuq
uy4qzchdrfdxg9dN9AsRFHKJHoC/afcFdbSqjy90zq2HvJPpa/S2c9Mp1GgpUyvY0C3/S5PNeCgh
ZdKTqenSYyP0+sAHPriyOpUIOyuqCCSgUUkOEOE/TdA/+3oaHjS5zB98DCz0WvppE1vJzwjOPJwr
+1AquPt7uf/BRmzY+qq2dxL7ETjxzNffOil3oJOgTKRmZF+UXAOnGZZtLRbPdayHm5DFYBnLouf5
mxlrK275pje+R/F41+rOQxy1IN794tISCF2qCpgKhBDU72t8jHe+CVtdm6Rb26/5lvgIeyyzcg3T
kpCBIIX1a/1LrkpAXHIgnD4sMW3eWgrY9RT8EsyNE6CsNKUCOOi7jEQ+KYSpOUCdjWF7FHFBU0J7
CixBxEYf7Pj2OhsLNTboqHYZ+JUgD2HivJUU+MLYVLuqguEWBeLkkTWH97O9sRQcZ2oH1FEtkUhM
WOiyWHwd9PFH2zbLtuuuFTv/4ZPcNYn8exUmzjpOapAZ+KGmkZSQ9LKdaWYI7yKFpXqgTr9wcG8Y
SUnq3dch8W/wYFzIbXyb2pCxzXyTAlIsrO822PO8T3Y2uRokPW6jLLxjM3Ojj4RcVM6dLcRm1GaM
lvjFxtFYKjHtvDpNNTg8ZrBEv++SYyKts8miX6T2LhN3G7MTJF3tWYGCuuqSbC+b3bhoDXlfwdIv
FGdpRwNxYX55r+XjQzX2pEkm1a1ut14rmgupDdc6mSZjNHpD3VxTubpwkuFBDyidS85NDf1Rq65i
ZHr2hKbaNya8gzY0TQOwLPR9JDcA+zpOfmizVML6jBjO2hRLodupo+vE4JmUsLwOrOwpH/udU/Q/
7UmH/hcaV5IIt0MIU5J0K6WZPPRU39IyewmC4D4LwbaF8drsqnWl3w9FvZaRsiCwvLUdgjHJTwOU
YuWA5u5stORlfZsTwEYb300lgk3G267B91oGtuZCaEuw+rOQJtVSl+YjIb+agzoUWb5a6lMy1N9D
mNWN8lDBcfTNgymZl6TTTKtCzbalyH6NEMgXoMEpMFT3dFvuCZtZJKYgn6p2S+gDUbZLxy+AeyPt
q2PzSW6ip8GolhaIuozOHyjlRRfi9CRHs7VHfP5096xsWpRy8l1r88tBQDtpx8mtOMQxDehavhgk
Rvq5yh/Y4ii7NGvhdimF5EEi0ojwANFuNPpRYixXudxz/Hbu+Nt3OFDJ5cu/4GxcguvjOzyGNFzn
RnHqmVwhvu0O6om0nZrcC+FcCf9JgQgGWSzdKJm+btjp0azbmTRe9Qb6/EgdjSwxoMhr6KmuSlFH
qyQvM9jb2XcOpr1BTQhzIQTNekBtwQFy2JUGiJou3ozcO5sWjgGIKVBARpnG8OA3FB0LHKK6tfFD
bZ0ilLCqS5QimwJwW6dsY/Jn6qK6V2O2JXGzVAltIAULRBosF7YdNxr5DPgAwOhgj1RV18zti4CW
d6VwOqOPnsMRmNQH8N08bnWtzb57MV6IvrwdYqCQZf9tMJNvlZ19z4pir5aOARxN3kRlvSjqX5mo
NpFF+J7tWS0blSDf61GAIyb0OgJHQoncMpz6bd5fIbe8GSw+CzUkS1my1r2CiYwSAxEZfty6qaYR
EUv8LOkruDsSKM7u1EWOD5jHL203cPQpcSdm+8ZMLOJUe0EQahfn13qhOc8AP0M2tCH4tZSdehTt
TYkqjIzZFYOFvJea6a5OIJrGljyuoj57aoChstZmOmmg051Pgale0DtO0svA9p0RupGTfMlGo37u
Zt/qRMStkpFPgZFK3eFU/oInCLyM4hMwi4gZYpKWrhBBUqbI8JuPMeyNVIFwptGI3gZBFmkuTGng
fimHtR4Hfs9ewFdIdlj7um+8GGWpydAVneLSKWSghFHRTy8GcOfqGadr0PNFGDtMRjUn7mlVJwrM
Y2pqdo5+plGiF7MrIDzFCO8yQI5hcR8VhSp++i1fnZSTQDK6ikrB5042ON0RfGT2xBO2ee5/SdjO
+vd5Q+LHomclSh2qQxYBYtR7OB3zVWJf0XUP0MC78LpPByB0fck89GUNtHyqxtXjmwbC2R4UdXny
q7FR4IpTUabop12+kAKQXUCGcjIJyLzSDDuNnIXt54PMjay/Gl3vBznp7WVmb00FEoAxmkgYZhFa
kaqqu8IP+7XdzekDn483N5jejYftx9Dluedw6tTCnKpbEiSfwilumaRUQ5Hl1xRPgRU2ICGUov6t
vvuXZuKTbumfl4hhCwUZciDFOOlvIBrRyzwAFrUut9ohdkM337QuVpsLcHe/21//erD5j51cn8ql
zfZUVGLohY6bKdh5HalFCh+ES2Nh7khmxGoT4O1ZOOthXa7PNWePG3qvF6caCjeSU7xj00g6Ho9e
HuoDWM3CJC/YQQhgttLd335kR0OcTBHa8tE4ODKQPsBMbb9ukEoH0rfGpgWPaLN8+Hw45bjf+3pJ
Goo+Pg+qwjtwamgcurgKFMS0c2dUXDvZhQFelKTtDbQ7Gt0eJLrS05FVPJPZpqM1dtszk/SjKUPd
0TAUyzQsXCgnLWdDqcY4CZFYr/y1tZk2U/kkVr0rdmzzSSj5cuaK33XgbFp6b4Y77TY7Q0JswDwc
BNJdDFT1Ilp2q3gf7pzo8sxgx+KB19sL5xVlpIOLk5bkyYyhBie6EvHU/Doke3LTXHlLsfo/fh1Q
KlimbVPf0o1XP96bLrck5XSx6G/FB3lJ2V1apx6onx19sIUVbRLvnFbgpK3+++owLNI3hf6KCPDk
6sLRtwI6LAtpTwsIEM7SKt3YHRYE8eELcPNHgMV3kfefvPdIBP8a9+QlsXpKQLgq3r732cxio2Hi
2Vzouff+o7fkaMCTKep3fpZVDEisjje53bU33ZlrCnMrZSPNC06yRfR91938G/d4vocna9zR0CfT
1TabisQgHip4Hm/OE1soG9/VUbcClGyvwtXZiz034olYwmwsEll4qn+uqvJFsXy9SGyj3rj9j1bV
oys8kUnEUJESrBuLLGi/GXEDdFEli/zMi/jBp/dokJNPBXyRCO7Z621s3AGt1yZ1ScXkZURMHK3U
e203f6L85Zlxz9xM/cQNWodVGbAZXLQ7eQlIulumHtmaG840C1ld/htP74Nv/tsLPcVP0CaWOv/P
qaov+1tyceguL1XsZstoZ6yYN6yti8ZaJmcFL8o8Nd5NVlM1cQACpoDZcPyBVMw/Bx/X7Wpc0ZwL
k4O+NA7RrluARYUYc6stSX2k8X9Ga6N+eKPfDD2vxG8WPz0ItEHnuqU9mRCkIC9N1D3LYHW9ZWE4
PIEk2ieev+pvSu0eF8Md+Ufu58/6g4s3UAnoKKFtDM3ayXszJBHWZqrUTlhdFsLSyfbqn1OdCDGr
HbVNamsvnw/40ZfzaMSTN2ciW8HMYBzLa32XsPkBgfg6oaeLf2PR/eBTxk4LjhbXZhrIVI5vcKwI
fZIH8MlLxesvYxdw3uunTOykreR9fmXz3/prHlmYCBTVYlOHn+B153rytrY2lq/csRYyZSEpvoqH
bCGyb5+Pcfy4fo/h4IdXdPZyJpug4+sxWjun+0llnY68OSXXAaUMQo/rOVIuxaoT6Y+fD/jRRb0Z
8BTqA6KBqBMuKu5GoIac7CiHSGTLfj7K8R719bJ0KmlMQU1VuYUnc6KQVSIdyEgZYPSJ+pDU0Zkt
/quB/eThQIRR5sdDEDd24+MblxhRnE66vwgPjTuuNFp7e7JkIY8OHJ4LwGALMgputRs6ay75Fk/1
FUQpeZHxylEr3hDL2wTLOWNtaWlnlvkPLp4YGTwHWGQ0tpInzzRT9Tq3U+aNMoq7VOIM7fu99fD5
HX7HNWB2vh3l1OGfqLlc27G06PgeU63xYgpXB+PZ5lNCxN6GeOvPB/zgqrChYl8AgUHB73SmyoWt
CQFErk8gQ3RGjd0fkcTnYygfzE7TQuBmyIpuYMA5WT9NCenNQG5b8lg9ii1IUq/bVGtQjOzlrF/N
Tb4++208/ia/TtWjIecl/c2S7SeQPoeYxsCyHxfGl/Lwe0fVbcyDfkf5vrhu7/KHc8v0O4wBj+9o
2JP5q2lSzKtOGjlh1+1gXUrQ/jCRTgfMUMSJQvgW3UucSfcqPerP7/IHa87R0PNDeHPFWlEYdoiD
NKceRqTeuk4uKXFi27goMU28jvW3/Ej/f4pDUU6+ue3uS/PyXz/zJiKIB/7DP/+x/J//bn7+14//
gwsiEj/fykRf/8WfL3Xzz39I6h+UeVgmmA1kVLJc8Df/9C7Zf8Bcg8fkOBo2GU2eHU//F6Qg/4Gn
SWWF4TCnwjfh3/pTK6r/gUT0deXl88VUsZy/JRU9fultZKpQHFTd1jgXyxa/8HiqBI4oEwSIy3Tb
T0teR7fbtx7h9CyqtLofgrNbVa6NP/nXwj4PyecdaSo1FR3v3Wk5RXTGkEVoOsoubPr7qtcxxwBO
5XW5b03LdDz8owMg9cJJHJCFmP3FhWTrsfN9CgEOqNsUoGUV4QAiUA9vhpPaoVBXcqDSyF6oKCfU
8qC2nfSdLqNGxPRYTAF52bkltr1EMPRF0NgOWOrAGNXnRlRixNc+t9yxpaSYXeUM7ewi7VEELHIn
mLYKwAvTtZQE2GzXAwyokyqciUhyN66Q4eDQoOOlJFcIz5B70kKuqnvZ1wb/Fp2PgMPdEcVCix+l
h0DlYlbEaXOLfCSPaWGvWqNGfrNIQpilh36KjcpFQZXIrtxLZrV2wAjyhSMnFwr8lJThXq/s0v7V
CjIj20Xuo9fbK4WV2YS5DZSeNbROJMQoOK23NWGT/iYQpBdd5hmYSDA5+BK/5H1Yp096XY/ynFDW
gH6Xg5BuFd96p/o5OJ1FNDnxNZTWQ7+pV0EbBQjMQGuYG5FXabHL0AdJOzvCtrYuG7mYLknQHu/1
vI7LlN6pNBXPoRMKE7R4PNSbvDBNkKViAqIdKJUdeBQYwunWgWQjwQXstHJhKx23gUhTH199qqe1
7iL/RT1R4/OJlnaoWvU6mtRByRdB0WrtFoqnLa3C1o7igyTRX/oaDP4TdWkCfFtJx7uNdC69aAMs
515gSQQW2CUUH49czQYEUh6QTQbPFLFY5Jeas8WgofqbrBMqyQVVClaEmSN9QawnLtt2CH/1CExl
F6qkrdyooiyps8CdvuMwqxpE1eDQQQY8KXMCa1d3ix5OgeV2CXN2YUYY0Rex7IMEGlUfTZKCjWfh
qES3QLeBG7lIcq29d/QI5E071pO+MZzCVL0Saxdl1cRE4AaKNio3BkJCY1NWhm3uylb4AyIVm4iI
rhgy6yqvRoOM765LgKpWZib25GC2OmmSauOsnXruVWWhXhheTiexvJhBmAS/m/GcMxOo3U96ePhZ
2wCvGd0BDI6LKbOVmMBXYtfg7luJs7MD6uybKcsLVyh0QZeIboHMYZoT3Yq+rVLTa5nkbM+hW6Qb
UWIgI69DIjfIV+S0vQytAVfOZAdlt1GTQkoPoD0z3U1UHxSk3CvDTHUFKrtE1x1Mt6YSZ6pX8GOd
lW+zGlyPpWXn0LRFnG/G1O79pUCaiMpI6QdnpyRti4E+lWMTc4mWM415GCngBvoPy64j+HJpGlUM
QJgejLEb07HJLxxhAOyOpRT8fi5ao1oJ3o/bKJh850uGLcjL/Th9rPTBrFaoGqKes6BpNZ4EJze6
VOxiIjCAdsf3MnMgFpR+iQxHDzV02Q2QlkdhZD6x8FqPeNJGLlFh5LIL9radiTLwECK2kW/KLEI1
IzeDo14gsmr2UWTkPmpkwMrES/iwO11BVmq3yRKl11YqjXN5W010RDZINxOQ9o2NfJTuGFG1aK3Q
eLCpTBSvNkJhIQuvEfprNEnUhW5nmX9NcJxNAFEBUZfOlWSQioJYjoS4rmIBUoZJPJWE03brhrfl
K5zGLNy0hU7CYoEyiFR7ZchRSWH73MlSiy7frkMI6jUnCWQuhCGPbomQzfDsbMDeyassKYjSkkyG
bm012sNopFKzimPSQz3LskJxR5g72Oa0ThVzodp1bG5rXY56tGvopdZQfNPooCVpToygr5XRnTpM
UrrTbdGQMFlnflx7CQqR8MA9INOTus9Di/OTSJZQndNgEIDy+qJ/JkalbQIqUHZo+1eT6s9ZgUVX
NMTzBu2PXkoJPpaLsLGYWnzP16POyWob5GgWljZ5LlxPJCxMp1Ws81SVrAR4k6IRwqsbF8Ra19X4
YPitHT8C2wkuM9opyrXo01lo4IAq2/fQXKaVWqXppS4jdDmwpHX35aC2JI/KNosVStSpdlmZWw51
KHUC4yUqGvU7dAU5X9utRMyqWTmq2Ds2n09XqXgApDxkBQaDRLG1r/2kqNC/c3qfC1qQZIf4tcDJ
Z/hZLnFOVJBioLU24yWKe3VHGy8mSoauH61Ap+6SbZtAuSA5qWkuEr4O2ouVBgYw/BJtol06A/EY
uB4TkBh8ZpZkW4ZiOxI89TNs9IJbiiWbYMsx1khEKBNf2wysvXwJMilAdiRXJB9FzGoNT2eAS7So
ZAghWSkP8sUQ1VLsRmYQxwu153MAWj0iYaYsZrWfowRkG/39ze3/a2Z7Cg2fbVsPZENTAPq9k93+
+Oc/Xv//v3erqvEHG1IcoKaqqyZbQ/7S780q5AW2amxjZRVG8W8U5p97VU2beQ2Y32Qb8p0y91X+
3KoqDptfju5oW4zf/+vf2qoax3vVeb/IPgtwqslflQFDnOxVZYTgsd2wLwAxqAZklJamH8p3paOh
deZrkfgdERCqkzUFipqGkpiS92uMMCl+ECUza9t36aGrgkoMzHqoxjoytG/OEKXVFoex33tDAmlG
WZpZJyuE86GrkvpFSGgx7f1AqkuLECaJX/F9oHNO0iA+hE65iLUEIBSwTp/kQVQZbZ4ZbjXP4SKe
kqtEihW1W+cpwvLG5fOZW/x/c5jmsSkEcXpxoVyVfaZAuINfL/LVjEN4TiZlUtknmtnGADQvv9hN
Wdb6HpRxUbmy3oFtWpal0RIDkHVpD4O8NxNw6qHSTSXfhjaJye9q9cJiz9DZhFm0ni60FqWOM016
S2in3Gj6I2ceu7mRW11zLpFpdIQwKyF6F3vR4Zvynwzo6EisWrtKBO4nMEYE/JpqZ/XWqp/58M9S
rKJ3X2powKHTJGYsqmk1DLP3Y49xJ1SUm6kv9UjaaYrVmrlXpaogc7jxnRYBvlk1GLujNMyKn2qX
GN13Ds3Yl1AsUtgkH7Flb+WpbejIjyJB/q95A5OOgPBEs1q6d0ah19/Nooc5ybVGtr5ShYyHhEdn
JbW0UFHuUhtSABNVGrHCzYDBQrZGQgqMsGK1Goe+nq7RQo/2l6nXMx/Pb60MwMYivUyDfjF2TRtc
iTpv69u6iceEcK2hcg6SrzbWIWdfp/0IwqA28MtODcIVHFrSMOsZ9LFElq90kUYoHtsRXBxm2GGw
PviJ5jS/qtDy04fUUOWAeMpu7IaAnIMyS8j7FSX0Nk9kgxHeRorUoOMTbKW7doFUH/Q8aHNs46K2
DPKW2CaFwVcpkto0w05vtpDH7V7XfoYdC/jXnl1kjdu2SybY+wPyxQrFsp6z+/kqqQSaIw0flXwW
+CjDQJSOyhwJD1aYNaO+TGxUajuuJh0OZTN0YcBZSh36YUGtp2dBxoMIWOxLZ2jtyLfajOYPrAuY
yqmlmzACZxB8VTDwjDGeZtu3mp5kpbGQCSxF0eaM8TVwBtMgpC8BRUcWAXPQymUiffOStwEhfIaW
xZLPtU6PC/qWCj2Q2iJ1YIuSCU1+lq+3tRIETxqnL9NcCNe/CKZVsKnXYk+fGJlE8CNfjfvi6c16
e/37pPuWF6LOzZi/DsCvQ9I/VRS8mXAQnRlw83ZIem1qbKcBmXArYujc1E3vyLTswR/g4sKEfhnv
5U3gYmHZmM/dV3hHvLGf/4aTmv78G1iqIc5CalYo4J6yf032pQ42TXQxy341EvJG2hE4rCUpekTx
npU0vCtm/h7PwvWqImvA8nR8zXIpiWbg/i/UtUlYEkLAlaEgJ1oE2/Ay3JcXYXAGxz7fxeO7rAHa
ZhmgU23OVtzjEWPyzmtTj0zs/t2SCN5e/THUPz6/jR+MQWkfqxBs6JkkczJGC9AQLVJAvmZ5KdIb
XWzN9ObzId5VTLlzlEltPMOvRt7TMnAMW6YSDYI5/wFfTr+SV/06W0+3CkpebFg7kt7cfnGu+X1c
pHmdHwCadJUCE1qnd4KNNhA+Ij2CHOItyJpdttbWzk7dnPOufzAPfxPsIefAFXnXymvsOER/EuoL
AUgWUtt9EynforzBoh8SlUQko49oU839OwRfa4XCJo7C+vnzezw3K46nCnTvGcYOX8iQ311s3udV
Ofi5vmg7+HlEjw0cieTgDjodh47QNXvn698d0aJ2wvw0ZnSvejo58yyiti4njAgRRq8urcDcdYSE
mvamt6JlJSWrzwd8P1MZkJISLl917tqc7J2EnPW+JkhLlXUvI7yHADbVns6sKqcbNJOVVOZtQ4QC
Q4z/Hr9yEt6zUQl5mAUBJqgYPY4AZ4Y40UjME9PSVQz3vBC0R94pv6CganYscPLIO8ODOwRdIfS+
tY+lF+yitXHRPCqrBoqo51yf7STMzYnjeYJwSEf6gi7LfP+6T4Y2VDllBNrs/k20iXZJd5EsWzdE
DGJXa4Awnz+0D94OKGPsn3kLgVixdB7fUMz6dL9zqNazaClbZWvSxxDlrgovuMLII841ts4OOC8L
bzoHNU/Pj0DgLJACb+nN7Adta13gyVznD9JBL9dnLvD9MmNZKMIojxvs6991R7uplroUp9liIJpR
WTRf9F3pYZ8iCiVYSI/RdvSwXPWHYIlVwO1v9DOf/w9mrKVqJhV1HcMdurDj63X6EYXhwPgaCYVy
ejv4d2eu8GQEkGS8444G010mWQK4w/EIfRxIY53JLR9a0qHS62wDRFM8KbfFQVkaLwPxpavi25lB
55/9ZqLOTGROawwJQQ80+unXtiktkWPI0BazR+EOl/YyW9FCdAl5/Drc8JV3ldWwHjfV/vOB318s
8ScWzxHzN/2O013F2BFFZFdMSzVAFv3VBNv4+QCnE3S+MhiAiAMsHtrMyji+nckk1GoO63jdt8yX
Fe3ExlxkW9MLd+dmx+m3991o8/W+eR0koZkF4Dl1kX8XB8V1ngh/2iVLUPbfqRo9iv9gp/RuzHkl
fzNmJ5dDm1SMKVzFM9knIfBvFq2re8QjXRrXhnvmlp70R98NOP/vbwaMcmMo/P71ltpr427yyNC6
VjbOEopDujB24nKm1pxT0px8kP4clXM866ij8p/jUTMhOAGPKk2moFgQdRrBmojyzZlrm6fDyYtA
vJFCk413T4W+cjxKW8bp4NAG5Wb2K4OI7+RGWpFC4Jme+W3eYn8+3gfzn70mfTtOE6gwT2dnkGRh
QYqcQqbao+5fFNmZzeCHfx/gocLGlnAV52S5MjvArDnbUOqW4JGd67rcfn4Bp0k882NBAADrFT2p
TO/x5BNulL3EURainbzz1xz7VsWy3BOTtZE31rmxPph4R2PNn9s3E2+ocJDTHFE4E3C6RzumVwuU
VZfBuvamZXlpbzCWEjR25iHNFPrTSfEqckBABicHc+PxuH1jmPQOMTTOGqPmvl2b1+NX3UV4DGsL
bt0351xY08dDgrBk60LDk3GPh5QS3JJVWSuIOXSiLM1Fs0X1sDJWyo4YCu0XYdc749z9/eAVo7cM
rlKmXWAD3z8edLSGgmJwQfwm2odgn7vTU4pW7UK5qQ+qK5aoy2eGnXVujf7o/r4Z1zgRI+o81kwF
c7DAYDJ8Sa8VV+bBPom9ciOFy/pe3Eju394rvc7ct6OezFxJB/RWSYwqY43b6zt9FV6VGwUEikfw
+3kR4jw7T5YWti20sOE/sQ09fdcrfKX4eqAf4L9aq4gA8QfjQsCrvyIi99xCNv/649EovTpATGkm
I4Y6fS/lLJ4Aege8+SSZrvUV5xQMHatuRW7v2Wt79wARklMTgJCLEEjlwHA8cUpTFVBKaejU8nOY
3o36uat59+azhye6Ad0BcnVZPz2NJGNIzmSBBrfx8i1K56uGgAME5D+0Z1LOSVR+qVBz4RqTQ+/M
And6baqiUElmbdMpccPbOtlAZPSr0B8Q1TcL8+0Ca7Nbr6VLf1Md8GKbklv/O3rZ11v29vkxLGRY
zpj2/A/v3AfT1FkFaMx5WH/t36iP9qP1lGBDiJfjcj69DBtriZTtkLj58vuwxGQc3xY/aLU/wNNc
njveny4N854bsjMbNRNa7LsNouzLSoZgAEostCxJn/uhiwKf5pmbffr5fR1GMSBFzCp+SiTHEwnA
d9Krc2riXGXKr2d9Sba0D9ZaWXUP6dmren0Lju8yl/XXeKcrT1MZkeFXr+PNX5Qa+J4NweQyYZPo
OMtp3axMT95UdGfRmYF9hWN55uvy/s6y1oIAnpslnN30k2UIpFDbjx1WzhqNbtpYnpkmGzvKzgxz
ooGmUsHBQuGobSn8M7uok3ncTbogSK5kHCYUQoV9clGtVTwCy2ale/mOebS2VxYdhXOflfdvEOU0
i88Y5HxiWE4PF8JSJKmxQOHOG1TNjb2mQui9ifBFzOeKcSPDWjln3/lgUKTeFucKh/4PKqDjmaSC
jC87288XQrke4FTRKz8zVz8agWyEWZjE43tXy6uQP+Qiwt0b/Wp/mTucrC7RLTB0pQfzS+GqC9ij
Zwd9/4Jgo5mDxzT2WlSETi6rUhqnj2Sb0Ohd+8vw6rXtEmQlVvlirilY19PXM1d5uvIybd4OeKoO
pr8xalHGVVLaql+G++TZ/6H+KAnNOLQ8PDjBKJ9+avEiejoz8plLtU5ejByjP1gXLlVfd5ylYi+6
QAStv84ZeWPfaj/+7oAs8XxecNKRpAc2/GTPVU5WHhX6xJTxxMH+X/bOY9lxJOnS7zJ7/AZFgNgC
oLz6ps4NLFVBa0Xg6eeLm93VJIif6KzZjlmXMMu2ckbAw8PD/fg5x/hIjd0k5eo2w3361O/RRP8H
FglAwNtA0vH3iUVx5agnGKd+j0I4gQM5Quro9ppXFLO9B/l1weA0B2GIlGboikkAEIEsdZLJwtgF
pU8kNOY3Rsr7pmaijpwSVIcjWGOXYpv4z12E14m5STkqi1TLTwvMjWiNwIYsbVDFIJXrfuSrBGj2
Yia5tL7J8YBTJ1vlwqD5hGC6Xe/GfbNfcXucPizfiVevfaYTEbsC/byic7C6OoytXPaaAtGKPSBG
FLqVvxHjJf6eduXOOJSEgmErXuFLA25XkQe7NJ6Euhotd8p9l7Gta2Svj6B4thFmttf5Szf+8T0s
LIg+gnBM5EYmZ68oqPT7lSDT2hgvv8MMSCG3dWU33fruYrYqHOHSUS7tie969rKT40YOowZ7/XHt
dFuAMxtwIUB6uJ56BsoC5nNilwzvbukFPm00MY1waXpyL5oFtB5rC/Fo0Vwb3cxFfsaiYgOdtm3c
Sc9L1+HSUsXHPVuqUkhgCHrsxRXj9FROOy11CsElnf6FnEzkKws1tqu35NsKYUlEvcKgyDcd9kQn
IWvjGIuN27k6SU7YuuEG4WRb/6Fsit0YudrCMMbc0VDJZXgOiB7CVdXdAjgFpyutQR0KWYhGd+ZW
TJnCpfEDGhY6/2/xZhFDf33+39SAoY8X3nvVHYJBLM+HDv2olV3cNwcer0fjAHmgo98vH8MZ1+Fd
RSWabh5Fd/pAl5/SOPko2Eni+QHDiCs4uCWu4vUTubjvGPvlyfKry1gUWM4MTuKpHkL61mctMDTl
STcq+0Ta6I9P62RJAPs6W5xYmgRSJYd4SCuwhIDTo2Tu+XykGtWmiffQKNrGllE5h5E9niN/fEWJ
Z6R47aFRxWon5zFekbrFGps6HFt6l/GGVreooMJosw1Avr5fsDd9KAtj5/Ym5xG6t5XmrbAnnhz1
o7Kv7gziNojEvXS/YOsq15/YmgRurx8Tq9KFw/zwX3WnYFOZaLdTacswC41Z2U4e6sH9R1ZFLQAy
CfQWJ8G8NFNNKk418ITEjr/J4H2Y9pQcZGlayDWoFPPEuYsezKWdnfNWMS73b7uToN5KtKOKEbvp
YK9fADc6iZvvSMSLfXwvBgaM7fgh2wW7hfVeJY7sskGVXQxDoUM6reEGQ9SaaUspGmbHxBFtqcAt
9qej9WLtRNX/T3vSXCEXBq1J/SqVcpTnFAwqot8uvmt3523jyoUWaBtuFwvwCwu0Jh8UeeOTXpjY
KzcDmGR7tbdeQyJPJEb4GyfcLqbG14mcyXaCojNA+dFdnFhsR9+0Io8hB+CfO/RoeD/uq9qxeDuO
vAGs58CGmSd2pcNSrjNze12annoRwxmrDmwqtxfMT19oaj704KMchTskOhp32U59XXCg62MK8YTK
a5mOFGXz6f5qJpyAArIlXh5uuFfs0qGTCtxF3ib70LUOy2QT11Ho0uRklWO60kBZjQjz2EgBiDv6
WOyHrcb1vFjmvXafS1uTCJuLDmbSsbzxR3GAds2VHhsb1/lBg/jPiTSoNlAxgr6eSgaVbAppk6gX
B7kuBcVJbKe/1z+ISqT6AwS8I+/bT4v3x+zqzqyJqHSWXwFaq5QKKmHiuexU72HLdDtb9MPK9xUd
zCV71+mcWBwYV7IriudX11Wnnuqx4MPpaPzZyoros1eCpLyPC4rYbRiZn/wksl6hMleXkizhFJdZ
M7apjK5RDqDDOc3S81WE4rzUi6PRb6LCbsH5dPRqK+qku2VGlNljcWZu4qOeZHZr3cNcUu3l015b
ITG48PAQacV0RRp9MCTeUO66KjMyc5TyDGh+u4rG2w1qJ1HXOCyccBGRr+xwtCEEos2hTuvJyEVX
AnqJUs09cu0imN2JKpj6757V/592/D+kZmebfjXt+K79+e1CC+Pt//8bNq6t/2etG4A4xOt1hUfh
Sb9h46qCBhucLXCoIFEgFPv+HnFU1f+hbKnx6CU3FKxRnMR/4caBjfMKFhAbugR/LvM38XNV5J4g
6JS1GNO7rpT6Y1IbMbNnbxmhgFtCBPpobk5cOZVdvkt2+SK5ybQQfWVzkoVqRjp6eo1NcZQ1z0Z+
4wH93U3xXDv5znKUI73G2h434Xs0bPeWBs2zffZ9nn97/znMdEKbQxY8WfckTg/qkKmhwW+IP6ap
K8oYoPge0PvchAd/B/fZIzCirbWUFE8C9r/MMrZPqkaddto8qvK10SVrzAaH5IBC1SZ6auzEHv8S
GJ4/r9pM7U3xkUhJa11cwM2f3XvH5l7fnPbD87MgXFEeUl40Lz9v7+skpl3Zm+ROpp8GVhKwPgGR
qncxyEgRaer9bTNTpMtvO+CSRD+elsb0NZo0fYB2GXZqSJ1pjodHeOV51rgrZNLs5eLevEFoRRQN
KJZ8RXM2RJnJaAMG0UH4JnKW7Enwc/Uu/ZRmsegllHDOY/bv9TFtImhkaCVMoVcAwq2mUD14fI/a
U4anxPv6a3z0N+ZGe9EqW31n7YBff18/xt9vb604fGe3xW/L9OAENpjbaYpS8pQ67vq2ZCQqWT8g
IHwXnfoFROlMzBGxRiyP0IcUED/hLGvxoeg+0YjiECgVdB9+dIgKA7i9VCy4yZIhsctnhsYxTJLW
Yy2tkTzWp/xVTuGZrsuFi3xmy1gPtF90n3nJy5NYksajMcL+TlZpvZMihO3L1L39Ua74EghXFyYm
iZ6vSbXehJXw9/SxIFYJOLp51JdP1iQ5F99fB5tmMo1PqkeWd7lnhs/QTN9jSaSU7aMoZFX07Zmg
3AcPt1c14+Q6hxciG1UM10+D4VjUJq+SxLBPSfBk5bBfrncBuggoVK5LBpgWgu/kXfd7Zf8xN42F
zOdlEEtibvBjNw8+h0mzjdN6g8Kiy5DNH4In3/aRThlwBAC/V/WyKC79LOsIGEMSurHxemLq9fb2
TV+L/1rQf0xM3Nszy1ZPUxYUHcL9oNvBVs4ctXFXm2Eru7Hb8hKg6CIt3J1zpwqM1d8rE3fA2aka
sspMAIxziWi+DQ0ovQ7qq3Dz3l7ezFWCd/zbDFQIl2bq6qSmac3qfEU7MIjv9mHuVMMPo4KltzxB
dv1idQsBY35LGXaRYZwASjY9yl0RyLlUAkECt/IyMEwQUTyyQDGPHwG928vvjLlVwlUBJxHIi2tG
p2wdJip9KlaZe/dIYH5HWeivrNK2kJI+9BA5ZEw8MfC1EILnjp6QDAZxQepJDL7c3H419MidihCc
R25tFFtLvbdQuaybzo5zedOoS4X5ubhyblEE0TOvqaNTAzkXmYhI+k7v651475DnvSzTZM3F43NT
k3hsNUnfNh6m/GiUbS3vA7vB+oJ/zsZkjfkPkgKBMZiijoK8HhjNz0SuUz8iQLLTbcYcjzDKLHjl
3IE7N6Rebp1UqUG8Bu5gc8nAHPFlkEOkbBb7iTO5qX5uZuITnqKkWr/mGss343a1VfbdXfhAHeiz
DiqkvlsaLpuwxb2l4Ngzef6K0dUr+GkaQZ7QMPdpqy+nrQGh0tdqqzyFj+Y2fsk/VJRpDrqbHpg4
0Y4wLq+OaG3St10qaszv7t8/Y1rQNBhYb7qSz6iane21D6eitmNlczuYTXsMb7Ea1LdJ6ghAhDbK
5TdESi1nYBGfVNoo2hiouZVoYCNWF2dG5YwniNvDcgj3VmjqO3Q5Bhvui2Gfwgu/ayvV+6hB7PKQ
NBZE7cmpfh+eIu0lSIfh18IPnfUChO3p0VM+Z5rj8ofW6M8NcUFkGMC4jgd0rRy0fd3Tx/9ulGou
sab1ARgBcAktkGkSMJRZq64Stt94aQ5WA2+ZaICQV/+sdubzElLmakJGXMtn5qZJgJ6BuMo7voO6
WzOxaTedI3Alys7bsmR3vRXd18pJ30nPycPSBMC8FzDURH0AgNkV6iIO9ZjWL4sVQbCuQdGMNvX6
zfpg0icUVG3NLn2HWtxC/jgbETW01qhBgFyc4voyT+nNIeaoZUb9Tko7t6nChexq7skC4SJ1BEb+
ZiBC4ziszLf0SoV4UkCHi5/orWzAtIjnJtjhXeqWz3jRdrEJMnu3nJmeBkgoftehxa0dHcSrs7sb
BwDLvZu7w35YAknOXp1QtBkrqqBs5eQkS4UJPxnie8y6V7+GtPg5+sHnLlg9U+Kjei6h8JAhEb9w
LOfyBB5jf1sVv+rs+tSKTJb7jGMJ399fICGMh9PT4Hg7MdnVyCAHmCvzd+axeKSSsMwyvGRe/PmZ
+V5RhLoXjosW6Q7I4B0aweFL84Rol2O9nD5ajNEgcenou4/Dfgm2MBehAaVSv9R4GqLwcmkcAUOp
kCJ2PDAjm+Bnx+1ns/9ye4fnjsiZkWlg6EYljoaKwBDH4bu139G5O8lLA3qzRqDTpIvOOC/H5XIl
3alZxf2abewzaGEamLHUeuGoK7O7dWZD/IazT0VV0RyTXlyru+zQB/hIu4PwYa89WF/XT6dNAgJ7
6SU3V07Tucxp1/OgAwExORRmpXZaF77VY7xd4JS7rEavkObnagc3iuM/qfvMGb+s66UkbHa1dK+o
iIL5vALRIsAAaZXKjjKSccy25nd/g8x5tBUHwtohGpk7We4sNepmvyPDlrxO+IpXWDbqqVaOhh6n
Ee0sQajkmd7CyuZeq1RI/jYxefGfkAHLagUTXVHYIZKN3fBVLlnQipeQnh5ue//sw+fc3PQDBsym
ZjHmpNKt7sU3jL/GH6w3Om/laJb/hcz5XCDlMgLjAXxFCDFfOiqyq5Bf6ZhUfEZ9e658VbW18s46
+U6qv3ZLH23+ZJwZnJyMJIo9MIEYhM1gV78q++ZOeYU4FMkV7t7KGb57j+3iK33WQ8+sij8/O4+d
3jWx3nEeRUEFGfkSxRscVOjIj9B02RkvBstd7NPP3YnnuzvxH99I8B/tLdXoUMe1x7vs02qnbUbk
v5ylRS6tceI9UW+0/iCKHT5CsKirWe1TXLbeq6kGWuDcdlUR7ScFSiQz/uM2k5vwFPhVC/RJnHhB
R4GiGuON0WaxbTZ7AM/sTG6dIaE2oYtcTXy3CIU+hLFk4A6ru26Pv7oxmeP7MEIty24elp586qRp
9/ZeoFnHoDjTqiStkzQ8q/I+TwtWicCkXRxWn7PnzE2hBtx09ubH2m4PHaghAIrRV+mw6DwiYbra
4zPrk4RqlfexVjFMR7lx2CgA6N7GLMe3GbDQ7fqFTzobTs/MTSJBUKzQZxTm1M7Yt/6zwhzPbaeZ
dVCKLALpzODvNIVA+BVEsnBQz4DRI4mQIupekRp7vW1mfiEENIiYxJU0OQey4Xeq1grfHMonI+s9
22qGemG3Zi9bmBgsmKZWTNxPiTXWWa9KnViMeEWM9yCc3nmHiPnlxjY54Qh/RX8+FfPmkedWJz5h
WsEpNwesrsf0uPbW+wKtKrg8l1Y353vndibOEJ2EXOUoPtWDcRweTlCuek+CcLVwrMPS43/ug4Fr
BlYAz6uod18G59FPW5gm8LyTB/2Dvpa+l7my8DISkXZ6mM5sTKcKPJghYSLidYKAL2X0HrpxSATR
qqyS1N+iQTp8vO2FSwYnsUNiqlMZdBY1DuVj0sR3voLQvdUZX/XEX8rAFnbQnLhFXpZIzKo8TDwt
Og7ZaR8EC7nJXMA/37+JQ4xZlwVrGYeIDv7+3ziJZYSrurQS8ednF/UYVCuIF7HTARXSXIahP4sZ
KR15unsYKv2D/17tQA0FG88Zn5QCkQGwoQgJLnbIp2Db32ftP25pTnIGX60ghRVlaGmPZg0c4PFO
flbfyVuF5L3eL0LexBbeclHhUWdL73y/LBIGYhkliJ5DNHKQcvl0Qh9DdfXv/yhdgPIXCkjYh6iJ
TTM/I4fwth1wUB/KuDz7VgQvHmxHt0/BXKlnZTD4ASZTsONNr9CTzHEvPXCCyQFOr+a+/bb6YRyr
Z+XOcFc7adhID+gsIXzJYPOwX0SFzyRgPPMoazJUwGijPPmGq1zKklwRx16CyJTX4HcpCWunHnN4
dUPpa1XXB7kwP2Ze+7nRooNihAt9yem8unAjZrhJHpi3e2u0XX5WLUjGbmCLbDiE0JPOv5h6epdl
ioNKM9ytaC92qrP2JRdau30AO+XtLzCXxFAkodYlJivEdl/aT5H+lU3fW9nj03Bc/egJeQf/zrwT
peXV6+ql/7LaMSuTfuke5L23yRd6DjNxEKkMZkd0uIRgRJzcxiis9n3XhKa96gvviIOvd4keVnuo
akcHHbjT9vZ6Zx40F/YmmWm9hlGxOQUm4p8rZCXWwX0We89jQZA4jR8MlWTf96tvt43OREfmDRn+
Uynu0UiaLlJjsqiG+NhO4q8n+USvKNiHcWOrcbirk26rrrKnRpF3t63OxMoLq5Mvm2ta1Y90kXmd
Eh6aw7oPF47vrAVo+kSxdn1dUYhlNRjFLBmsvIcs+ZwzS357CTPeQfwxRbubDs7V85PZFH01lKoJ
P3WyCSn8MPp3KAuk6VfVwkEQ32ASXi9MTUIB7MxDJ+fwNVQBI69orSZFbMvr74VSuEPy/va6ZlJd
CJGIroyfrswrItCstoqyWRVru0QIRIiTw0Ntr+Cmvm1mdvtQsGbwVIzcG5M1eREM8RDFwziGB7q5
bjrlytVNkFxowC/s38zBgpULBl4FRgoZWMplHGmqrD2twnhtj621tQTTuVTBBpm7uhY7ESlNUy4W
XGceYBTomSPCHPA8dbI+Xu2QvJkoY/ix7phSvAvj8phnGjws8odAyTc6wqlSbDDmI/95HLF0WJfo
QfMEvGqMJVXRnZh5wzNHY9NQSrSTRN5lxmivOjmAb9yQbbjTF470XCdGvFy4M0GCI/ozOdNwQUYZ
/1nCVyu5fRq9g53+xSt/ycXpoJrA4XPvQdOLb2OpbKvkh24uNWeuPdfkqkZjRbgU+LxJotcHQXJS
RxqQUa05xSoIbaUsDkYeLjS/Z1oVqKyAJGaUkRAiTxGxReppUJyQfzRu/lE/9ogOP6ofEKjfhQ7q
dcGmfl8/nx60zR8z+3AlYxo/XlvsM9DLiVv5cVMrSU20WYf5bq09xtqzJdVLn/I6eDKMBYsBA+hA
O68ILIcYQrteFA/b4/ijOghwY5452SeGcTb9QYZGz16Si5q57JldgMZL1nU6nFf0VkiChx087W+V
2LXDP0MkCA+Ziy4wg8wFhPIfeQ8P2+FJ3q5AO5q98+dtLmbgKdnQtQSActXmKsqsaHqRV8rUvtvR
zoN+4dKYcx3BXsDINIauZ9LjPleqtHpznd/TLzBk5HcD2jk0zP0dOdUQvNKf1zbRpr8bs4WoO/Nh
z81P35KjLKEQARWsbWY8h+vG7rIlFrElE5PXI7UTPTZyVhjH1U5PvsSG8v+4CPUynGuybspjSUW0
ywvkKn8m1aLU4NwiFPos1OaNt6bRpQkEU0zJ69gnUSJBhH2j2GAm9tqu+PYbRaA8374OZ2LXSqEm
A6sFee4Vu2M4etFpFB1WY7AOJjp/yYDMffovQaH/VW73+tY1L8xMtk4vw1aXGES3E2t4CWv1L6/t
XXiQ7zxZXtrE66wFW8BAactDSqtN0+egNo1knYhHaBjcrVaRgy7Wrtfug1pClzJwb2/gdR57aW2S
PA9G1/qReKskfe6mcFUDUHCKxNgkQcf75DUsSqRB2gWrc/upw3AMJQnEfFdXrZT6QSQDqrBbHeBT
sjEMdVP7z6tuiZJkLjwir8sIAPNz8KhOB5Orugrh50MCYThK9SZ49grfbtEjgUZs7x8FxMyUDxWV
bOVJWjug6X7jzf48bWOm7exniINz9tI3IiWv1h3xv048G0CKI1ujAwMd4iZL/jO3tytmy0ijII+9
mthZ54Ex5oVCf6cYUYFoFeOAZo3/kvgq2glDXb7e9qAZfxWsh+hIMeUNjeskfxmiLouZhlxRkf+U
IOdhouIQZ69tUjhatpSSzizuLbCgBCBD0jvleYm8SNL6kbfeYMrPeqPcwW33HkDNXZr4+9vrus5+
IY0UNKDUrhm+mvIEqUVgVom/5mSomtugcL8On8eT7haMtKbmX7X84ba9uaXxWKbRDhUbbFBin89c
BCJ7v2RkibfdarUP83TTyi20NeCVoH64bWom53wTCaRKwQQ0j/TJZVOPQ1V5HmqBpx9wEm2yp4re
yvqH5qRMQyylB9cxWgzhkB7DSs1UzbQiA/AnD0qLckQhIT29vpf7T0avLmQIc0ZID3RIApneudo9
KdRKaag0cO2m7GgMIKvFF1VaqGzMtAAYDDizMomWUTRadd/ogvfafIIJU8w5R24m2+bGeMcRYFzU
1r8nD+mnhQ+2tLzJIVujxBAUMMvYypNoE5fHcDPedXdDz5Sq4JLLKW6/W+rFiaB0+X6+WO1bbD3z
SDMd27ItMZq1R6n9dYqXsJwLq5pCOc06tdSRlNZuQlcCjBvlr5q2sHVLNqZXtyH7ERzT6P4k9DL8
wM30ly40F3Kr6yB4uVWTN5Q6qo3WCcdoJcp++U7TQ3Rm9v7wvPbe3/aFt1259Vkmd8mgpnLSUAUS
dEmrxBGdQv1D8rR+Lj61kp3dZXuR6efv8q1+N3wqoVXaLYXh69h4uVyx6WeeIYNYjYua02bE73Lv
4xAezOGe5qmj9tt4tVBPnUGsXloTkfPMmqI1lpeesCboEzjazft0L2/S0rE+948hbKDhrjui67PL
n8OfvPGUb+HnZQLCmbLu5c+YBOgMTSqYhsS+3zNCxkBnd2c5grVVv1ucn76+DC5tTQJNqqDgVrXY
qjf6sTp8TTd+bMcP+nPnWLt8W3wINuqnJatvxZVbnjWJMoxMWFY3sNFiQhwWFzvceK4gkVw/hw8S
xfxj6/au9FcEodrKjb95D+pD/SmhNXLbxWcDj6jeUyEUJdbJ9WRC+5IkJI/2GKIyBc4u1ZeeWzOJ
ITvMIBRtfnDQjIpeOhUC0lxXYoej+/HzsDkdhocksE+g6YRG6cYEDQsr/VZi5Jle08nmOdbfLaWF
M/ify18xce2mAtXF1LX4zp3r+3a/qz8ISuxmg8L9u+7xH83wXZqcuLEfgNMXbPmcpjeqPFcxbbQ2
IFqrdqvnpZtr3qfO9nniycr6FGR6Lfb5cLqH8fspPyZf2ofxLvywoprnCpSqUPXsXqONt1mB0dkl
u6a0h+VDNRu1zn7KxL2NvFOR1+SnCJKiUTj2h7Vkw62lPhcbWhPwdljPPt38L+HTP0iC0DKl7CUS
FARUJxdE5IUemnIcLVO7byX0BltbopF5+9zM3HUXRiY3QxzryMppKnut/WyMTWz96ox3t03MpUAX
NibnRs/irDN8FpLcF6ptfT4d4pfANR9hz0CdJnj1UJuX7/LvS1QvMzfshd3JSVEHrQoLsYHrU2Zr
/H3vZfelwRjUUhhc2sXJAUHypzK6gl2sm9BJy2+CDOlU/fGcmnWxnMmxqH2vTRpxg8YqzO1w8iXD
nwfRCwsTb48Ged1VIRaahBpC+D43ft12hbkQem5hPRkVI3TVlrdmo/SX6HncGh8aVyHHEixcAEGL
wYm+RY/Nt/4gGKx9d1h4eM7ckRfmJ7eEWkldVQpPDGtCNsJmxoumfinbhaR/1h3AmwI748HJ0Mzl
RaEF9RAbo7yyK/218l7kNLezYnt7KxdsvM08nWU4utXWp4z9tKuV0Mx6qvP3xfhy28bMpUrD8u91
vKU3ZzZ6tdZ9lC5XNn3jB3Q5d2GkLWTBM+9KtogKkS4ErIh2kygnZ71/sk7DCgAFEOjqkG6EJ3gl
WYPqhtuloDoD2OCxRzDV0DvQARtMjmopJ6GWIir7Vm8U3E9eZK+fBbWeoPLyImdplGQuCp0bnBzb
WJELlYGhlV0avmtq3sY3nvV65VqJv8k1cwHCNLufKtNAQNb1lcW426XvhUjnBVKMuT7+pMbNRlLj
HY1Zap7vpZDeUNN+4EW3zRUPpENxAEm8COcQJiY5IeoxUCYgyf2minD5E6ACaA1vwDVPxfviIGag
vf26AMKRPzMp5N720dkFn1mbjgM0dZOuTxXWBBM2aInIDVz1nblT0eZ1/guiBvH6u7G6KW+Z1MQ8
cMXBk6utQDmh+OcUf3GRiaGg/wJhtGRP/PnZISyzsgnMRhz0Cg2rdMMTvrW119pFTNlnRmcJfD13
6CE/gSNRqF5eETYgxyt5Scqh11TfloHAtPVCQjATumisMWP3JgBx1VlTrA5p65JSUobiMI/5j+Zo
lZTj9aXYMhPuKWmCGATfSRNomrB3ZruWsjWGuGW2gPMl1S5jxrg6W6gPtU+Rb68+ZMf/IspcHXrE
M8RrhFUyYXUFL4VMUy6EhDyyNYK+kzndNAVyzetIcDG+fbkBrviTe/r2X3BSiJh54aIT65OQkyLr
rjQ0y8FT0fSyYaVn1oIBAcUZ3sfb9m6pHXwdVCcGJxdeaq5qo4Oj7S2oavfq24Pk5NT3+nYNa4qT
LH1ZsYL/fYXWdOS8a9P4lDJF9/bstD6P9/rJTq1NtF27tTu442gXr0iVfjV/LX/c298W6ZfLA5kb
0pD5vEHBGxg7q/s1kl1K/eDm/WAjDmX/aXwTeyukasEY0OKZktx5qLjXIBz+VcrYZALuuBH4YYH4
axcywNkvSTuWJy6qZATvyfUYB+0gIfYEzNZ3BbbSP6Jgpb6PUavltVPsEsf7trDAOW89NznxVsbV
pCEJMFm59WrbHJR9CgukatnRY8aMXAX/+4LFuS94bnHirrFnoDYfYlFJnOCZkYsGqZsf/jH73jmn
DS3vbZEeBe2OvzWWbF+Fcz4nLW++JMINAlpw6T1ZaBQ0JtFzpBK2C75UXwQcPMRs3TnLT/erUIs1
WiwgKzF1TRol50x5aBEFxkKv7klKH4Ow4O73F5LRawTnxM7kGZmto3VwUnBS/SVHz87fVPeQMdrp
LvhkfVXfQY2I0rhqKxtqi93uH4yGT+yLfTi7JAtL79VwEPbD+oD62zZGaF4vrYW64uzxON9PceOc
2YlaIy26gP3M7qkq6pt8F6MvVd6rEMIJvPHSQOV1tWeysMl5XJuBV5cjC1Oexm1e23AHw5Gs22ng
CqrJGNrrReqrueB6vsjJgSyMPkl6sZni2tTuq9DV9t2eaTPor17uv0Dmufsr+UX/YKl7cHVfs1hK
HUCqVox+Awq43N0sZJxgpYNQFymI43kxatjtMDhKrb4qcrQQeK4SHayBFwNBpdDlvRoNVLUTwhMV
ICaYvo6nCPRL33y5HWmWTEzcRYkAaRU9Jho/eQeYCm5kCT7G20bmdo0KEfgzsDTApER8PfPJdaHD
QiJhBHGdo9IFf1lj8pGpAgTvs+K0dPPOxE7wbjzZyGrAYk6txamXmz3fjnRblLTzY5cfkAlPf3Xw
HJ02w0Et3HRtD0J9nDHj20tVZtZ6YX0SZwJDC6hPYF2wlilUDKJtUB47MVYtEFOa430Kmq/dyvUX
2Sfmzr4gKkfoBwoM+co7dTqQlTzSJV8/VAdBwCeItcVEYvgzYrRg6d2ozMRuplbRXpFJANZXI8ie
V+d5Sh/9bVZ+HRzH5MU4CCIzZTN+aJHW+Bqp28FzlyTtrl9UfD64DkX+yi15NSKsxmszq2pVfOL8
G8R3W4j+XkxGdFHo/WOme2AHl9Ym0eZkBlZdjVhrmPUMPkOv/6i7JfJT2UNyTJxFmmJxwU5SRwMu
Ryh8BOgWL748LvXg6VJKCLK9r6fQTn4OD9m7/EP4oD5TwD9ma/gUG1glml3w0jeMUC2c1tndJeCg
zMBYhWinX9pXtNNQJrH0G/DUdY6A/IkpxfRn+WU5WZ05MIQ3OJIhnqbHPR2tMKJ6HdcejDRy/UPq
j0H2vpeCLbD6/e2TOees53ZE2nMWhNo+DON2xE4evMTSz1x7jrSF+ud15BGMbTBsCmoBcIOTD1dk
6oB4fQnOPClOdqYaT7Q1WVe9My2eODIKq7fXdO0pHDpqGCgGQB10JVOYqsiCeGFr2b2WPsWe9+2k
q45XnPZ9FR5OpWRX3fcKXPFtq9dfDKvgEaCRo3xyxVpBMPc9U8Nq4hUPKzO0B916rVXzoPfd99um
rj+ajnQWtSIhpQzLyeQlo4SDbEWSadlK/LXOvp9SlK3SpbbZ9R2IEQZbBNcIIOkpKKYZ1OzUtivL
ztvGVrLQjv2lmte1Z2DCpIJogSoFtTVZx8mLPbls1phQUrsKV9tu5e2LU75XKxQD/Z9Vmrtl/Asg
ku1rlg1zjpvw7+r6te71XTn+yrp4AWU4E735TQhUI1oIc/WVpk0OJDtY9WjJ1Js1SvHdwYQXUrAd
aLv0eQV62Q7dpTGa636zeml0EkuT2tKBAGG0cs0f6maEQjQ9+A4ljuXr8Ap2P7E1OY59kip6i9YE
V7Ex2CbsJuv77FsHS9jSzPrssviyVNUUE+qDKc5pMPS2juvCtJk93nTj6MZxfShyvmQbOWoa7TKA
GmW5tvXUd0Y1WfiW1/AJloogm/ifAE6/ZQZnwc3zoD1qQFm+JcQg8Gi57spflJJSx3zk7easjsO9
qdvx5+4hdBGEu48//flJ5U6CfREKBnBzk0ujWpN0aW1joquxUSvEvSzIdhdszCRXFMRlNhg+ScRT
pyfVaxquEJOxgm5bjs5qm2ybvag77sNfwJdJrnjhxHYu24svjpkYcW55KniXp3WHei9Yx/Tjejfe
Z67yXUi2Sqjs6FvJ52G1VOWcO58XJicxw7PkFOANi+2dcWtu4Xeq4bNqIKYlSX+IkbmyDkt1svll
Mh9DckXzYerHrZedRsk7mbacBbaq+I6GsN0fOwrL+o+JSQRIC0axVj4mEh5PeVADBVSd0xKAc+bi
uLAyOfu83hpTSwZQAFq0kyud2/gL4X1zey0zGbdwyL8XM0WTRW1aghtiMfVm9Xn8/FvtRXkxfgR7
MQi62EpYWNb0HqlOIbLVPfa0d5G/MXbhXjQTymjjv/eQPYAfGQXpJatzTkGPHywsQEeO3WQv01UY
DKU5cupG043JS9v4y+19vO664mw8DAHAMtIihiwvkzNFy3Q9jjEBU9wLdGqvrYNshbv+1j6kiOQ5
yq5LXfmzuk3d4sFaniKeC+AXP0DkPGcBdEjkyOjW+EvvdG79mB4FI7PilPSDFg+2OLiX+f3lYkWy
cGZr3Uerk1ZhCxES1I/qD1Ce2sGj0KwolyLm7Lc729jJafMifZQbsbGCeURwTbe/PFc8CY3P2KOB
rb2//Slnw9b5p5x4izaoa3+lsbrkoOVoBGRu9K66qz8LEnjC80v38I9evqCddOYK+AutvmlRuJQt
KSHxFheDsrW2KErFTlahVq9C28aw2+01zp1CMa3IRStGPqdPFiuzAq+xJKbbDB74seXk6mNlLbJX
CD+Y+glGUB00kFfkKXbpJ6nmS+tkZFSxHOxxG+/VDwAwg89qaZPJuMqL/77UHa/ayZldLJagZxxH
QI41AUmn7z0FOOuQ/qTWqaVOEpX3w9AcVuW327s4d5tjguknxHHfTv7l+tqgBKw+9Os33zQBsf5M
mPCir645ZUX7K9v4T+Nzcr9eeKZdYy/FRJehAIIXhFu81S4NS4jywoE9rN8e9ApTkIdWSEtvLMWJ
g7eSSbeR3YGKzdfUrQ8okr4rkNJeAsrNuNFvf4XxDnbi6eOm7EwpH1AHsmXvUZfzbaN8ttZLXjRr
RMAIGIXibTO90au204wstljr0DiKn9pSqux7fYlTUGzZxFcZE/yPmUmcicLGCJhn4lsWTlwhNq1u
hPBZ5G1a0LxwTaB7tlnwnzkX5dQDAFlTWrwaq037MNPVFpvgDO/Lj291oA3likftKFTXQ3exuDfz
omCySMArxWwpk9GXjtPkRR4OGZupc/O2D8Zh2KpcucTtBXzOXGJxYWmynyi7rwozxZL/2IOFLo/e
4d+FvHi7jBmYedLT7LXEC1VmFmAaP5UGpuq8TXnStyTvrj4At4SiahW/UOOGnqQcmUVZ+n4zPoM5
6hZMh6CuPL3008qUJPMUWXZWmluSTkhTLXmn5PUh7H8Varw3yrtWVg5F+M70oc72a0dXlx7/M9Uu
ff2mIQtBPL9mWi4etNyXK5/lBgcDLft81xwz9ELEyNTyPovLb3JMqNXgswzfUGGb3hx+vaaOGNfs
8xu7qOCtVjbNbqlNMXPo10i7GAjZc/dfjaJ1AUzgI802st9sL7Wfa/90l8LldPsAzpw/MVRO+EbC
iY7I5DSAKYCxWukt5B3GQ2KqTqsUSz4y55gIV/CmRRFBoyZ6eeJgNNPK/nSiwuX0fxX3HYgr3y5f
8l2xr3M7SI6VHbs+5DmfltK0uT3kE3HPW3Rgrop50lBHVl4NFiBp3s1laBeB4qbWElX2tRnmo9i7
Fb1zUeWapEt9FZmwhFoW4yL9Zi1J7intHSnR3dvf6jqXwIwYhaf6RKl+2rjqURPODVRkbCM6FvnD
KisdZVC+ncphFxvp+9vGZs4U1gTdBixpXGzT6Xt2LFq1JWU7S31OYO3rjF9K473UpvdB6UIYS2vg
oclGqy2H+fkPWpdub/8CER4vz5mgJ6afDCEQoljTHnY0NoYUdBzqpgnux5XpSoXVO75mPMvK8NL0
0UFru4WYPfclaUesGXYD3n5VA9L6YAUIyiNuFt+sktY9+tQyyua3Vzb3IbnLjTVy2xDxTMOVFldB
II/4y8kyXuo8PQD22hWy93/Z+5LlyHVsyV9pqz2zwZk0e/UWnGJUaB43MClTIkBwBAeQ/Pp2Zt56
VwqpFVXLNmu7d6PUABKB4Rw/ftzP1NBEmTh5SBtfzORSB1g2OT7IY1wnnanTwoUeSBaqaUtNiUXp
rb5aqIjt/Sn15a8+Nh/6XMtu/916/3G3FxUt8gnsvAAaILFX0NvUvCgsL+D9oU2fU1rF30/m5xMM
5Y134y0v/y4Ta1vH6dGvhY/Mr3ZlDjGjgZ7YeF9EuR/HOAo2MbNN36M4imBzEuuhDxelSS02bqY8
9M45DdobubAAb0/ycj5HKx9HXt7+3dvpXZOzjmFBcp69lBp6bUx7bzcyMMY84MWjJvSE9HVQiBNm
LJ8P7Y8DLzvl/cBmL2fQ2jCwQgkCG6+atjA+CAZqh99/gF/uBht7zYDCPC6joytIVaWmDRNWZ+Vi
p00di5xJi6epDLWZJ6p/+364L7f4u+GOojIO8IoCCkE5omMxR4XMq6Ev250Y5Yvgb5m/v9/q6E5I
G60hVv57z80dlEmhRXyYV1gqqgr8rfFvqMR9sRFwxYFSsXRXoyBwhDXmyjDThmAEb7DD1E/P3LE7
le59hj3wSuD8Elx3C+/2aFVAiZHNbMIYS+wjzxd3tsUaju6yk71WvyttR+f/h7GWFfpuBUISEYpF
HcYaEnFlwj1XhPOB38JkpthXTz5ooxdwnQUikYMPICG+A2dSyJE/adf2pjybr9PkFLL6BcT18fWP
lqqdwgCLNngkmRQTJFNypEikgtG2e1XcehvjYpmM2g/zNYvzVxqeElX5Yu1+mJKjtcty2szmMn4v
NhP1I2ack/yUpshnTRPQAFGKQBZhLmYcx+mmmPT096GDeM2AirZnQakSpnxeRM5VsmgOwox6i4tR
b1BdOpVQG1/cHxBFgM0hiGuAKo/rA3Xn0EIJQQPrqY/lRp2Z9srWgXl1An1RwosXKW+0FicOTNdg
YnnmPsoV6CD2s4QgqLZOF3eS9fdnxhcEKdQV/36o49JBRjWujzkeaun0nHGDcjD58RwqYmtnXa7o
wdycGPKLYxHFTAggkaUXENnGx+WvjAb2EE2KeVjJDZXwdLeT6SxLwDj7VUEmsVtKJRhYpcFJ+fav
tjmk1tAsAXo2Atujde4VjS9py0De3xaHxe/Yv1qMXyBcd2+eKnt9dWy9H+toTQ+1ZraQRMTUbqu1
szI5CG9eDisM8G3A6APJPvRASKk2VaJF9kW+Mtbi2n7myUlk4IuVt5ivugslHdnK8Yxbrd+XFa+W
D3nAM6wc9G1A8IvCjMP4WcfkYuE2A4Cxgvz2lD367waCo9NuweggzrS0wnzCszpuU2rJGqEExEA6
jpMMFgqx2L74PEjyqAidXyB1l0Fxthy5SxMmf3yGwiqkv1YNINLi/OSi/yJsBDMfxz2BIDsICkcX
iukVI2YLj7Tg6fkFfBa21sVSoGivU9Qfv1/vXyz3D4MdhXGjGC2SGRis0e5zG4Z2IwsZg9T9INH2
ekrO7YuTHKVHZ+lfgS88tC2OVjjz1MR0H8OZQR/a5wXDUacFIqZa0MNtSITD1o6BPWc7aN07L6fm
9vOih+8PDFh8aLNBDPM4t5kywlxmQOtyTJ9J+uY2/3n4sciR4HP7HVF9yrmHUfdduKBQ+JlSmUi4
oCxGOgzcShfMdQgcnqwwAfXFifR+CaOgC6higYPBBfZQBPp4YllQCumQtD2AaNU7N6wZGtgUpE2W
Ebn3yiJ1X1OCXBnmE+Xc1vLJ6hTcUeKRVJN7VqjUMbK4KQpPZyGMc4uh2dDaNDvjYCLFLY1E5VY7
mKuKuX0Vp5KaurjORvQi1VGv8VLhMqAZvGvD0TNzCOOlY+s5LyllsDNPvGoq2y5ROHGFuzbymfGw
8rXMeqaEpioAPxzUl1XBMm7GuFt7yM259lQ1WQT5DmrfzumIaynQROZuhQMN1zzu6GTISBOL6HE0
wkAuFSGiSZecafno9Imvxt6WoeeKsbzu8hoxfJCJrhhlUEHkhK+LNhP1mwkGXhX1fd0zH9aUUO2E
vG9Rt0WIzhKn7kNQ2yjBVePSunwriPTqR63jMIEa0Wvlv0wNHvO8dXln7jpdkB7kJcdLmw1sEydA
LaJTHmkC2yg987nIR7Pqo7Z3BvRXS9Mb5ykQGi9go2c3lchi2Y6SQ+hdjD5Uv1pM800+a4Y9RjXl
0ndCf/b4UME2Uen9DddSc0TnMKa1CwQY6f0NttU022tderb21PmDaV+UyqzET8HnwtkNjVanGf6K
NRibtOZm1ySQ227ZnnWWWZjhAHaJp4KsLzP6ZLuQWEhGcx5H+P7mlvKuWKPR8rbU/VzcqtbiVRZO
mV5qK20gc7HzcrPEQekB++l3EC4b7RgorEn3fQ0G5J0tjQFzqlqMlgde7+X0snAzB+CkcvXx0IzS
QqRZCWpFws2sxWLGa8utgHx7vyoZ0IMwH7me7QylOd6T1daiTlxZw7sszFpBaBWVJpjqUHotGyxD
wVKr3bhz5pyPUnZRqhFq3jtzr1C2sNNSg3xjwwzprdGKnZtnYhL+XAVD2spuwxqW52mYKtT6r8UM
7pqF77g5PzPlUPaQxeJKlitobtZY9xXVYY9GCQKos9IoGXrXUamFzzfKYMBsZnDnFEjeQzmOYeak
1Ah1QzVqNbV2rgXjKExnTd28lEaYWXXdPU+zgdBngvmm5MMiXTxOqg2Y5db6iw9gbxabMtPSRe87
50xC7q7Rp5qHqiIpikKzVg3cKR5svW67jSZLNRK4wbjMkuzGSTOGQHRntlC2Rod951riDa7lqWtA
fn0Yx4dGNlnzMjizQS6VakCEE8wtLDs0mcHxHIOpz/KpcDqbQdI0NTuZONVYiTONmG4bG5pFurgj
ec6eS0t253h6dJ8bFaH9+ZShGj4Eam6pz6PZQJksC2ZmMHBRvFl2bpjlUyURgwx+MzykKb7/UCIG
FKDi0MIaoQ82C79/Y7Mr8gOXhgcORONBZxcaP4KkfexmAD1lME1kSG/0qutDHZ3B5MoQ0jRiNkkK
nlqH1rH8qTEr2ykWhEvrzuSY5fmd2/YtJM7G3LM7UNWtaVp3fc+mKxhuOiKPynz0oUBhDm3J8l3j
Cq/rAx/OG8XF4HaDoGE7udrcB5k7lunZ4M8NiMS6UHwNmXvNidMyM7SXSsxcQaxdZ3YboLvB0LdY
bC67UPXAs30BqXjxBge4Nu9ip8jXFDvKiKp2btvzyqyZuTO9AQQTsyuUDDpipNXjMA+t2Yd93+dt
H1Avm2sGjdZGm/8ib/x/i/l/gOb6LoD6ZDF/9jxVXff6j//1Wna8mza//vnnN/6YzFv2DxheAoBA
aANVKFTW/mUyj+/gkDMRZCK8hymrjay6rGTH/vkPTTd+gPAK/AC1DSQ7gBH+x2Ve080fIIjDawt9
1OiqtJAS/Pd/fZApbI++fm+3bn5MZOGkimoRpNmgLwuyLUrwR7m9jqppAz04L/ArI7Gbe7sU4PU3
LtwdxRqLdwhqf7oaVH6XWWMTAHPqRDODN6q60HhUBS+CwABFTnO2fdMmZhaY6bSazC4xhmnluN6W
FamODHVmQXkLgVu4R4rijU3ZJeqCe6vNdtyrLyv3kjv9z3cfxMWfgOfDy33MI5aXQ7MH5hBK66gG
IBT6GAd1FBIxGcXx1+vTeiAXxKKRRYo949klLWHlOhvo1szyNipxDyr5NKXzNdOam0LUW0tmt5py
12NPo4LlKxC89i2OCXqhj0bkeRBHEdlK2te+sYPzXNjlCWdlghMxgrrYuVm3F21fbafOjxq3Ddzq
DTZcJ2L1jxWwv14QVEmkSUiWQCD++IKN1NJ0RhQQ6KOMM4NfsMndOG5/Npn+tuTWqs6ri3EE/ez7
mT2K2v8MjGKACYPopQxyDHHRwcJFMtbA7sy7KpUrvSt3sqU7NarIHO5mYCHcasOqmhIPTDtIM+9I
kZ4VGoORNCTYlNwaQIi9/qCsIRLN9ffP53xEa/96PlQiIXqLzef9jpDfQVaj77J0Ft0CZfax3eIG
K6dVQbaqY2f2NO1H19yNznggY4HuQ5agv/MMau0gt/0yBvSuDWjWH7tt1j/kZrrmU76CecwGnMwH
0TUPdsov8VYzhRokI+AedykEVTYkswK3Nm+ayT8YBeIqvYfEYvdo9KWIpn7cNky714ds12bZymi1
iBV5KFtrOxjubjRU7O5naN+TQ1WbV+g0zuEcyBLkL88GL+5lUZxntrfSqZt0oG1bmjr4Tn5O+OP3
kweZzQ/5w5/ZA+Cg49TCoYBj4eOyIl6hzaVQqDjNzQHhwKXLsO+Zu9VEf2bo1a5DKyqxLrWB3xp+
+TNj9MmfrIdUDecLzbGqbwrCbm2ojNnzZiZuNDN93wnjpUvZ2oBoChpcI2KmiXSsJ9HqK94mXm6t
aT2HOUKIjNQxhBUTiCoGqTPtrJHHeTfE4EXcEBQOTS3s2ywsJLpW/fmGOcNzJtjtoBc7y47a0UV6
rtq1oflRmvnopc3nG5hbQK8eRxfRHr3eS9LqxVdFJHX3rGIDLJ2rmGh20mb1YSygWOXwa4GlSjtt
Ze9J6q4dUu99q7wkOdsU6aOW8tBujYOg9QXFGFeQdf5lSye0/TkaEQS2GaSHLTfqqH4gqt801bCB
VELo52FP7HM4p6w8IbZONmyczttmjv7SqRxfLxq149otwTEj2qpuz5Tqz3nrrJnkSfPgymHXsiqp
MnY26O1Kde1ZO0PTMHNCFEiiDoqwHq32YFfsSs1fdakVW3OVJBniqxT8AydvtkxvIWXVRKNbhQXo
xU2FeJ1P55kxQgdv3qY9jGk6ffM6q/rMzOSBW/BmYkZgdWIKuqY/07j3bDT0GRXrsjzrXH6pMWMP
b/D73vR2mRGR1uthY11tR90JNaXvq8bb5aMWm1SshlLFRSq3VKk4z9u1RqtzrtLbRgpIZezHod8W
TERF1qxVmsapZSavRV9dZMRO5s7d2Gq+Q+D8VvbumuZXVm0n8AvwYARTXVBbIh21VnSur11HxMy0
Vu4wo2PMJpfUFaFAtVvTsl/u4GwYzh/XFzEYTjedY91L/TatrcvCJqt09lZiZL+c3l5NE3ojkXCU
brGfG3inupZ70zT2IZNj4A7jvp7FL81tHuaRxrPh3UzLqeu2IYLbzdDe95ZzsGBibOvlU2vUF9VU
7OGndzBIKKp0kz3Usa5jjWjQmjIh/GTvMh+gW9ah073HjncbfKC6FsumunZUwOS8mgrnkNEysOZi
r2u3tcdCvfNuLMlfOlpeN7OHZMheiXK6y1sAx5jexOpNBI5FrGlQCpiLgM3krpusddUUL5pLAjii
YyM218LM47RnL4bVXBZMWxuC3ow+f8koiBxmEftd9gKS56ExyiYQFNVE76Z2ekDEWmxP+qVsasiS
2u0hZUXSO3I9eDiHBW2hHMxWhVddS2isq5RuIZp9OzyrHuuxBN0J7JV49EXUQ2pNg0sSydNg9t+c
pnktjOq6KdVdqcE8XKUaFi7uVW/MsG9vak1cqZ0jtJeR48OV1uU45vs+V2ctcw+2bK7bwrqTr+DO
aUENUbVA7VLvYPndPRxqL0XWRRy6ZwHEmge0FAR52TxUnP1iFaKbkorbzJZ94hYD0rJ6p2zvJjX5
29iYIqrga4kenjWxqou8VbHk+m7g+VPF8r1T2YeCB62wN7Ksrs0+AxpikDsx0RtIW65IXq8qt95o
Vu9FrgWRiHoJJSzEWdlsQBnbIG+ekLDmRcMOlbZARpvwuSkj6iDLYbm3A5I5BG7jaWi2LtOQmhHM
GtB2DbtqkvVNQOZZREyPiZdfQ+x4nflTEbSGdWkQ91AZ2Rtq1QmpnZuxhcpabb9o7bBR0JBBoTo0
ZhgrZELbklzbGiNOGJAuIKcY6W12h2ajFfCBdQV507QCcmNezegNQT6XMAK5UTqEpqyvc+u+dbP9
OEtYeGs7VeURqlpbarFg4N2dpRdrOx02hs7vK20+H3pUlCwD6bqFBHf07qeSvlm8iTq3uZS+ftbS
NM7ORr26qtMmNghy3eLZ4TnCVe1cn6obyMdA6knuNHPI0JlqR8rjB2mKeJ79uBiMhNjZmqsGx9i0
4oxfEg4hgPyxhkPL2GGPGWTrqwkisdkVt4c1Kj2RY+eXxuDvdAtTq/dh0+p7u2BnNffWAxUbbqxo
7q8cP9v09bwC7f/GyJ0L2hfbDvfA9zf078LP3wDfXxc0sGko5i60S+8osC3qTGVlPoD5lJGQtnee
8iI6nJcmuK1yjoyxBtOUAMJCbW4wQ6+LVXdpkRel3VgtC+sU+cz//u//+o+yv5uqwP+/f+dnVU+S
Qyfwdyby91dn/Kes2uqt+/anVq/V4bl4bY9/aHma//lbSHL+erolI/vwRfw7EbvsX+V09dpCJO1f
+dDyk//uN/9K526m+vWf//hZ9WW3/LWUV+WHTM9BxI2J+pN/fZEb9pJ3zyV//vRLf9JDzfoBGgiS
OccFZwnmEy5CLfXadksS6P6AIz2iV5TfgOMuxcG/8kPD/bGo9UBEC0kN/OAdYOYt+i2QOurWD9jL
4J8hQQU/gCXf/NfT/ZUwfZ8dLpHeu4WGvwR3l6XmhRwD0szHrLTS0TRFGnZwMgsqbjhWfRl3JvQ7
QrNtveFNM1iJy9ESdhWQbl5CVnSFwj8sRVN5BB2TiUV9Yy+Bg5eyJrsZRO+2iXDb0rtrufIeu67P
h6C0ModFUAaTxYqgc8BPaKP33a9KKgCQdV1VjYpoV/Xula+IXmxNvZhkoIHXo0Wo5hj8oAO6aUNz
0lUd4Kzl3SURutbEzdCq5iccpAvnIgXuE+Zm30ejZlfzHmeRU18OAxtjEHu9cVt4/typyIaTBX0G
bkrSl95x6FU5w/dtbVQ9GVYzlCd0lm4036PNtukMk5Fry8uYSaKylX16pZX+ItPmmQVQNIKnlJiP
c/yrYSsIE7rYu8ZT3RuZHPa2BnaHnVjcq2wE0MBH54sZKkNW/TA5XlGbl/oIlM7Yl2w06i4qSGOL
4UDSTpu6NLSFJn0PyorMzlxvCIA/VtYQFJM7IxYwyyZtWBcqbpKZJLLHxlU7TRdVblqRLaSFhlOp
q15AKHiQCEgCu0qhKUCA2aZQlm1I2f3sYXfZ3Vj95KEoo+bRy52fpGK6Xt35NmFDRmLWFVaNPNft
IfkIEr6hBX7TjiD0D2XZnFXlXNf7PpVAtgbiXSpW9lnUKbuugt4c67UxldWvRliPTQWGi162jw4g
xwetAaU1cPMp3+lz10e+Xlgy6IfWWiO+7yMDpMId/EPTPct8qBM04L/aonbWxG+myGwRMBm1aH42
mYAzesqcDfYTSk2onXQQGm+se22AS3WA29e5d9Le2dQZKlUB4H1QN1AdwZ2R5vS+ZU7xCItwjYAW
06SXtcaHdCkd9AdepypGEaBLbBQtHytaV69eK/pbqmfcQoqCPxv5M60hzGSXEyQu+FhDyKjHCKt0
wYbXKZn0cUU9bdxjnoAFZ27TJ4U5Ow8oK5g5JLkaXcVAnxq8tk1VOJWT6SH1VH55kcH9AsnCYEiA
nktk21KXy8C0MjAEhJbboc+5cUXACU5Y31GxrrxB4EGp2PUSxGAuaAedAavlegCiERZxapQHYN79
hpKBXwBQdGvoy432oba7rDnjdW6c1RA63mo6NdA/V7NcIMbxfMD4wgb+keVVCH85l4ZWZyIoKTXS
7QSRpAl5VynoOVhNtxbKsq7dcqzS2JVer+3QCg7Xer+27nqUZpK5zya0EAtWhXZtTXtzLEtYTAnX
uh/nMssjwymsbQmn0GGLplEaDWPtvgo50R0VWn/ZQibjRgpEi7wlbdShQeOFVZPVRuk8kI1fcuFv
2hQJdty5LhPhZOVEALq1y0gzBpWu0Ldfo/prNDpYBpSwPKFGY8B4yTCQhZRiL/0SqrWWA9Exw6wg
OK1lmTD3eWp7zbPnoIyyEVQnKC9arT3/HHN9hhZQ56cEtPqZKP1sdq2xfG5MplBfdtK8miKb0zwe
ZYNSKLpeE1aBMB5npHFg+QEuqI14j4uhStud7EegQ2GrRs15o7xW2rmqZCkS3aRDtjc4MW8mxTik
skZVKcjRD7q/dgpiao91r6r0XkszAZUyiAYUGxR2bHvPKWxU7hWGljwYXdH3CZbV+NZ5ELZcN5oY
31wpBPiL0Bo0NrPsa2vX+JlBk8kxEYw4fOIPDKWIKpylacKmRM51l3DPHuHM3Hc+OqeyecjWldMi
QLFxkN+7mSANxJwLCYoBIPMB3uOMwfm77b1fqtWIF3Wk13MUyCojjTkn4wteCZl2MTqFu3b1yn/C
aa6MCD8NuD7VevXL5djtKMbokxX72EIPc2V6V57QvGoOgEMNPJktnDiRa2r6tYOiw68hm8vrgZD6
1QcuCnUIaXbI1w2T3nkgWfLQgj2VCAw7r40o51afP7pj2hIw80yBNea1XoFvt3T2ozrPnLsR0Qrc
Sl2b8n1ToMYXFgUIbyowaDEPgZY6o3WgaGDTQxvGAX5EHA0XKBg5mY57SOvNcO6bTk+E5dcwt+bV
iJZy0pRdODdEf/ZEVZRhhV0iox7FHQcdfa07BlyHw2QAbSSbrU1T14N0MDULF7OpQw/PrWxU1/VF
3mT2PQkjunTQjHrf4uhCEmJA9QzUZiNT+Zq3gp0SbD8i5WEfL4aIBOgcwaxBv/+o6t/nVTkqx7gZ
Em+l2qtFemyhsLXq3l154A2d4sIeIVpoCUJHtw3XDLDlEGsdd0cYM3Y9ndqHtABxdITlVR6/C+y+
wJqP3+j3CGi1BFyGrnVAjgvQ/g5xlClDObWcHsiWr9szoFBA7qLFvh4JQyv+DYfkkyMeQfcVg2wS
qaeHxUnJwUhzbEKjxg3Ry43GzjQx1qdY/Edw8593hOq5CyEV9NAdN8zm0ma4j+YHmM2tuCvd/LGo
jNaI7FlUZmg2HX2eBogW7zIQ/v1zvx3TU9LLR5w4YM34JEGFctA+60Bn4pgRZU2VTbvWfEAAFLPm
xvfZStfnGPgS3LXnF89AaRhCj10ngkwX6Nfw9yliiNSPJs2LRL0yhldl9Ccw0yOP4s+PdZSRAbbC
ue8ZD6ZwE5HTF2hEHIymWM1KnqtOHJzq3mr6wFX8kHOYGOlyjgEZrYdiDM354Cq02XckgjpPg6PP
DGxuHCpTLfh1oFnVph3tExj+V1sCqT1KBzBEX9qwPi7Y2YIPkNSth1HrQ45bvDnZ2XlqhKPqhG0o
t4MZ6YMy4UDR/eoRc32/6ZYV/i47+b0W3r8CymTv91w1S2WB3POQAhftGIT5xbVjzWsH6fz3A335
JijgAXQHDohi0seB6IzadVuiKV0ndh7TMZdXsyzpHH0/zOf3WTxwwFuAFxX6PY75nilthetS/aET
xRA0Lupmsl54bzbeDbmZPDF9y5r8OH2weUZ3ACIG1HE+dT/YPicd4rWHye13FpodDMqhlS7DOR12
I7+dUTL//v0+TyMGxMGPPhJU4z5R63DjQVKn0x4mw5wRoCL4B2/hhGYfMtwv3urdIMtDvDuIvanI
9dShD0D9Y75GFJZD7HEOaPQTzocXpQZ36YV3Ja7BHtlnofYfWtcvR8HHtzy6CQikUVXv0ocMW9bT
70AJOjGN+lFW/nsE8Et0E+2T6GQ+biOZiGoGOpOHroBspiX9CUBhgRMY/KabZoZkkqmXZQxayaMh
wT4yzXY4COLdff9pHnFx/7wopC1+Kwe7S0fZx5kufK7ZEzcflJOt+FyNsC6DGZWJ3T7UgHJR/8oS
p8lQEPLVr9GyZeDOaZbUpTCDljBvixTzFDH7qyUGtp2OBlY0JX8y2SUqd4kw3YdJz6EZUdo36Wic
Ki5+XmAuND1xDYHq85kPzEH6RwHAeWADCKiOry6RNq9Vp4GIVSAP+n6Sl8VytEc/DHa0mrlfqx5A
4oOvAcPw8v002De8sk5EL1/M2odRjpYsrnuzcTAKyzq0a6byAR/siSFOvchRtKIVsCxsuPPgsrkM
hILmi+gele6tv5+vI8WE34vShdoKeEUWpC8QWn5clKaX1XmZeQ8LP1zXL+qEXpBbupHxGI9P6Ir1
7Ph0YHTUo/d51KO38yRUPRyxjDpE3U2ZDGtoyQX1od6maIY48YpfbP8Pr3gUPOtNWpaYTgwGeQY0
AK4oaNkojgJhWJ3ixy5/63j9vZ/Oo7imNGBYW2IsIHmBlv0cpxSb+NGveWBrV9+/11eL8P1QR5cs
g33nIDBUqjuR8Oakpm/fD/DVEkTDJjQdQQz5bBFbMuAUrM0ei7S7KHwSe1O5gS1X8v0oX70Glh6Q
WR83OKDTowWYDS7wAe3BIHXC2BBXOJ2/H+HLNY4AGMEgzjlEI0cLgPQtAKyyfhxyLPJ0TW41dLjE
aDg3boCqbEgEkz4jcabo+3E/zx/a2qEJha4UY5FQPXozW6Fhiw/+48R1ed/kc37eZb2XAtn1Sxl+
P9aRxPCyozAYwHH0K6NnGPnGx2n0dE24hkqfqA3Rv266qovmkLfQdUAFHawNgKPsIs1dEOnuQcCO
05blYYEGxxpMAgGlXA0hFNfJz8Ytk1k7sZK+uPrwdP6ipod0D6ypo7U6O9wpM/hfN9kigdhsEcxd
Ud+9oAZ0glPFEu6gLiZx5jj4IHroTIHbh1+A/XJ+6sQ74rosMwWK2OIGuzjQgs31caZwC0816nhP
2Yavy/MC7PLFckyencr+vlh2y0A+Wlct/PepiXtioGHKSjxZK5WDLwZnQ3WWbjmOnnIO5PMiGHpa
TOiLRQdcBcGi5/uId46lU6o5dQAtdU/l0ASy33FwbGzjRLPx548TqgXoQYB4ggnRAlDiPk6hKou2
bIbi2b3Wkx5SO+txp6HxgCSkg2AJQpnNSZG7T++FIZdDCFgB8DRyHDyhdoCiNKmfrZX/MFyjlg1V
cHdlrhbhtUWXicZ/hUb/UZHu36vAndevoMHL19fu7Ln+f6EMtxyy//cy3IGnr/JDBW75+T8VON3+
ASzKQb6wmEODpImd/KcAR34smsfIj5EeG4YP7R5srH9V4MwfKAGhjo72aUTh8M/4uwKn/wCjcxHU
hSsLIC7f+08qcKgHYen9fQHDlgN1N+iEof4GKhvKcEfnIJdL5wC4STTNjWEHzWfE+dAlFjjt0Nnq
JG1Pibs2Sy/t73hhy/w6dxoGmqW0LGPwYsOX5iAi6hIcpgadMwtSWaQkgLL1goCu50M6ZLZjn4jM
3yCwlojPPHd0ZWL7KA8cOqfIAAy2ysiSaa4nd9/D4suyt35Zm+y8se2BvJZN7jclaAQsK5uVPnHu
ryx9hmdKl9GRPnF7VPJhZNOMo6Ibac90kJzmQQIBZXPLYOei837xcahl3qzYAAXI6wbsMJq4Tj8B
GXE6WUu1QU+KcV1Ab4CogHteO25M6RoQ00cHhgKjoChsHQQyVgB8rQIxKZEvNGunNZ+l3bj1jLfy
KfroROuQc1wxpby0fTCsI6dGbB3ZKHv8BM8PXg/T3PnmvgVfrIhnmvboCEMq/dz49gxRl1HWW3tm
47DJUQO+HCu0MQVW1evgB2g2TcMJtCoREp1XXVAXg0u3dp+VbxZauc+h3Mkgs2GqOkfDeA+MR6Lt
6sEsbVwTjVoiLADi15KKCf0ZIIyAhMG6boeyApgcFdqy2kAipM7CQXNbnqSKCtRKUx0igDVp3sw+
bcEXag0xPyvh0xrevdQryrWiHZoFtoBAWyNB5WOybq1mElmSDWTKAqWXHv6ES7Tqp4kqkBbn6Eqg
oc+6Wb8zJvSmzIGt6CheCEqcep541HDh44W/NHb1jrWVT0FDUl7uuTdeL4Tau62f8v/D3rk0t6pk
UfqvdPScCiB5Dpu3hF6WZR/bE8I+9gGSZ5KQmfDre0m3om5VDbqj5z24XAG2j4Qgc+fea30bLXDn
xa6dJ9PrBp8luKZkGf6YxuKCulC5/tLRGAmPqa2Ruhx0I5VII4y74e7394+V7XDkKHQ2Kzcupl55
Rqr0xm/N1B+hKzTfa5Bem+3UtebAQbLnqzf8oiMuC31uVYeS08HkFBnTE0TaM7GCAiLN4dszVke7
oSYIAPanRVFSQeWgbyffjV1LOFP9tqpm0SNUnGWrneGbgDw6s2dmonRg1B2wHDEjKL2tWO3ajpwv
WqObWnEGB2dzeeTPnqeGEMwVs/2mC3UWqqCdHlGpBc5/620SOPUkN6gWgVdFvXUp1ubChtbQENzP
mPOPblnO9t5tHDIfdVzXOQbvfZlvGirX5QyVLSTOseeVxRRL1WyCJSYcjG3a+RO6iaPyu8kKFQmK
4LcX6VjCQxNNJUqXKtjMlclvIfW1vsjGU/Pb2A8VZNF8pFrOKnw1Of75GrcnXZEYG3ZOs0z8HVcN
pEl3pAJ/hKxu7UR8BX83RHDIrFMlVDXATqERel4Hc+yO5oo1y7G0564GvwpS+T2euA4dVZxClpGG
q4iyrTV3X30hJBRSrc4nDqczfGKsQ7uzwajW8wK6/pIYKL/IHXEpsxo4TZjh/K7NmnZJsyjeHCQr
HUi7VD+O6wFxkzSC3rbqKQb+E0Y3Z+ykd9wWuzTOqA5ONNA8jTbBxuFdOrPCECiEbDCIZR3qZX9c
a5yqEKFeifmZuOLkDePdDrn61eofR7e+A2hRgDPZ21TXmvVeqaXd0nYbQeNkQsGFNvNB/nO1/v8n
8v8J6cr/aSJ/votc/sf/+jPVvz//fT5//Npf8znxYI+ApAZCV2Q2MTFjZv5rPjecf6A8Y6NdrIlm
N3gs/jWba6b5DyTSEGE6BC3IYUfFu/inoEaznH/cUZ22C9fFPSn7/6aoMf9rPY1uAnBbQKuPdjtI
TqGM8Z+RZuGtko5dX8dT5QrMl4JntTWKwKw6cUG+nOLps4bIbAfrCaqFX/okLwvp+BGGae3EvMLP
FBm/WKO0U+Ul9jSUhxZSZep5697nZZ9gNcRiOQiZtZWf4RHQIILti5MBicV9Fvm/AU3t+1rn7wjl
3iDBgRuFwG2BRcidxfWfH0kyzy8Gx6/jxoGtciHOdeocyGxaq87LotV/6SVWDEQtz4xXBOqCZTt5
FX+Chqz9gQwvNYTbYeZuTkhzE2VY5783fdPKGM/3C3PbZ6ed/cNjsy2Gc6iuPacybZUlzkWltIjP
srzxwqxDNox2iAEY9RWIe1LYVFAG5opnw8ihuO/my6Qjk2Exu4i2YWlfuhmqayDqtr2N7kSvIzxf
gbCYOoha7WZzGXNKaH1aDOj60bxIxY9dtx/0/Wa3e1+03dnuiAdhuHV77LX2Uu7+7Wa//HVJ/93P
cq8m/ufFRhehezgKujoW4Igw9f/Gx6LfDfgIAprU2lDLvsDn79uieMbIWiarPz0PZTOfB0wZB/Ca
pKbOlocmAAi+hnyj7RINzFw/Fhx3JFMZ5BtYXWuLcdl0Ne3R4erjsScrWmRWKzC/9K2WsbH5WSqn
QKm2M/e8K6GqFJKF5VaVIZyg866fOv159pxyv7bI7srHaVbKsIBJkJeG+y4GDb1Su2I7qQISH4SQ
JNCnnrxorZlo2uLlHhlvtaVXzy0n0IKJYUgNq6yfewAmz8xHpmMq3mZNtkhmDxB/lQCH7jxvKG9N
ORepISsNLUU97XkxrSY2LakjAkL7FaibUAVQbmhPiMdYF6DQ71zR9N0+L74NcMYGVY7Trv1la/r+
4rUdPbRtl9F+W/eT+NWRRuXOBOGUUK7Ma80EQNDsAgQ0zWEoZXPo7ZXBY4zwc9PI2ETm2g45YsCA
c82+TdX8i81addrs1b7RempDUZrubkJD+5s3qz+iEIAJ6E73AsFR2MGVevUQabxIbTsUiK9P0/TG
2cTP8Bbxs77aaMmDa5QIf2kjY7GdpOZSXt11jG17cNOpb63QxWScQVMGKfM6AuvYgqB16SApQka+
3y9ssDNRm5/oxcly976RTjmOAdIeLK+q0oYgXjxXunXsFlU8PzYo5Z/NcVSnyS3J3oIHHDN+e9Ek
+p4Wy1yfJaff4/Zd2S1EQeiasF83NoYtPnI8lVadQWdUpaIqvPelfe580cWtW+qxKBsbeGJISjEM
1hIeWuIel8E/a7RqznBT+1EBxVVmql69joP+gpjqykW8yFVcJ8upnpsFKl+rOg46Kh0bpEnwXXP6
xvU6acc7uL002WttrH7iKt2Km/tuB1AaPqRjhfiHj8bUI/Vt4vLtrfuGu1CVaJAlatloyPqpnzaO
q+CkeMfrL4TXXW6WBB44snzKFupfqHT6/LFZx63P167qc30yC2iNTNR9MbPEvt1iVIEEEW0jJSnC
RYox/rd9ft8nspn2tlyet1lNl8dGMTvE6qY5eaybLq1Asqt1jhM8z9lsyOtamDLX/7UBOE3mYwNI
4ePV48Tfx5aRLnvN+1lEV+9aWcHqvBV5c9+M6D0ZrC4yr3bBCdQtDk9b2sKgjGVJYlWddZk0Qway
0JqjgOh1IUZxpC1qUJ41PA010y7dfWMj4r5Mxf5xRFhFcaFQ4l1Wona86/UY03kf2LRhWFWSF6Oy
FJoyOMCq3A89Nkyf//kKd2Gbutv0vnl0hdofoVcChy00caVSSHjfn0F7JPCZ6Vr1Ua9lg3FL0siU
Jnwd3OpOBbjiJ+rSf76y27KKlTJ0SLh75BYfp737zywO/nZ/7zPwONbOBYnRoQpecotA1UjtQg99
RfuYagi+YXMT5Gix5wHqAtvq5ZNNlgrf2saSFpKoCKI+KKDmEvrFf51V/zq7Dpq3B23gG8vO9dTA
p3M0652EFaHVvDdwKHv4kqvh1I0FysAQ3OGlC/Hqoul9rLsTdtHidas9N8fUdWBGW52Y40IP3/QY
112ZUrvyvqxyzQXMV+/DiJ6b4AOXN1wtI6G2D8Mm5sDTUvduyIwPifYWgOdCwptU6HEMaqJiKRqi
8wxSijUubEIjw2CAqC7U67BGQRMkZD9PXl2V0eYWQKcXpIADqZho3qJijuKu3AysOLTU92msXC5u
9WSLGxDJu1Ibm8vj0IhVJtp0WNW+dJs687E8DKDTr48LqANH2LTnUPehMXns/n3Ca5iRwWFwKpRT
5VTROjc6Fzief3vZDRtEVSUyslY78jOFl2O3eO4vD0r9qG4NcoLEGMqMub80WB+8gJwQTvD8j5G1
Gm7u6IBItZUda9vA33vhR7Lbii8da9fQIHw+C49B0wVmYzRzWPS9EWi22PDqkYa1YayHykU/Dupg
V86mkU2mboEvoG9QolguZhxR7Gcxw6smqFXsLdYadvh4acBJ4UqHZyMEokcHIu1jpcp6Pxjmvhrm
bo0ex5xamcehsESMUbMO/zp2/2FYfmAJ8TEpUal1CrBNC30VUBMOKoi8jo1dDQcOyzuaz3RnQocE
w/t8FXo7XyEU1pPZAbZ2rlr0SxRa9UfKvs0fZ7mvi3A1Cmixq+nDNVrnplOxXVVDQ8yn9u1xCOQL
3KJ1k7ZsAMz/PnPZ95nLuufiwREZwscxb0ELgXJa3MSGHBxYwk1/lr4N17DfdLuJ1N2TpVVaUPDt
iESCfjRc1j5Z3ciAKp2H3WP3sekUbaDRg5vjsQu4xR6CZP0guul1VK391hm9SOpxXNLH7lb2x24F
tAQZECgFy/bUWda3CcflWwlab9L3o5EAedm+0QaRKTer+VwvXN50LPsfx42OlXvWA3jy+C1fTDJk
vTXnjG9AA/a1BgFtEyg6ste1IBR3mcaD0hX1G5R9FQgqi0r92a/fZkO8b6a7XAg4As8Q7Ga6Pa37
cuy86M5rjUa9M09zY8AZqFVDOngzJIxSMwKksQVENXsYCJZ96W0q6jXunxZT3zXriLHHkFAbDqWp
pY+wap1r/yRxFtyR6tlmjhGVpW1HgCMXUWsNJO/KobvoHjqfKCI8+ACdNi99TKJ4y8tuRRvfm1PP
lwLS4k8HGsnQHdbhNCnLO9XNCrLA/UQzLje/hJ6p6vXtRBAGxVzUVTo53L9Nw3ZxTfJh9zp5aXFR
YsNWPDGEY750jdBiiUxM8ogL/94FRPmfP/w4y7bZvmKcSHoGD9gKJcAF6vsiQxaBZkUxlVddx0do
Fy6+Ldyp3dRmYjXAJMd6PiqRvsrpTMorllUoZtbG+LkC1Aw4i72dtWIiO7NHRxdRgi3mbfabVjiX
xZibP4pMcQWf0Rcnax3WXtlcpwrLl3Yw+L7nGVY9xV469rxzCiL3sMzxPVkMtSu3bs6dedAzNZXy
YMoRPXSYvx03ry+SZmztE5LJaNLdbb8KV7sHQGZ9LooKuYd+sz9HSa+bKofIYNTbcW3tIrpI/lTb
S5sowJqOSpZ6tjbrsq9LW+U27810QMRLdW/Yk8oWuRjtNbG9rr4igm8gwIlKxvl+7mbyqps6wkjW
vbWWExIO/TseBygZHcOI9FbpO1JO61u3uSHyj9YL1kth3c1jjKHIfvfGV5sW3acOzyFK0LC5MfI0
6xCTGdNKfpuQLrtACn2wodSiFbLug9vR5lSDbRdh1EImzhw2SIE3maNhihUqxeYjgsUmGskYS9aU
v/pO8R1U3l/jWOHWLJbhZVxBAHK1UvvRUOsTJvsQcvgwyPdGdfGMPySeRw/pMXQKW7PH7mpMZl51
foWHEj9St4ADemYXSdeBXc3fOQv+gcaELYHYrXtsvMk+AAjypwG3GyJ0Lp5wR4i4IYN7bizcpATE
5pOPemO6uK17wEpVZL3sRN6bhZ3UBfJh4+SeDTotp8dmu7/SGzxOuBEBj3HWD6KL8UdAFS+JweAM
lHVcb/X0jWHwZ9Wo9qucxRrWSH1dbd0rYqyk1qMreLODhH+MemovgTeX2g6Pv5vbS7Wloljck7nS
LVbD1l2HsS9gOSD+i192RuC6AlUAghFR95dv4jWpZYsBOu9I2RR0g4Wgdgii/3etkV+ts4w7TjA6
YLauosZf9VNjlzQncqBJ0dLx1Tf0V9446psXMCPTenhrJtnFwPiIg/CM5lgBUxp5GMPeeyl3E5bU
38ykX7Za+IuAJyFB9l+ABUAERgkGutk2IdtoieFDAgyG0JP4xwGZzCde298DEosfZrvYWHQOw6GA
0OoZAm10oPOHD4Hm9JE+2cCHVUJ/4aXMHscZtARxBQUSkMJ2ROeieJFutx8oaT6R+R8jAQMohj6D
XSEc+/7rODeLoAb4+WRRqzq3EkUTurbtJwzZP6t0q6t0+6ziBGu/gn5YU2++zkNX5yvymmGPNo6v
EzSD6TxMLH6c7dHjIrI0DEWPs7ybEDU7mpk/divdvhUG186PPQfa1Vl3q6fWmA4C1rQMgRXJp3Hu
cJt27r61MftUjq3tNgoZFe6KdsdQuM/B8+GZrjPzsBS1kTJUjI9QeheJ8DGJ8Fe+IcHZ6n2dy0Uh
WBIA+4TodmXEk6DDFWkwHaCjEuJDXsyHpbKw0jddrEeKRU/UavQv01r+ltyV3zBx72xTsffBh5Vo
6PvuWICDc1gLt4sbofdvmkGPqz/b0eRCuKR8FORLCL4ukF+YObLaFmT3tMVDfZY+Lz6shpG4WMt+
j/vWv6qR/DzOW36LaN9Z66tTGQhaYXu1UPOOK6oveQV0Tq4NhpvorjCemLDWsHFsqP+wmi68gZfB
dOiqASP9tNW/nGbb3uDTgnNW2NNTZQ5VyguGsrLgZo7+SQSWi/LXBMfWSUmPpjBkyGPXcJLO+mwc
LK3kmSuYmw9Ur3aaInXuT5zsCtdi+3rAAFxZZIOdt+9zEFT8rBFjebBWOCf4ROHLIuBGDM3cPpOp
slI1aHAt3XcfG76aUbVZ/EI7+95AtpIJIi5M05+97RfPtdtvp8WXl4nM/Q0Equ5mrDTpsR66LAxp
HrL5WrB6IZRxxbmfCpaC5WbkShPmHmgBqKE3YZ8WjrF70s31GUmfNkQZoXk3bPEODwhM1nIJfXcQ
MCIDgW1MhfPdd91X2TPjreY+Qlzedc8wHoqYbRgZG0u6aT8ILdUV1sQwdNn72oNRSV9FfYLLo4h9
3jlPhQSrwR79U80MrADdauSRh+U1FM7ImceuD/Cf23Qk3UaMaT26+2HYr77ASNPOdKvkzfBneDtx
eGlKe18olCkUZm1nbsXH6OvvNremq0aJd1glAvfZqtDk8DrWQ7e3uJ8aaKtO06o2RYZ1HiR7ns+D
1VlujmFtqbltVRtxXNbDY1Na7UU6U7PHl1uBnzYz+GgbcZ6JvZzN+yvHLKrUQT/J4HHs7xMYT1EV
W8sp/K8TDE1tYjbDEwX3DbxjVnkhUu+u/ToN0Yo3ljx2H5t1XM9OiyF1GMr+avrImlW2mXJ7wIh+
P9QYiKjkmOMbx/zAmbq2vamuFEvYoPcLbf841mvzcuo0snvsLXW9XomJSUxo2xg/fuGxGWiXa9Jq
To89DVrwAq2Ac8hzigOHo3DyD1u9FX9tekbXCdYWgq70cupyzu2saeH3qu+cD9sUAbLs8w4avB9j
cYzYbwpvr0E6FKjZmqBLAlala+dkHvEkwFOoAuFNbcpLtNSjdSaMWgU2xCUE6E1/e+GgPlKKnOu5
1nNYDYNi+HD7yAc0pd+720tdLJlP2wS+nZQYsOcAp1U2gcSv+ZCc22iEMz5rn44Eltiy83FCxK4z
LE1hnbSfagpfl/nRQis6qat34E4fjvzP2GEiZJHtKbBhXnWgqW1NBA6QFY37WnrIAMgtrBZQ/+C8
8f5I70c1ZWa7AIyos4837jmxhXi/1p1gXI3LHCjxG+9fFBbkumfH+AUrfWROA4poCubBVxf48lb/
vL8dUrxt5pg4Thvz9pNs72P3/YhaVB+pCit+UDCHFiPMnpDUWlhYFUM6NaAlLH6oD0cuchgV4wWY
C+l+TmzBj3/43hDDgRbq/L2EN4jwz2pywxqANGpmA3BhhvMOEU5Uzu8lbJYtrrOYIRrALIw3Whj3
rwK6cHxcDZmQi4NEvd0WGf6tqoXhX/9c8GkNfQhK4zDi7ywrXEscKyeOIQ/JGt07jtPVIRddpiOm
INP41cN1tcGPhC9q8fyw9P4g1AlM/acjVwbQng+KpGEjT9T/Xusvh6G4Xn91HUunoYio/tKgD0Gh
LgRfjG0uIWhxYauuhUYD3But/JDgwyxUC2pUp+cRxDwXNJHiA1b/YLnfAMhaLeSi9b8J1o4+w/o2
bHDNVhCsmP/NSTBoaY8/um3mn5L1P56OVqL4AsQMLXnVBjOsxTDQpWX1OonfpXa/hJTVodnfQGeP
G5TcoawAUIEEW/EGL3/Y91iJd3ljQ0npAd9uRPfbTaDNOpBaIBWBY8czix4E+71Nyd33haryuhNO
1GmB923OETxvLNZXfN3hrIWuHlhjMsqkhTpiTMDtKgPV27geG8ghhmX+cZ7rYu+QuNECoofTsN9Q
WYLvFoIEhjsG6CFUYmcFXkn5uozTETmdeo6sbygBFrGDWzSg/vhKzJ2Bz4y+WCAGohU2+hcbwYKK
LfgODWrWfA/TdmUl2xDXIobpuAykyGwvWUU8YWVpxiMS88hysL32y2yipnul7XlB604r4z+abWGK
CIc6R36RjFjBJ9x9dZbMnZAgDbY1MiqUtHOsy5j5bDkHa4RbPFWAek7hxNKt3/EGHAv444KZYRZK
fRrqGqpkWAtmDUgIzIq4DAEn8ZajRNMOU9NAFJWUBtz5LgbZZzHoxk1oA8y65L4X10VCVKZrEfLI
cN9uXsiq2FwTrdnr7IlP6BIRiiIWdoALYbPEu4OZsMBDdjCma+z7v3zjhqZb23Ahxl78MWEgnHZ4
JDokfqfERJBhxctwZkBqaHuAb9A/RInPkYPbyZ7KKtKta8mODEZwNiEjlG2YdtmbiaGteiX207zi
KywDh58XK+q9d7Qm7qyInIS7zsFqr8j91zetQKvw2wbL5Gy8uBAk0lRBS2LvR0hMnG/URWayU0WI
7iG0PdoIHAiYSDJz1H62jyuaoiHpDL43jfz6zLU/Onm2tOsMf2zpAYexoAd72hxHHcCSvB4/5xEX
EIkCA/7dBIBwVHRgx4Hs6DLBegggEVJfZTDiejln/8upMgzEqNLc7+QpxZDvaMEGsrmEwTNrsWb1
YeEFikUe8FghUOJ2iH6w1h10jmSHwqiJjBUSs0enfyFI2CmGeQTBxOQFlKdqQyWhiXst7PUrcBxQ
HMGtXaPrjJNC4dE3Z2vAgipwKpRMQwMUE9SL5M6xgNaBEV6/Wvxj0d8k6CBNOotLJU6QyxQATo7W
pyH/OMu5HzMslgEy8srdQnLfOddtNJshAcKSD0DRhlv/hFUeRnwxZpW6TIBHLrTNkcOJmOpN5NcK
EiKMDGD/rnJgxZ2EclgFD9x/6bS9XYW6REHh5DTw1Wb2h6B7rY84Ax4pvlcU0G8Q67YqxM0BVCt+
hAEXJH/j2QULipHAp2ATpBoBLGyH8cAZIZdAAJ7RAfoPmMQzsz/oyATDgtmjYJrIIWmrMbgb7mf0
atTwwyxgeKBRrFN7v0BnZdBPM4f+ps+YUcCrxJOFGzbAHbTR+320zTD1ZDbaIoJZpDBWQIjcRNb4
ua2HYtelag5MwNRkBjmF9T6zZ9UFakXDzcDw8wXv3ogBMIBRT6V4t5SjYJevCpQ4hF+zhmbcSE2d
JVjoPg30od5B5GYMSD57GDzn8kxH3EeDny1bjtbhfeAMK1hRte8cHxtX4u3BRsy2PSnLIWaNSAu/
20KjWwEGA+9tSYnlpDofM7PrgwmjWl/RfFpfpnFJWmRw+ztsVKDyPjfjsaqN0MKCuD1AVgbspj/l
E8PSV3ONnUVR6+gWgZRO7+Qbks5RjbIeOs2SbSN57+K5V/UzZ6za06oPTaTg8paPX34JBYCrwaGu
FqAHuapS0jpnpnyaWxRtOyV8DwFUyRD4sBJrlAG3kPpdetXexWoacUYfoEKfK3WbQTCoJCxdK58H
dAlImpK70X3KqjeVE3ttAzLhSQVF1TYyd361MeO2nbVbNJoIY76gvHo3ziNBI+LCQTz1OUDItfe2
YtjbwP9jtsDMPHfD16ixM9xiHxDrHpG6KpJhU5h1fKDq7f6iMT7tHxuk3r5U570OLW4FOQZtXiFV
DvgP0AiYlKgcT8S1rWBctj2o079VA4AElt9E/9yGagnRkSdr5WGdVy2aMP9uwsy9+VZZ9+cR0JE6
KC2BAQ8RCFh8+04Hr8GObWtBPnOD80OluAxG8Vbc86+A1mJW85B1wfA5iJSgmlRWO2J2uwIBlqjv
xGAQdBLmkzdbX9B1xXO/1LDXtiejus16iAhhUAmQMcE9lIOQCES1mLiBfxVZGYN2/VlvIqy2Li3d
g1fn+sy/MDQvEVCO+BAFElACVYP5kyAlCAhZZBZwfnsr4IlGYX9bqLV534ScdXTc1VxA0LRvyCMR
PMmg9xLiaYGN/3zg6GyGbL5c30B+QHeI+xmradeMz02Nz5Y4qK4FlsvTbfkBVzffZAc9AzBWE8+2
PiudEpqon9UpXl2PHqQJWJiBHyluj5dsbQ/Iwx9AacFMtjaIJfgObtGLMF7IWF/pNL7XzvTe4v9i
cc7L+mYNxov3DcHljYjykzl4jBU4KPXNVLJ9ElpX7gYIBgMNFTVh/76jDuYWJX2jwhjb4zNCNQUV
x1TouP3b9slet5DKIl5xJXw439sZ+gcT6SdP/5ZmjfZGKHLvCQX7z0zGhqNoYE8elnCXpkN9pbH9
LpRdoe3syoq1zpsBTnL2HHH+vT9SJTlCSooAol2kFqKaAHmCVSV05gCGFKGs1KtwFvU6L2oL5LTE
npBiPxW3gRcYBdkyBn45GhB44qcts/8CAxsYFCDV4e5FQSBu0DNFO5EG9wwEgFwDHhJTxKEEDcaH
KEU/e5CioXDjo/5wKx2oNc109Hf4NZTywdfDcgjZGs5+tlK+s37CVTFuvkJ3z0Zmdt0Fff8BK0Ws
m3QHeUju1n3UI5tu85Sqk+281kuHYt4z12OjSHQQ/Bz6ZzJ+VRP0jrgXNmAW9RQCOwQFkTP9YdUN
wsFw9daYL+p9legkPK7JWjtph07dxwqCdSzogjLwcX9HBAvyGuNT4CA8W9+qIZuHTJAME4vb73SY
ooBThTaI6W+1HRkk03Bxl4spA4HHyQ3cNfK+PReMhtQ1YvBU8HqQmTtEgoeauyGkP2teQrUQ/sI2
4ZAuos1I1jougsi1ibxtHUOIiaQdFn3iGbknYhOoMjAm8S4rxNf3+BMzV8viRiJ8i0pEVPjyNzyL
J206VeSM0rsWIjjW7gD4qDBzhkCwiecByMREDcBr7XqMOOoV8awqosaOelQLIeJFdqqkU4IP4iV1
uTPGvbGtQb8haRoPTYw7Ar9X/mD6x1nIjgK1AccW1Pv6CZ/UhdcAVjEjab0nn/0yjXy1onaMAHnp
QdtYonqArTM2evwq+Aj0tfPiwjpxma0ys7SMa1duRZS0IcK9+ewiBmLzGa0mpZb57pOPuA5KYF0c
XS9RXjLAQOMlW/tWFRGySwbgSeDuObHU44WkUIF4W+qjaw+GClxhOxUsrUu0m0rUvcdLuNk7gn4f
FInoDMg26yayJiWnOYNc5HvLVe5erQtqEvcvCWw7lIglXiuqDhJMbAJxSxsbK9NTYTXAS6B9D4hl
bV/FSAo9WTa+KgFLJVKmFciEwapylK9J/+ekj0d1D6ZvoATNjr7T3AhZfIqvAymofmAKH6ygwYgs
Uzg7JHWgzQjkLAwQgrzjbHgJSp9NhojanvBYfxXeZwOSqrGHyMMsI7M7T+u5pCiKnhHAD0uIMXvV
Eix1CgRoDT3oWrKMSde+zhTS7DNiVscJa3bY+C/atDESxeyeSj91nRuS7qg5R715nRGgWIg6p+0A
cd7QfwHtt9Q/lXsEGtKSu7k5U/oudIHBJ0EsSpCbAGL5vl7hL/erR10s0Ms+ndBjZLst5q4DFNwx
22hlV3ibwg74/M49KVzIGUBddu3mF3CjA0DJXS3aSjz9/oco0ICeXQE6LPkFE2+MjgDWz4Jm57CR
1s3PtDQhjLp9nSonLdEeHIAe5Ih/NO0GgWxWQS+rRRr6DbbfjqbH63brkEtogqXaLRPGRkCCOoSf
ZSjM33pFd9WGnuYbgkEzM/C4jgS8z6cC17Qw38z1XT2vfEPasEWDmchPfIEaWU7gb59IRM3r6H9U
+NRNv9ecdOswt3+xgUBSH1m4IBwvUTITegThXdn/du/XbbeIqOzQ2UAFxXYz8QksvY4681wjH1SP
AGDe/xZ0AdFCIbJ4anqAdThYO4nFcgNrkwnUqdgzMr3L5P9m6qx2I2fCNHxFlsxw6jY0Yzp0Yk3I
zOyr38e/tNo9yUwGko7brvrqRYsj6zcDocisnWR3Xp6QP9f/nt1nTiBDdMYXxfO6NbFYKTyX3H6j
AyNfFB4nkqoSN+Y/SXdn8jMtpxl4ZnTOeu4UndueZP/lkKSe0vrK+N7QpyHNmzG07Mrwa/0DBdQm
61HDEx9o1zILZ2oPzR7emFSYfLuI5GhX7+a0s1pHgXwkt4oII8KtQVQGqThDxtJMBIhmRAqJoYw2
nTHPbshlEAK/Imy56hLLIeuSlasfNmY8Zl6uzR+SHgk+JRHs1r3iFR/ImOgyIrBos8YjkxzWuFIs
1NwgpuKYTW/tWplMk9Gdo14HtUA6aQoV77oZkPv/a07KcY6Z3To1mU5VLRIXWnc8+3HlLllxKytA
MCKhPuSKxoPCtQiMrBV9p5HfmJM1dMOW6YVWBQlyLYCMx0F9yJBqttDBfAlG8j4Ojfo2mOluLPqf
OIMDLNR5AniGvmtl5rGAwCqqCtkO+q9E+2t25ow9bklfe738sZIciKP3yJ/bl3NIwUZ0mxG/VGPz
qstRaouKBIwEt1OM95Z4SepEzE06K142zZsMfFQI/YgVGlErgNH036//+3mp7CNwEfVl/YPWgqWL
WXPUcaFDS5SjTVhy5JSn4Cjgq8FRchkQVblJeAh4mognAnMhh9Ju+yiAdu/P0Wid1UY4j8wKU254
QmD4kji/V/RHhIvirX+3/pu6kA99tq3PYKdWlNuVemRoIo/IzrmBthbpnATBWe1uYGjYwoek98Dk
pPaUshVduMqEx6nKB4xWP/0LmKLL4R5xYkTi6Q+oSdJjl3u8U07QeoNAU0kO+B7eoHChyYkAANmU
TqZJgwa/VdJnXV+V4KlBR2U2t71l77rgaaScq16S8NzW15ELOzP5LG7dH5WOs/B5ka5Bto+ypxbb
SU73NT+zKvuDeMbPs2FMQtAc12f+TSicBf0+u4pXC49OoADBn+pLUMh2bbehp4SHweAikuOFtjoL
r5HoyZOTqvvWeh+li/Gu5kTM7sCa7vwjlh64Hc6HcXONtGPX7cTqYLUvBU+r7g6UptNlpuz7sEb6
j6T/VpawGreOLacJacjCf81ZTHyb4xNZquX4JeMzoSWlvw/1hc5l5N55tiPDKui+0/FL6nZTexPb
HzM+6cOXXNOro9n9uVAcInpxdOuw9zCUElNpsNMpUTbZROQrcVFzvjelz2jY981vYW1nvjYvkNcr
7VbDxMJB2OuEp5R7/Ka+t6WbHsToPVmzgZOeBtXNa7HDXnKL9OLPMHtfzqurGC3fbUxF/Nhvo9zc
GRNzdFt+V1guWxM4778PWWHuVGt4Hwn6kqvqdyTuELsTaEEFZy5MD5IfD0k7fmM8AQ4YpTfUL9sB
nYsarszy2q5iivNWXCSGQynnrGEMvhk37wNcELWoP6oc7tH/dBszMzq/nJm+VPPeNHHuZczZcWCg
pJo1fUdFxjOzBv6HEF9Qn6R2mVt+pKTzTtNJa7emc1WFi68XQ8VfuRPf7hLOtblLonYfKZNjtco+
BcoFOKSzLp+GjyQtubGTaxolpt8XLUlv4fBSq6MvhNa2EEnkRZdv9tFZVVTi3PVOgAXhlJIRRNsN
wUayCt9C3+BWidzvyomjimTNCXJn3TyK0KO9pn23KB9NRANOW+R3EkErtzYMsuTaLPSEkb23GfUP
NYhdNZ3a19jK9X1cmU9xWIBjrKZ+b+PslwlgS7PHfJoLivA6stA8g0kWSQyx1MlB06v+AbDBCs5X
LRlGUdLpaMS4aasx+1BTi4BMivqmNpDcAp3LMCHNR5pracJjDBVOIAdxhZllZvOMI/K+JbHeJk3O
AAZWmapReT6oe/qbEkY3pPJlSjKlWEHKiVUl3JsgLm9IROxAMA4WYrSzSoXLyVxFenZh/KRjFFwy
4VmManlpEdNMOBBtky2U/lGUOH32F42h5pcLY4VRGCSXMyEI0lTjQIwFuLgEbcba+0SCKDh0Sext
kc1uiphq06qcZoacM1QWik6sRNZRmTsEjDmWrVB8VXpjcBfgA+QWhuzGzYw4OlkkovxV4TsqjJ3Z
GdgixZaNevSK8JucxKJPbUw9tjXDhQRZflSb4b0ySC6N5YxeCTYXEc2aanmqjnOwVnJbYqHEreRP
AT15nENwMmyYsc3XpQa6Sh+Ii1n+t2vYIOz60arFVWbyNrIZqf2XbELS6uUS0VtxTsrxHiU6AGOi
8WQBNpn1rlPMU7z8S/vB2gdG6JAOWexjeO9jGxrmAZGipiR8S43dscZX/CM5jdSDrmWJZLe8S20a
BJ6K4PMgkV+5S9ExziJf7L8PSjccO5EQdDUd1w4kxZ2q9CI3lCMsaAqPKBaEbV+FHKLlTRbkgLKR
dm7judrOwTw6izVhgepSQlgkI3fySH5WjUtYr+rJAuo528JJdfjvw9C/kT5U+lgWTzJNQgeh6P//
B2MMWwi4MnObFQb7vw9y3AHX/vf5//tttIyoVvihv1CzuUqJgcPgpgpzuWF/alV3GFYIjRRY18Sm
klZfslr8LCJLbNRJ294y9hMZsqdOrpRd2HUvUlrPr0mooEMd2w9SH8NNX1BMkM9C7oW5VX0s6XJZ
syCu5EtwxxF4Y+7NrpidNGsaxzBL/JGE/6fA23M2KzuzKH0hyXKORHJAWnm2JJ7UWQM1A8V4bBJ2
WnEw6I9S4g/ES0iWAviJYQiuQcdjWS7Wjl5I7jCWB/NDyEv10Iu0lBGcjeet+JhwPO34BI7axTw8
gEmI0ztuOpqnhnMePeK6L+xspePFJJDsCPS6V/pdaGn5I8vT4tC34DwmJeecUGovlDX93qFioMcl
VZzKnCY7jU2LFF01dAL4cyOV93FWAyXkVQQyru71XNGcbuqPC1JdgB3prI4UFxCleR9j/VmTAAme
e6ROTnMIOCxcIZHfu26quGgWaZFC9V5K5rI3A6PdjvSinbuukxxpUTd6WM7+NAMViROomTlanTOo
JIZX+oohqcau7sv5kAHqml0SnWEcjzUpCliJCzfNq+og1NKHNJS9l2BXtnsSc121K3t65PLSlnuw
vvo8aJVb1QxCrcGJVDvii4ajQnsIEDOb3jjpy9bLSAFDAl87OfJlTkt5AlMxPIg8FJ0sHOGAZL24
Qnrhzcn3Qa98CxK1GC3xh7bR6gch4PTVErKJ8FHZ9bUVOmaiLqwi5vckfMnW2LtFNdzjOOQcq43s
nsUPiKm0V0nUv00zW3jbi59LLh2x4MSHwZI/e2uot50IClYOPeTHnAiE21d3o8+U2zgl0jlQZ5CH
CZJFaU5KnUeEMpmVk8fzdzXpqAemWt2Pyfxdd9FE6Ho73WJ2810Z0C0300lwK/PcrfCbASYBZowT
IVeVTrZiJbVudSEN0UMJa97Qppm3pG0J7QXa45DFVt63pB1XsU+VWbOhLzxwdI12gDgu64OiLK/C
V7L0nWOlqhcoyo/Fq4jM66xq5PZCGAR4mDifWhu9+EerA3e5ULNJ1JvCekkw1NLiqC2JvUYxhSF8
T2I6gojKRjsX2YuikiXL6hPltzncpTVdR8uxHk9IoGxRh7wtto3O1KfCVzSz3w/gjZOSORrDAaVw
NpLBQxVfEODbRg253xceVjy83ne2EC+3VJd33Y6UbVu/41mVm23bZq5a7+bqJCCkG9nB270oryij
6sVM27ja6QvCf3Jviu3MraHCSCMSw0tEmKnKDW0+IjLa4K1UcyHiN7QFzoLRhQsKfCJx3QARAVAz
oJ9ePuiESdfJYYzEHatoMR+tZdnIzeyUp0TmlTxjKLlOJzc0z7cliUxePJLKLVueUjb2wsZlVG+z
2diieLCopZC3FueUYvoskr0mPlnUBnE/mGcZqCR9IOHf4BXPDdSYoWzzfTaCeY6ADbT9VLwSEUnO
0188vsUcffhlYmDpY9EdyXClGih+Zumb2bpDshPiXah/JdKtT45x58vyUUoCW7ZOkwDvZD6TnqrA
fqPmCCdQ+JYv4lhs9CAjGA/wgCTR5C2vUAm9xaYPkk3LFAsrbHYl3cr6NKWPxjobcOkp9vAlIEh1
16qdO0kFcbu7nONAQBmkgaVyaPpNI6PyGjllwFj+iwDqpxnAhm+XbjIuNTE0tXKGTDednFm3pxcE
DrWn+gYSSKYAagzuHfCnBZAKa1l6lId0HPF6yjadDAaLm4cSxwPBrVRE2aw+mjCh0nwNjnRqEgBw
C4BO5eAeDkj/Do3kCkHabCWdDWMuV1nh4htadwlHKMic0sE5tpjtM9tluIHjHZ0q3s3ZhykCcWxR
PXOyu7aCHyY+ZCCAHi2ddhTOG7E/iWBpHaF/gXDvQ+R+6QEkKpn/WjwgWXHK4rJ0cmM3lI3TqO9T
sodG2ihoTcaauzqffMVAN7TSCFb/G7Smj2vbNeSnwtfMRm9YPUUdtacmlgCZHhxWT3J9RQWm15cL
mjNG9CbVmziVHLES8i65xCWx6tE1g0/kWVvvxTpmlqxVrgTvd3SZgR3ZTimdgiN9hOY26TNQtksm
nvLg0nIeCOTfoEceQe2pMTmxeG2ju8RBfvakCGc9+gozPs6ty80SyN8M+WN/wuphN5lwjPozkd2V
RvGvdso4kJPf7xshgyvBxUt7V03zVFcibV8Aa8GWINu9yr2CGjMlDQAyCX4Gd5oalwcYhwGYRlct
G8+WY4DEyCBESP1ZheLtNG8n+k2Ghvdc+tPFv3pQ9iChEUafETi9Ids5LWTmHjCv+G0OkTiQ+y2W
FZcNLU5+CKMCjm3ciBEER3Uy2gz9n7/+IxQJofwrlQgI6q8RIUxY1c5qyFz1MLRORtTUFD9V7obA
SbwsRFbGCIwN3qlWEYLZAWjG62B5ZZZGMK5U5dbob4WB5u40Sse+3Q/Ljkc1VX50QkkSafYjTT92
xQ+VUHENEC39ClnjSNYV4U1cmBtdfwp17FENZRWKazJqKjZ5Te2k0xRGw3Bk2gLJGcX8KfXyxpJu
k/aO43TXwdIu9DdmjETrQX3VuW6b9piEOntCZS9cRNHCvqrurXhdhidblDQUjCnCmM+URk0tOLTK
GS4t7T4S2HCtdA2p+lImvP98Gvantt+2hETEsiNpHKOrzCfh3UCSpDY5ICuGRpWQI+VTlI4C9SIL
lSxydIqLxOG6L2HgTp1CIjvFlwktUSVGH5fwfNiRdZkGXJJDpidi0xRZdgKFWGgWt+aFVysZGiio
Abh1T7I3adnJU+Ss3E15rndRcC4kOJdkEzTvSXgyjecAE8dZPwHEbNz1pSQnROFKfItDznd+Odxy
+luCe6KdAg6wxT0yb/K0n61XhBxL89C0U62+IZgRO4TsCk/brhx3VirZ+M2xT61tNX6sX83Sa9KX
hs/j9FB0B6XaR/hRVada7kXziH9hJpbEPA8dW4jkyeKh5SohxxNGrtChDH7C4J72OAW3VLBG4wwC
f2rjQ9o5hX5r2B8gWiMUYfuGUF6O1ST3/9Ea2yN2MDxLoRcHnid5kHpjdpib9u18JnWBBpu6PhWF
r3e+us6T3B0H+ii4m+p2bwjHRNqn0m9XnOUJ2Og3Ct5iY4vaBrRfDk5j6yJ375PnVP2czflNCc7R
9NSab035SKoz41SnE6uuoCyIKF46hekxbt+HAabztdAwSm6548EoQKiPaJDC/F4PN7lvN218jYeX
qHIL+ptYTQrtRA+QxJs+/KRdvjGnd0Xe9vF5QEZVGLckOHAB+EkD4XuthM3rT2RNBQvcusyHSCBw
XjLkErTV2Ba2Gpp9UPb0r9FKKhy4wrD6g3Ix+5ep2E/6S2/dheFblM+jco2rU6J6hcj8WaGHOsk0
samnYQ2XqUHgGGBWTmt1+m0g00LTnRVmosEbxRBRzUUJP7LsXcbAbGLjQ6Ih5Lt03IvWXSmgPfEG
+pwMjXzbGB4Nt6xpt4ii8PRPabChVbxHu97YjfWuzemLLy+5fCSBHdidQ1QK3hDIf3XP69qW8mug
3rUS09GTIH2hPbYLSpkBwHAnlpe+Ph214qC3e2l4TnWJm5zckRRIntj44E2CV252tCLZo/w3FL/t
9IbaYm1xSnedpm0kcb1bkvJM/SxTx3NK99QUGrQypObMTrpF5Dobz3F8k1Xmt52sf9XVSdWZ2dyB
yaXANtnuzclT158PxE93ipmJ4CUwL4V0G9pj3myX8jUXUBvuxdTLTd80fDKYbFx/dox+q7jO7V47
k1FkNzihC6jWbSaiwLhKXEDd6Y0nojEpgbve69Ixab4qbjLBq1zMO9NnTZ6bdTKlYxRcDRUA0m3l
4xS/1ewEdMJS9jghENxwcrcq3GYY2tjgtENjvaXJJwRWr38pgUsBlWQ+uNbJfFHnc7VsE+scDf9y
TAtgsPIfi87U8hbdM8MpiH+SqxeR9yG45vWuzj8y7dBWbI+bkoIyQhCQ/SjJe6P6KZ0wyXw3moPY
b/vQKdGYRRc26Cy+JMpFag7oFOZxHxyRdFnkU2bpKYYu1PbK9BWNn4h1EbHyVVFYzNPZQrEQusrk
asZZ1J8WOiNjxwUT5Z82/uQqoD4MBW+tuMwvsfDZV6e888VLI/q56s76E0nwgmRT0D9660fiqVBX
8RNoXBuf0xCxenwOdHdpz7n8aIjg7+W3LvJC6TDGr7AFdp3f+SNJv1ETlRBxF10a/RYbr8IKfHGg
C65L5jD1pmysbC8MptpyCmLT1nsgFXMXyEeqsuKaJN76Rk3BaF0a+WUN1Erw+hQHTbMLOEf5yE8a
9xtUMjbXPbD2SvyWtXfEXi0lhsZmLm9N+hdNlyGi0OprIlp2DNBrDq/4Kzd6GjroslIskE3zQOqo
l0c9eVUT3yyYGMvdlL5M2S1vP+XxBQ5XUcGQQ5Rjz0x5sra300s7nlIY4Ea8l82zmH7r8MEiD3FZ
Yw/QHoX8NTbPSs0homrNLQISwikqcvhe4iqi94nNeEE7WBL3UH/q/YlOZw8zm133OQq4iwkRTfx9
cjZBKYIE4qLcifO+UJ+pZW6axGvAR3pYcKZIdLcZ7HWnzLmLqHFV+AYlT7SEjO2lYHuZLqV54X2u
llOWbIXJZfaYkgcBaOloW/Aotada+yVdqYo3ppoKMYHxT6TSm80RfU4lHLmNx+5UMcuMhRd3H6W2
6XXmCQ7Q3AvGa1w8V4ls+seSlfD93gVUu0F0pKeFGUvE5Dtfp+LMQaFKaC05GOrBmqiYrG4Lik/z
3OYfofmPjYeF0TDfSkY3tiOEt6hi5eExZb+KdWUpqcl1T21AlS7ifKvuZfG153W2NR2Z/gwGMLwt
4+e6nBiUD14168q3Z8vv1XvJ0iK90qttDEg9yyvjy61gpauE65h86tkmChkIVDZr5S9FYR+53Hms
qqoE6SPdgvZd5S8jzTNlZJjpNpEY1lZq5LSwCFYvKRL6eAcMiGbQgNDmDgzckHPYTi+8KrnN1ScA
RQJ5EH8PqCHyOzH/Y3KorA9Lcqlzi6ebMP2gaFjG3zA9ZI0vhgBX6GcVzttTubUKyfHGBN2iEmDQ
rwbGZJFVUM0ni/Q2CjHYL63MfFJcp9bhvZLh4IPoUtJnWPCNsdgAfJIiQtO6Z8yBPYqDN8wJi82y
nXP8SZV50BBQ8BOInbK3otbLETiNQUu96CcRM28UpI8k4oR+AOmD/+Bd6gYdfOff6myjxf7U5bCa
PF4pGl0zokrBNDHZWTy1ChrSO+GXtpybmxhNq54pm7WDFNQSyAFBkQjd9G/QDBrY0Hm3OAos4ux6
8KqqDm7EeCOaFsq9pMYUvM7UAaHN89PhQ+2S2On2Grg+BSKL+CHFu5E7vt2XrWv+19K+OybtvVlO
COU4EKvGs2nsZmYjlz4G6YVFXgwdypgGbuky8AXO53tT31a5H48PSP6m4QBqI1dOQMeIve1dcYd0
tuh+kVCTJ9crqwBm5HwbH4z+F82vz2AAYEmvX9B/ZOW27y761ZrviGBwQDdIhs0bEp+RM3ZiVmfB
qrtDlq1iaOoqqTqFPB+6nBKDW618z3gqsIVIVF2K9VYn0Q8qt7Z6L6Jl6L3MYMgd/TEOj5KjiYKp
uPhuoouC9r8VD+W40QiPadDFFcdqvi/1Q8E+zVDdIvMpjoS0OD3zfmbcAMz5yIwfo82LTxQQKm9S
TT2zsY7/fNJkJ6G7asSZicYx70gUO1ftocLvqsZXY75r872q9jPKV27XgBNc9UQ/LAgH4uk4Ouop
fhWhPHbljCS2N7krSAcri4FSLmMl1+hcnkt00K0Sv66lTftCemHvQi1uJHsOrhWGUB52x0C8qX2p
0UHtSS88GPkO4K5OzpoKc/CpDy9ooGX5MVNWixYknfaLsiMUcYRJ+7BUFMc/g4oakiQB0JVmPA64
fnNK5s8GK+ZyGlgKBYXDtYetQY1ha/xJ3ma4ngkKRJGMWM30KEt6U/rqI8mWp2igOBwKYcKyjZt5
ZiBE5Ie6rrzic1WVCFYRn1ZA1sAF/J+Vx5zPzEhUNM3jWyFCex2QwSfZ32ztrenCZDV2PqteYT5W
ACspfosKnnAFasrrkJIocRybm1X8zRn44Wez8qSwFS9S8z0sFxoYB83LMoY1f1Fu2QT2czQqCt5o
ZEQSBQN61Y3vWj1af5je+TOMkwPtJ6yGk4H9CQmQF/S+2e7S3Ity9FgXMfSxPmsCG/hjZMaXX+Tx
DW1qUKP08EDq0vERSXsjeqmBweW3gRkgPZmcZiW3Qtcl/PAsWIHmBohfCdshW4lYRGFMf8Sh4xat
jQ1S1sIWhmcm+QUzy+ps1r7V9j1oET08pPkzX/vEEZ3VJ5IHkwgIPXJJpxs4uv5D6t1It4V5RTtw
XOEKUk49iD4zYf8xUjiEPXdTaRwzJu97khS/GjkuYP7eZ8W5CKhOao7t8NZj5SmSLRW0w4w78dJK
f6LpZwUUbrMT+FP5Ixev1vAvXN6m6VlpL7rs4GOXSj/odrRjpt+6tuuiXaxtzcQjtwcxRRFvS7ay
eNvUiOnRmh6TalMbfjY7ZJ10nKSRNAa7sqPqyo+vnbiNl7c8eIK6J+qHnB6t/q5avlx9EEIVyb5u
bDPhSsteU10NRp7gVI2OQdRg5jLGScYDPxHuIF3Diwez6FHYHrLAohmRKxtnKPHgwnSf5TeGyqny
c8krpwpiEpJ402FxIAw6vgLDq/1pUn12DkM9CS3nLuwpO8Spc/wKM9q5qTb9FEG8TdGkbOYoYfEx
jGce6PkmGIgoqAMHhHo6FSkHypC9pnDE9mRUd+IlOCsXtpShk2XuLsTQq9RqVXpumqW3q1cjkjn6
BcgUTcxu2LxYrIOKtQkU9SXtbwQiYlkwXg0t37hITjbyUm9q7adXUP/bJk1OTfUITGBhMLDQGpzc
KreGPlIZc1KSN9mC8ETWYWfLrsg5Np21ch90pp0b2F81J1Q8S/dRiassxog8Iq6vRKBPAINIKoU0
97ZODWCMJCEDs3iKP3mjbeCVm5spdBywn2Yr/gWC6oOHrN8K0V/XxOeyGxTbOBFFwQsg4tDQ7HgH
QBZhdwGfNimszfH7hvEnUx2U+NDZL0uPsAAVotqAS7GNWrxusWwdZhAz/Cfl7qh/VcUPOZAm5ncW
XZYizBzBAHrhhqlfvQoG4hCFxAPbEI1lSzy53xO4gwjHY/NuIXs5lfEgs/c4WfktsLvAEtkCci3h
N6RLmBQwunGVzQqGUUvUY66ozmJzaoixzvG3VtclwI92TlS/sa7MQ6PpN+JpQksbFvaIbVcGNJ5J
LQv1ew2OM8PG6eO8kdgwZbMlco8GOWAFiQctS8ne4tdgmrw4J6BVZGxFllKz7HLdR13YtCwfmEn2
tcDV7wNHxBzUopplPqte6x7x9xVj9QYnMaKss2WsCtUFZXnJxfFknq9EeNek0Fsk0t+G13641fP7
gse2Ut1Eezeqb2Tf5fhWg+PNaeFE81eRnmrjX1+/i9k9ReQK/McN6JeEijYhZ7SHnj9n4qk20jQe
Kc/bYSQ7FKwT7ASILy2g+AZkzqi/ApHtUTRcNFF2StGxespmQvGWGbsVooBZqpwx/qzhWWVuBzCp
0nAz88U6Zx16tYi9ltFR9SukZjaIe6z+mM2WRjo3z9tNyJBSqC+oBipY8Qj/RWDTkFzVGIsPXX2t
438aiwKWGKZ+punOwPP1YI0OEHpG6Opz3i63RkXpr484BymkeoaT4LfDyUkj5OREih+DKKWC0ynv
Kfo7YmG9LK63cZKcCc/lpv4IMadtCFqyN4ScwvkMW3RuELvNlt+vET5exXQSGcAp1KFaOMMoo4o/
hvxtQBAS9IE/00oNIbOJis4BsBj0gzzqD72NjkQTcu78q8HBgU5D0x4b7uAssIfuaKTboj5P2XbS
uUGeev3CQXuHFYz1sqqvUA94cgBHqMerVi8QLpXW/Bbyx7ja1wxrK4F6VJrhzmLiZR2pH6036hir
kRUZ45eZC07ZvRiLAgee79S6RacWwPpu0UlIb405o50f3N76XFLTkXSylaCVOArN2BO18muYgpNR
Bl5P16ddI3euG/yvEy6rjH8uJjNzArftbP2ohv4Y2pG5P2x3U4xHkzxKaJd23w/xM4omrHWim7XR
p6bKTo6WVkZLVQbfMlx5pd0CNXMrKXZDdGMZ9IeE2GyQTjnPGjkNu5zmIDrmxeLFaDCboJwoUIFp
1o4vrAxKw9Gg3g3okyYNg6wa/RtxoCyW5ukyBkg0bOtLW1KCWR6tvjjYuC9mAeQepA7nJJDrlOEI
hnaKX6RCoiyO033tZCvJiIKy3DRCQjDfiIKaM5KgOKvhoqWIVhoCyrqCE+OWMvLe9KpXM78VO4X1
PxfCA3SDYHLURzIuEoBtSIe2E/ezKrBejxzrXjOQ7p6DWkNPXdR8i2KFj4RgwvIsETpJBtpmHrVt
bxI82KKPRMgQo+FWy9UkgIwmj5kKGRKUZ9XOTgR7KZbvZkvISXId+u/eQIXJUWA2kAQq7DrM71Zt
Oraqyb86FZ2skNzm3x2ll1gxmezaVHtphNntOoXoEnmnyqxSAQfWCUn5irS1lFDX7TtQUiNrXttJ
NhCbtOLx07kVZTtncGzXRxID0ciJCby5+CWqwjamL7NtN7UYXK2+AmVrUbF/akSAaX3F4Xi1eFj9
EVUWGmxjgNEhkR+X5aC6x5AlGdm9worUmI/VIjZmibOyqnEkbjrNfJCTtmzKXWf1XD8nQn9WTG6Q
fszoNtr2hqdka2GzVWD7I4x0SvZBjNlphsasHcT8QnhZxqNG9hs0qW1kwKTwrhqeaXN4S4bOL/40
Pdnk+uTQ9oHfkhyAHgfOINyElRPXfg1NIVDunpSTCgE4oA57VEN2b2AgxT6ieBgTKBwmHBWkV8Cm
LzcXU3pUB3awuDR5mxru+L2s4GRED1Aq+nVqS79FTRwEn0lIaiGG0tSIIBOuQotTa9xTUZ86VpJQ
II/4tqCy2TFGFPFarnNy46UF7cbQ+XGD7qTP5wzxcjYSbDLqPvg4aROouUW/hhpQwEzL9LXqED5L
0clAcJKse5p1InPbHuR83yKSlKncpXciY66PUmuDkjZnLWNYsDVtdC1m4pyNhLB1pvKpSHdDfkpW
eXpoIJGpcivbjqJeUHWpfJGn6ay01orzoBL6F4C6JiM7Kt7fMPlHcnbqEc4RgsPc1reiXo1jIKPN
u6guGBUOgviidE/QPdZFA8uPWbRH9Sdqyenk1MuMLu4VGfFmaiLiLBXYIjMYHLSvv23Faq90DRpm
glJw1QFjRY5g4jZJKA/bcGmaMXUzeuGFN4XpJWFjUKGjiEyDBDeaoybuK/YQ5dIohv2LBcoRaX82
NGm+om8TiDnbkHpfEVuA6thmYC66V6udSU1sbLV9IVi+Gb5G49tYLj2K2xHhdh4dzPBLZDvMsrec
Lg+t5MwoJJuoax6ZAYUQkhBOXpQoO2BzUBXyxApzkoP9RmV3tJhHyKkmucBgn1VOaoHbbim/0qWo
NgISaaKKtEtdYIbHa1HUKIU10imMr/VMDkZl5RDiva/RKy9xoEIfwL6c78eeF8RUGZPlY06PtH9H
oSjgAAXuQT/ebKbhsx0Fp+YVcT5m/lMZylEjIWw9l+qXqJGYqRKjxeW2xsWWTcGbyLkJVvuOvyRL
4KAWcnqxIfsz/h+OzmO5cSOKol+EKqCRt0xgzhQpbVDUSELOGV/vAy/sKrvsGQ0JdL9w77nkSvLv
YckBPOPED0yHXyLBzhB2AHIycnR1ZoZ0JzJ7tQhPJxR9FMBEOuSkxXbdFT7bxraQgIaxwsUfRg5c
NNJNhxBZd68ix2XJJVMA94bQFlyWNY7UGWyiGS+RY6eYtFAIK7kz1vmCpDqtEW9LA8SVSPCtytS6
DwnNy7LleVbG6KAj7CRPYh5Seo5eMTPxzQcEQcp58i/pjpS/3wldlfI9tp9WcoFkjspiLzV7Q0Z0
EMvNs/awHxZBUy57xjRtZjNE0aNp8zbcx8QwN0PZBPMy0ret19qXdBjuoGB3iaLs3U4Sc71D8ZA9
QeED1/nivbNkaz4UYqkG6j1IxHcqzGnczKvvSqXTY8RDtjTLw/YdTqgpszFnrUyfFQ79J9ChmVJD
7sJfa9RsyzKsgieP4kTrf20UZH71W1P5mDqbKmEtJkDmWGpr+tIBgwSdR+SbDEEMcy4TxLB0W9ee
qWALkAGRGpMzmGMM5K1K4UtYx4p/PJ0a/OvaX1RWefdCQzsyo9VshFpC1tdVD92E+KEYhU346+pr
2eh59j7C4txLRzzhunEUxmls9oEX/0iW/MrKg8mjpk3PpCnj6ILE+c/1+jXYCR3XhrzOp4FiPP4L
+/aQFMONAiFuMPHBBaZZZ1paL0ZtgS7K6j4i6RNHw6IPxqMdDE7n5quqRa7KtFx/9/E5vSSMEuMj
idZcf2JmlhX7mms3jB+6GuxLGbWK0JKHhchh1avySwlEdvCqFA0CMpI3/CpV7ZZ98KdjXy4LlOSv
kise/+fDGnbAcOdyhWKjgl1WGDbkvqh+yRMNWOBx74ZGID/Ic+qYfg0qF05CHCHwlRkP6OPwDLkr
u17+7KfU31DuzIXhBRsRfUWexqvl9jUXId1NWwYcGQ1a8SjC9JprAxvD/jXo9K1sbIKy/Kn64KOi
7GqyV1ik66bAQiR47Lw/r7nlw0bp6ll79Kt/TCxbDYFHQclT5dlWG8MDEeuu05hEPxP+tAEWi/pA
rp6ZRzBxEebs0oxw2eigiSJT/hw0b53EBspyZZuRjT5iJLWap6ccA+mUFz8uU9aqLS61sulKbzyk
qvXsO47cotaRdHVooyuIZLleoN6lWa4bWmrL4nKqJPnpq8Cch6AptpFLXaexYWvgIfKTWbPChUqc
xFcphxQOqXJEDe/G86pkCOYuVLx/ZnGW9E8DDbxbe3MDjwIQVZpPCV+jYytr0TxTjqpkUjAXk2Km
nc1bmk5X/atjhuMxj154a2onCCArkKoEQEWPnEILpuxwqmdLwvvo0zm20jPpi7VaM4vEz9rQ3sYn
VWViNzZrKOjzRKsffg8oGR5WYy3amP5Y6VeGDc8muQ+S9M8KadqVqaQPEzIWKAieKeQwXIHMwsPi
qsvR2+v8pZS1phOE9iFWxKmVqxv6wkUGZsjz3NmwlAOE0i2z7AKMieeEA/rJ4ty2W5OWBtkoywV9
LurvKtxkf50SnZsWQ9gwFMFCJfdDg/RZJdUvUdZV/wHq2G0dXb3o7i3iVwpV3K0ATMhIz/gwmm4X
T8fWvG6uTfkp+RdgAMMz8/vvcbBhQUhzy9ur3tOonE4+8uLP6aWZCVEdaNKJLEB+vksa/ZPMfeCn
aN03RelUzc4z1nFxlu1DwO8gO360LZq1FfxTQsb26bVXd3Ll+NZOY+55LHGzdYJVRvaT+Ob3YPyU
9BkmhTCIBWZLDU7SyXoW/1NG7PcelSdrJACXK81TfzsKHVh/SrCNNetmD+IRad4/teWi4ja8VbAn
OX8CljK+ay6UyiOHpNZAnPlv2XfLuWJp/1yGVb6/HwjQhdocRK+eLb84DWCYe+q17XyM/uUxoJZV
mV1bTLangR7Hchcafj3kFxYdLUPc6FVEF2T1kr/WFa7uOrk1ZoKtW2reKc8C3SwLKb3hi9VNfiuj
edFRO0Es7gCv32OJIxj4O2yP+tMPlH2sOfW4N8ZlF51NgDTBi6xxDk0/3lrqdehfwHf2o7RLXMa9
v4G9kGo42ltAozglZcySA7vIrR1d7PEa9gy/nlYM8evHb8+u++ELmBKIHPSX5cr3MXKSdtfZ69I/
sOFm4w0ecBUIxMkdB0zRmshXXabijTIPvPFUVtIOjN74xsXWz0THjM0f9NMg+jWLNqhQAavv/6Uo
1gqHCSCbF/ZSVuaxu2QnHPUbmN65Th8uH6KczObxSl3EHLVLLZ7NFSiuV07wkVx0V/7UGS+qAXWk
HeS5H++0bhWpy6xG83nO6TO9D9M7Gca7NFZ5/idJZxE+0oAfKd7K6g+bADU8sA/s3945d/nBH13O
YXePSXqXTtRIItgb/Spyt1GPbIKfcdV0k29Yi8MjcLpTH5TGfIxzgGsFyGMTHkLhM04yvbOVCKdS
aqjms8WQfvgeJLiDobOHcYin02qLhR0a4M4ZYRSIR+n/VoYjRQ6YvxrjyagyK6xAFhvKO/axb+U+
eYbVXVbOabOn1wX5wDoSMU6u2pvyQ/iOF+8TVlxTG+7vqmY5kgtUngPlWMvMudZSTtw0cqgrf2aP
tJjiqUqvhgQkG6lRredzRqGD+0D+YbM4t5mMjID9ogkvxJA4yE6h+7S6m45QL1qX0RqFjqxfA/Ob
1buWnuzoyUZOUi4VxiWIXGI41mxoxW+NaIQlO8ArNDFN5+i5E7KO07dsRqR02/IyTfR19TgM400m
PQk15Bh8utR2ZP7IOSpuNGdc8RhDm4sqPw3caSl68Y6TUIu3kThgCFblvSUBxT5oH5K4ttbB9z6q
4Y0fn13n0sjthYqUzj6M5ZWvXTB+Y+PVBbhb4L4mGjQVBa0bX6LRX1alee2ksy/+hMdgRQ2Tp6Ut
CuZ3ph3sIQnKM/jkd8tT1wQHcPHwGvLCHVzinMaHBnamWDHWN42daTJ/OprBupMOfGR14uQBZKVu
QABCP5UwyZtBElTjDeMxNUMGOpWjU36WcQsL7C5G+AgGkMCFRLSk3rXsvzPsmYjUHFMAH2ZBMfeY
tFHFHUJCJVZ1oBKzzHBcrb8yN2AkcWbo2pPwZfE1hdwCekQW06MfAF9e29Hxy31krW3jxetl2uT8
ZV9lov/ogcJ8gBlWVwfoDeMjE7rUQiZ377LXSA/A4Krwjy5vpQcqwSx+7OKHVOldFKTX3DQ+tAJL
gdJUl1Di4kcvlArNpHYQ69Z6FWGyZmbIeg2dU8riL2CJNKo3ooIy8+KzZSxsYqf4btdevx+KW97d
tSG4eUEFFQ0dHG7Z4dD6m1zdDT4Oke6YB9vGvYQyYgaEiN/xtO/AZ5AztiwHeFHRSHZSbLMuFvtl
08WIqv0vKWjpQ+HqYaDc6kX+3cV1sEIimqHcSfElpN5TFy7Jb3r4LRndPihsfy7pwWeYIiJSbA6w
OnplecLWuduridnMMe4Fy06UFaxNuux02l3HaJmrnGG2qxaMw//AoEgzU2Oe6PGg75lTDMa1lzdt
6uTZLsL5Of2nS0SXSvKHUiuyNhGKfoZH7OMRf6WShiu4k2++1XCf4f+ddVp+RF6lzcYMQ0NGmWNW
8IYUhQ4u9EplHvroetjd81pbHFE13TyxU8cG1IQ/177MYMGWoO3uEpsepCM50l9bO0/b9mI+iite
oKKExbfQcYxaC6wVgIu8fAVcoFE2wwhCdMkfUG8OWUx/tM1IraL90ej3mdGtE6zGoJqjNSMhHTls
p+6tat2COXxY6kMNtjl/KqJGCiQQC35ICj6W7bq8DNsPGwDDKsqVxVyFjz4qAcLYii0P0BxcgGsv
2ffCGYIlYzdR7xLc9/6lN7FW8KFxnXa7oX6xh0Md4kfyPqncO0kVDGvYNMqR+Y5DDx34TO5Ws08S
AU9mxbCooTyRybnZoElEtmSczfYr0qHvIhxjJZplsMkWqrbjmnVrbODxhcgzJHsIoVeKivS9d3Sx
meWEu8RHXFzSt5kc+dOBu9Rq9IVwD9dj1C64PV5AClJWD+EZ0jW+v4Ua32bjrgIOMDULqUadm+kc
rmTCIN7Rek5mP72N2TuxASkYM19sO/fUu0/hL2UiwJD2tgOq9XrNjWpUHI/4ZKk8i4PWXmIk64jZ
aqSyhATNEK7NIEo4prmSX16K6L2aYQ5hnto/TPYmU9s40+u/JpuvVErGdrVBcJcdurAZYXor7Ngz
pEeHuXUK/CXWvSb4UA9xDoBS3eQMo2i9wKjaePXOffvB4nmI5p54Q2ZbFsRnFF+4LkR/YwX+G7uM
8sk9+ewYz2f6P298Vd6tLW9G+SvEJxbfYfqWCRAC6rQbwp+sOvnpga0J5+z0KVk5zJ6TvBmtEu7L
P1f60s4ciPe07L76ekEO4EyM56hhP7vq8bn76lNCAl2vc/dcdHf/z4c0Rl/cnKJmEw+PDM1OXO8o
nxRdcgxr+DOXPfl9/UphYMHvkK50gl7CcRMZf/Y0SPkkXkTE8aJrwhW0Uk2BtASh3lsL+1WWByPa
2XiwxQ9XXdTCD3Tt/hawREyYkygOrBkl/DWNowK9glGUBLWD/Uf+iJs/OflGe4/iY6bZv1QOMxPV
VpevYo/0mH6cJ//M9jO3X67y55UH7jtJT4Bgc6EQ+QcHgZu+a6N9KiIEdnV6C0tEh1r+SXrPGnkO
d7/odwPvi+Rpa0NDHmLBIKhdpOIhj4Si3LGTTSp8BJBople/TQlw7hFnS2+4TUyximEpkJUPKVuK
jlidJYOB1ucYaq7IT8seccSw0ONpnTpjBH/vDLzz3wbmJOzB2r3pziN3YLlb+fmGeD8pPUrYiTL/
WqK2GNejtBSfecsOEZG+y3QqxNdMHt085jcs6kUFQERDpB68EyTgZfeetyJnpTkuUAybGRtjqh+z
2zNMD9WfxibmY69qiAC0W1yuCsPfN5BelT7wV/iEH64ebZjIfRjxO0FSoB4Y7agzUXTsqa6p5SzK
7tDVrwJwcAvtwpIWatP5vEZIGNl2oQNjirPQyXvSjbkSceDR3IOpShnM2/WfGSobiSlVimO/HmNk
rrso7JYSU+LK/kuo6MhGkluoy2iaJs0VxhI1BHXhB/QBlcFCarTVtVfcTR1yczDaK6a4rp4t5hEb
T8vrR4drirPJLpD90iZZZurIkV5e5aHO10kiJ8T6UucLJ8i06mOw439Mp5Zl85301u/k1iEZbKQV
hNAV1hfWLUj+iRTxQiQZb9rbyCDR61vWlDmCQUV9K72ULl1KcQOAlytDCZQzRIHqah5PZj463Ca3
DnR2i05ZoI5SRD8ZWOc0AZnMjWaj5DHMFtZdjM0iIdJK7XDMpJh7sI9uC81fovhvRMotlYJ70YEw
qqG1qnFFzwwV4t3gD6+AvDMmAYyfi9qLp5lsUsDzFJUEus/0vmq2JXyIMO6a3J5L4Ra3RcH8zbSU
uQDo3uAEYQCG4VFYPO/Nw7EtLq0ye8Ums8qG6ZBsaZy5MhMHcMPfBp1CbrdfKXKNksZ8T32Cd0yR
DkqEw9qPWIqa3bBKNPOlVNURT1pjDgVEEwMhLTZ1xkIstDFDV+GUuI3m08ymiS62Y2C+KMcSUD0V
6CjL4FIv9Z1l+H9SDHC7qWuWkn7pZLr9UWi1RDnZftYDPYFVg2/JZ4NaNfPCZm04xtIbm+bDzVDP
yq2KrRrGHQtxvxWYMyADmUBUC4XHQfY/pFx+xcgSybNqO/s2uF96MB0gUjILdBHOJZomuAyy0SxS
EF++kfusq6lP/D0yb2OBM0iKEVdLWJ3IxsOeKNlOkrc0gbCGVHYERV3zezfiXoZZ69jaZIws0XX4
RdbvItAYrjsQN5I1OGfJggpommeFmd8YeV/Gqid/fGD3U5C2eQPEa3N7Trpz0eVzvRoeUppflFhT
1rHy/zigpmzIQ/nCw6zLJtgNb0RCallbz0Z2RcTIb1eHBbOuogeATnMXMx5VCwwLfhE/SuvFcpcy
XeTPTMmVFXGfyqEGtxVF6S+PaooNJMoO+vQ3cq7YuoLmZ63IgcPQKQsvAlRYqH/GLexCm/52rKrF
kchSTttBiynNjVvRqxe1vdbiYBY2MghrKzyyHKYBnpUONHPcOI1OLZRQeze9iuSmuOZXjXVEGjXg
ZIjbIi+CgtTgj8QqUwn4ON0yBESMqB7bWUIKF9AU3S8bIGiu9XCFEE4/jNwV0z/G5Ag6la5MvO9w
XxA44EjKVlbKbxjoYwzX8aAVX+glmxHfwHdhiNkAgU4+g6LpcdSe67+eVBIsObaWHVx+hEL71c1X
/Y7bt6GKmeVLywitYVv98Uvk5T8Yjoiy9QG5DdLqAn93gZODLSxzWhLTdJrSGp2WsIxdUYqlEe3b
9ltl+6mHlFUZ+/F7YrOSoJZpCwYXODJ2gQtElUuKKSS+kgyiD9uD5VBtMruFEisWY8tsP9XWNE/Q
susFJrfpEOpnwTDwrnz75MRF8tnK7/xmCQsVjnl73FQ+gxju2HE2YgQyFhodaGWsGTIVSNZl7dpQ
TXUxuK6mxubKbik76uqmUHZARTsaeKlEOoe7NEeg+xfX8KsuKUGx7JS5XS2aqXPUsYiTNkL664GB
av4PmF1+Z3bsGSNO1nECbYuqg+GyYvaNtxRtmsgRVCjI5FfMu8SyHr7qhn0Cweq2I41IciSZvZhp
ZruUdJVQ5R+GSTUjeVPZVkI2ET8qS5B/fKTsPX3MVKayRTBAWdbkhGLxK0DaRVOJl0Pz+ELGjc4D
NjkrouirKb25xbMe86VkyOhimEQFht5A/yfFC8r9sPyHgHH62ALxW5h4MxlrLG0PVhVYZ11fIUv0
Mla6Mt8frOI8X3Wtv9DDdathrVNYaGd3n32xRt0YqDVWZk4ZGeOFsevHA06hUDlo6l7rnxVPnM3r
IoIHbMaZb9+ootDl6MrdTBHMrFqxLtqNGi/HcePrO9QK3qwOuWL2br+Vmj+94kMCFabO4uyjyLA1
rtN8h/Iya29dsVGjW2fCJTwX2rXrdii5kDCaeCf8M3bkWv1SqMgk/qqYrkgmiSo/sUAbWe1iE+h3
w9TAuCTKzcLNgXOV1LJZhxl/TAo0L2/bRf3+rZT7IT8I62Skd1dG5ukoiOvlSxJ+48DI+xOnamDs
TbHuRqKuMX410Ij5BY013NJB7DMDUSHQXdvJgknKPQM6onzJ/W2SJ8p3BMtW9emOcAvg0yDmpffO
vFuByyGOb25+4GUs/s2G9JEEx8T+o2Ay5UtgXJdt+ud6bzP5S10wuNSlF7/T5mr700eH0D+F2qut
AbZO7qSCExJ7rZCm9SiEw57L5d61k4flnzA2bn/0tGvB/h1AwAwoO/qvRvAJYzXpsC0AElVPkeSo
vKiF/R6GoyrfubuXLSaMksCnxP5NJIeViK290LgqmJB9Orl9KJzIPYjyq9OfbnBWxZuH3O8++Dem
u5t82xPk1uC/W1vFminWqGxxhQOZBdKMe06oR4E37zfMjBPPh2G5CIpac9envxMsHKE/crG6uiYY
jJpHld+ZQyfthXNS849efjHkXxo0MnlKhI+oIVW2Wm/b+Mryd5J7dIu4ow5CPydQihvkEdHAqsi8
CDYJnxDkESlbrIsx1/Ez6uYdWPgTVyG7ddUlvGdd1NvSe7GE2QTpSUWjmuyT9D10F7vjLcEkbyas
udBHK2SSMjOObCcouXB3Qcloaj+aOY34iSUaru3peExj8A2VOfNpZj0Vg1f29K17b2xh5rCUmIUA
IPH6e9kI3vVJDKOc71UMJc1CTVaDdxN6Nwsz9D4bU2xyJLRMixuWS8FJH6DRb5Nuo3crMzuNFV3/
tlaXlfQMjhayPx8CyQm1pJ5tkmyvhTtDHNlS2cuiWARwvqvtCsjVtkbP620zk+vfKUrGak4Z3vP8
iWcmsHaFt6lgO9QgXjdjeRG8qiqnu9NbGwBDdbxXup2bnu8mxNUYNSZyLu8ghw/VO/jlrjYRJB8g
TtTWRWa/6XsHQ/1XSCvJ3OJ9yoM1Q8alNsNs2DGU7LF2rPWRh3c7mM4IzhvFxuBMmhWbQc8yL9hv
nBTiUDnzW5Ss2X6V2JBOpnJ/F7oXQFQJYaXGIU0uPiyO5CjbGE8WHWmM0VFf1sjq/p39AFykuQvp
ofonDdT/knDNPiHf5agLhp1HEFW5SdIXNeMOBNyrVT5hzMfPHoF+ts26e8nONNhhcBQqnMalr78o
gjFBRY3TKHsercjl+jnyM2OztsKja+2h1rXtAnjPBt+YkV7N9g8cPG1CxHeB3ggeZbBUjUOyTc2D
at27eInhR7hrVHdsyfRsnRhPb9h0DILgyKp7w1p0/QY3jSSWcrtGLkv0FiLKJnAYz/FgMltSHc6g
JGRr5oQhtrIVGhQwEPDhUDK56R6vq1BvuNg6japvHSwR1om5MRQbBXFb02KfR985WRJ5TPCmlRpG
djwXO0bJiorBojtHWx+8jDpyO1wmbEnjbaesv8YW55i42KFnuwYTmQqSEbjKoAWcUXrSfHfbkwrh
NSCxjLH4zL0EJUmcvLreBiAKqEiCawP9AiPDyFI8BnAS/PSQqnSEv+UW32TMQq6Nx2UQ3xfY+k5V
8Gi9Q01QRclsBsSmZ+Vrc8oUgqSSLrIyXk5bDr+S325qIv9HvhQktI5SOUX81XxDkWZ/laL97b0R
DnEkMdJMynbbV9bdoEVOBKqPzINmUfB/9fZ3g2cTKTIVh644wZ25osJ9iVWivbQa7P5zTp7v2Ciz
UEqNVS/06QQIQKJ1Duw9b0EvuqEPkeo/mVGgVp9WBdu8+kQbeOjdz9hCURq+7Q67UN8NwK4if5r+
+GuBvNY2CUvr8vqGfL8t92rzQdio623bfBt0S11W01nGuj+xynKdj5RZ6UXyB2OnpGv0h5gP8CVZ
XWuvQstmTBHysOEj25TFGlWI1q4Ve6Wgkjbm3WPQjui/u0zvHd8Go4sNuBgtZWMC9Fc1Z8za8SLk
JLtqlYi2uoDT5/5kUvcBNJHD9CCa2MFUpivdIR/5f2pcNm0E3tj6JkLVQQqImkORbjZ2uQWSN9ul
+PTg78dOTWNFBFQPtVEGHWRvOv3XhlPjIanVmHsOGGNZqdbZMRJ7/OP5sG6Vt1cyFoaW+pFh9FWV
+tphXjXcYVaX6sEtnTreiXzD0I4sZFSkoOxRgPEU5NkP0DYGJuqEsa0xDt2H+GoYPhytZINSHThn
xaXKu8eC2h2e9oijuOerc6x252F4i8lZVcmE7GZ4eTJpJUthMm9AOM8DfJWy9RF5W8IOecSZEbK4
KrpPG9E3yxEbqp/tKmdJk4yvUfmu6gDJ0stI+gsqh65gIwgM2ftI60tUk0Zw1qAMqlhGdyoZQLAN
423D2FRDzSIx1tXhbg0bO3EaRO/TnjBatU25sm1KM7CAig683OVow7JfYIbo8M2G2LGT4Ykitwse
SNCwaKbpJtYd3f9U2dt01jKNfMTU52DwnBgRVcyoBQhVymaIM0eiPxyfwsN6uC7ktcZtDnuJOBBk
4hb7HDzF9UzHHxA079Dkh4ckTpBdFkTPXiRXqW+uMW1n0QnaWfRd+VLQYAMQJPfmHaEapLFnWGcC
lcXaeuDDDNI9Zc0qnFyWCbHBTIn7v6Y/RAmRG1QXZ79ZVtWH2eScYkBMN75g17UxR55bKbna0Fwy
G4ck3vDW+mRPxgI1Ha5hBa1n09fnQvopWSHlxib3d23LHMcZvJdhMjsF4Scsep3MY3bXuDhkNeQP
Wd1sDMhgWLfUaqdwcieRylT5uw0/++E39R6wWYlRJD6UFkwhXfYnRyo3jCi/+lWLWlGCVG1wNUzl
F7umcqdj823ZUm99PIg5k9GZbl3yYpmCH+n8bVI+3G5TMiOFsZsbAWzooUp3BfRUEUWr8olCSV0a
5ZK5K8uFynB39phfbGULArgr2RF9cjG43oefrrsBHXwSr1wFPQim//o0hWDwKoUtC10WEsaiiB0r
u9lM0ZFsJsrGry4Kwpo0/hKaBskRySOadu9QVs2+kDp+Nt+EbKh+1WgMGrJJ00tonfXwN9Z2rs3M
dp0TQIb6kyVql7CGsxLOS6VFaOCa3a6KiF8yKw+dXr2Pk8n5aWOJxv6t3ODuzNiLL7r0KnkpPn9k
gWaN7hf/rJ7sOuky0H1ATpDdmlHVNgG9Kes/LBnpW+Vl3x2g4JPybvefKedTxriMwDnaSML9WIMw
cnSThUdNM+ig4WkEDc+qtz0rGl03XlKcwpoR6zKgpdSzhCeT7XHCONvthy8cZ/NxroVfZvltGGtu
1MRdU9KEKniXgwyWSL6KSSZw8QpO9BvaV9NFD+MwJEHzA5FrF6gOOiXNXhpvUwZvjgD4mVqHzIRK
9ErRuujsLNvFWG4jomUSxHwHa/yqx3Te5D/wYT3sMC6SQEydSu3Yg8Edx+Rs21TfbAS7/BdNUhrZ
6MDiU21jhUXGz2YthARTmk/Rg43qC2me2d6uN2wm48Ocmkn3Xmnxg6oCib9U7uPwYlH0K+4ORwYa
dJpyOG+kXC2tcVfINwloKyK8mWcYEEY+A3cGWWteo4+M+dFqad94//g1ItANg40GLHlL7oscGNCG
syAgu+5ZEYSqjPIiVfkWgi8df9jaitBKpvMgzBdDh9mKeBs3RuWYQxYKaXIfFsmGE6yoHr5ljvjK
1DlQ6nnEnw+3qBEwxyznKmMhOf4oUAx1wavhgze9I1OlOaYzlvswlNNlV8OWUrEgRBUsKgLAmE4H
3s8E61EpgAQrqMw60uGJFocZHYhFXkhkPKF45q2BZOecNf9icipjl48lwQGmBUyqMfAzsJyFvq5t
ilhyeop6D0+s1LA6ocChhQefnfNSN+NdAdCzSiaUZIkuHtqEpF/DvJ2rL9MstpUaO573Z9VImFTJ
nnhe41zmLrPpOWSaHaTXNJoR9pTchrzgaavGM/ajEcwH9GbKZDwHgh5QGursWkmVIzjLZiT4sprv
QdJXCT9vgpq7ZGOVcaT3jJlKLAVJVVKxVXTIOi+4sYBSPm/HoxgRPAY8l8T0ydjLgAFUSsaHqiM9
9bxdR34kuZtMd9OF4L1TYcNbN+SsDqjJBYHACxgMwTAhI6EqpDroLVM/YLeMUAXy0m1WnpcS7Kj8
xLHloTT3kL+C6VOJeelJn0LsLC9yDZzmR8rYzft/dRB86iX+Kyu9GN5A5wa4txYSc3qKOk89Epcn
D0sBD5QVcrJWLJ93F3JrqBmb0CS7aEg/s3JTRsRVQsdRVXOdtnwXrbzMcoQROcyNavD/hTLPscfN
1TfZTxp2u9ao2WrWx6jk+aYBG4sB/JC1D5ToIQ8ZUD7tD+TdVcBJLcUlVZk4kGewmomTmDhpYdqs
QPjxYM7d8cNsFYyu8hHX2azal8vSymFrtpyjyZPcV6CA0BCRqe5bANs1uGI4yzFU/pG//BKWSQL9
ffjVgl+5qZZ+ctKWcs7QUbR8kzIP+Yjpg7yqruXb2hbyrq8fAW+3VXaLoTp1DPeqXchMJYq/y+4X
BZTU8zqoK1awbrwxthlzuSj/JdF6PnAbND05mGx2av7y8YtJWFNqk6enR5JRfqBwzYCgDrX9EojI
aa2bgDpwcLfsNUeDZQKFmAiHo5+BxEuxHkZYQCkETWkpkxvBPKxTenrrXUcxIaOPGTbwRbwAx7h/
15FQwY0cw3sZYeqfhiTo5eRpz0s7kb2q8dKMbxmZRRm/detnsDVqsGm8dZeaVwPhVZWIeA9Sagbv
byDEErSOdRmxeyc4HDyLaBKYCC4om5bVv+B/0PiaouAVoWuVIn8NiPQY1gCEyQ/SJSyKfE4311Q+
dZOsHvVkANoy7J7RFyDUt9+ShFYMX1aYzeBro34kNQbPfh+eAFjN1JDRwmGQK+w31hL//daEPSBT
hxWMOswwnd7B5ST8H4qDnylLlalulIWLotPx6ZgQSyAi9KTYIVOwQPq2jzwnc7VM1jKVFeF+bbSF
PVGT8d0a287/aZqv0lhmxbX3sTHPcC7XDaQHVV2UfnnM4h8/PhWInYfmNPic0aY5K/DjJPirNKvZ
QfMl5kFhnRPsFfxxRvDPd61FH79aQHQBsPV2LcNokqmPOMY8vZ0bhcvO2JymxBzQt+SrRsLVuBHe
HazeJSsod+tzdUQqKk62Xybjy0S7DiQhIved66M9V9V3iG6i5LB1fRBTxqwofxKqbw0FcsjPbk9x
YCm3UY5eP9OH9SHTLn346UrQzqb9KVkwkQcinUBAhWSRRDyp7MFnEZJ0VgySKLx/JaaZtjpnw1nG
GtrRHHhtj5DtUbPwHjwizET0oaKKbeV8kZlE9wgqL5ILvHrt2/rLx+ygDQ1sAevm5/WZzOU9SaSO
Ql8zMlnEdUKJvK3CeDGZZxPsTClasZTMxgK2h+kD08aFqhL4Mm1jwpWGn79CqjisOl3BPnbPG5ax
DfvKr3+qIhOs6uJZHxcxOAqS41psGa71V4pgbmJDVRLsIOgIql8iWMVRFTqKG31BxmRHWKEK26hv
f4KCODzTmv9H1HktN45lWfSLEAFc+FcS9EaUmCIlvSAoB3vh/dfPgnpmOqI6u7JSUtKAF8fsvbap
fnUJIRki34XBsBlzw3tq8re8bv5R3CsJck5usT3tD7jFEvSIUHYGdp5oBLQPJAq/twm4067FMsBv
gwy2EeNsWoOdcmfSq+j4NmDyQbrK3hMa5q7BqwwfqbAOTN7doPMKoD9M2QgNU7u7O9pbmyka5bEd
LQPEdGa1KbWC1zthoM0FAghTJBeVE6an0ofYw93NbB6x5Ewx/TUncBo2Sw0HCNFL8fA6BG/prNH9
aCyVaQNKr7lrYU9SKD0v6oTdd59zVQC+ku6td3HLfPrhdx7g2L9JUi5NWKGznTv+qUISJuFx1NlI
DnflSe7rdYdRLhmfYe0vdfypcwoHPjj2JT8DYhBA/iT0vLNIb1vTKyEBweAhrH3T8ykFDKRRgKTJ
tO5dSfHMgJMPqnVHwBFPXNt7mKGwNq3wkOM8dQmpUpmDIknIf/6mOPzYtPxSKTX9kay2/tprP0pE
pM1XmvKFLjADch0xgJBxwKwKWCsThJrwrYT/7+bPl2ls55kqf0YY3NnNsB37H/MqWxmf3ICuIG69
CkGYkv5wIyq161AdJ3Uvs9cUriS0IRhF6C14wmk4rUwiYwXNrzt+qKa1n0ZQyRQ5JDcXLJxM/Gc6
b71idVuTPU7uztpkai22TYbyiGcmyikRCtvue1geZPoaOF8O65K6jEHtfhTzZ4kdsh30G6eceZ/9
QKqOyeLlWWUcLzLuMWjkBuiHzvCmdV5GtdGXCrbip5LFbcBdpmCUpHe+10Lo9vuRMSWc7/LsJK9s
4SGAovdk5SR3IdEr+b8JvzZWRbzQWyJOA4ouXX/qkKyhJBBUQSUKID6mYX23CxQpNpsRwl9QhzFA
b9CZzexj02FJAyc9YUxfsiXQfsK59kU0r/qMlkLQBNS7AOgHh+ybgjIyubvxnYVS2kvWZIR9MSZ2
7vp4wv9T1di6Hq3F1KL6mpFwtIk6zn97mVWP8imxHmltrmofL2D93YVvbdBtlJbkgylbBajmHHFD
gKpUOoXkLwOWqHzTCShB1CM1lILKppkTKCXuZOMyKs/AVwKKGBkQ7UnfYS009dMFNygCsq1JKoJ+
iI8cEQTCE6cg4oumqeDENrB5qPbFtX768Dli8iYIaZTButX3TvCsEdg8DS4aWl4pncK4PLAfgV9X
0XLJrW+uuYPX6l7VD0QYrx0s9M70iNt7WJS8zWyIiDkM8LxfOzQQFFRW8crEobVvhfXc0nFLXl1G
11H4iJS9YBqk8LrOm8nEhaDKGGlT+p+FctWWlbwXREF0Lo6I2btZAfiX3ZoaH0QBuEUS7x2mc8q8
ymD0E+M6smGQkdyZUiAHxfso0CfGO/XN4Sz0O4osIjvtNeFS/8CQj3Puk/uPeUlm4cbvei9FpJfn
rJzgKgD+TArkqOGPHSEELMHcQXEJkFlVeOTohR3MNkm+tgHDdPKA9hBxQqGajxQDcoNqMWhIY5xz
LvdCwQxIg9G0H47N9tT1MtSbSnJQ6pZ9q7MMdRJk7sQ6DiZ6mIm+kQJRP3RksAjk96zbq8leGus6
YO8DCxAVG0ILaAD/ah69yWYcBihouuJXVG9aSTXD9JUUAQ8v/6LlctCAJEabVgck6npkQPOqQIrg
Nj9TeSlhlXErdC8h6Ki7yll6I75TNvCG+HEMUD0Kn/8iaRp0jnwVKXXTsG3GE4KP5aD4bF65VPwn
P3qk9rgR41V+56QtRP4DF1uJXGf+cCcSrWr2PnHA2OboyfLZUJmvMH9yovFcIa8dcZb08919uJIm
TtNTLpjYs4SPy5vCPgMICsLTsdkr+NMr7Ckjxe7choU+nngC2VY1e6CKvjhxdv10TtGe6r8+r1DB
2FIpbg0Y9Xnba+nfHKFBa3upTsnsQAz4iy+IN21j/tOs+AfxqtNCikjEkxW02n50vigx73ZauUjX
n/NesLX6aP3Xmut34MgqKXGiYugo0c3tNGIAwZMGthOORxx216DoX3IlZSxQcJnj5cHvzPolH656
fbRwSiZLrBCLFHoQQ0027tBgVKGuJoUMQmndApodU6PfApcnVOpru94I42IMJG3m+VYUzhOpAxPS
jO5gIPFnG21mDI4Uyd3RoYHNgYh2wrrpPddoha02RZ3nRv5nplI82T7TqCGt3noILfHeMEhp8el9
QdIBKmRPMvtVk7vPiyEZ1JfUWkVRbbowQxbbZQfVyiHmlM37gNZamEG0MWxgs5Yedqu06D5atM2A
bgznOWMpPNLbc7t45PVpmLgl4NxSuZOs7MhfxRnrWJBsLrvWXxW1lNYj1PE/cslZkjXrrLbw0YaI
WdehwNBoBc9FGLDyHE2ACKQboAeeGQvzlDH9dHzsgrglnOA9iyc+xFRseckQAxEto0QGiHr2yMF6
I/tShm7hzLamol9OSkHtvxpUBJp2mL7mo3smDEiB3IHHLUSfN5kwjZpeWfQ5g/op/m41nGiGpOKd
MTSOXBvqjzaeLCKiUD9HwFglOq9FkMxaFzWLPCFa4AmZ+do2E+qyiu2lwHpcPfc+06lBznJpGNnI
VBLn1wqIb425rrsnNazJExk2cYFU2q8MNqzw+xvF2RbhVzhsbEC7uRpuCp8EJWg2vfLu1PLXDskd
LZ5G41VTST+tSWoo+y/gDcy3gc44IFG0yVyphBDwUQHXETCp7qCVhY3KvTJKOUwI0dEa44qIQvWn
13g+doR1ZIvDrpFYPoaJmZ2+sH7RRIu7s7XWPWwH6ixtLTWI2z1jxoXog6OcnUrWdBP3vrnaBEP4
4oJKuio+U4PhLaOAcUDiKzJWhNaE2lF3aRXaPtlnTbsyJmOjCw3GQEhuh7QIUM2Rr7Q22PBCYZGJ
zt8PP0nP2Fp8FBFhAQDSevMQttw69dRZJ0Py5jgg1cbxkCU0xuyLDqLGX1oTV2CsYz89Gp9jHDB9
1bfxCDkbQkTrk6AteeVEOyzsCH9TJvclTZSFiRTCPTsUY5lRTA0pmaDC/hrIjeJh0U8UGrK4at6u
WT67SRm2H+R8ipw47Cro13VdXfCD7jsshtgWSQLEOQsAGKw6wsR2banYdUu3Z7PEqTzOjMiuueaE
y3PoJ/qVOJtX0btvtIMVaHydu13iVyuLnBkWQKQLqum1ixMGYZ9Bq1yyOrkb+vSSB+jZW7GO2Mnb
b0ETnIveDU+GqdGKrJqCw06UbX8aQUiBVKDe1YkRHEPUzgTM6ZhVxreKOYbfnvz81adFyQKvjy9o
+DIGv677Ln80voWndUgl6Psuealj2getWWSKtlXGT8QVGfD5Xn9kIzYgU4HjUfjvcBdwkDZf7MEo
fnqeNEb1Q12EJBLVeFOrCl9SqyonY1QMMpLF4lz/s4sDh51xRM1GkEgKvdXIPEtlOfrtV1vA7xaW
QLEoICSjsRjol2Qbg7ppbnuJgjC3NmVwtINfsAdg+v4lsAwIXoy+q3HfN+m6TE1gN5K5M0cLWRVP
A4YEdbiMkVfKtWWxq1xpENNs/xz5/Dj1AgYjlJ6FPF3jB/UdowXX/GnjjFQI2eLQNZ+xUcx1Rror
uoDT/pZOyRaMINfs0aBIVvqdUaIRRzBUeKW+iv2jW79SDGf2We9Aytl3mxy8CTkFXhIx132ohMnk
jZubZjF9/BwHEmrAVcR8inJsyW21m9qXAgwBla0Tf0zc/TTuQYD+snPZ209dDiWlyhrKpKKHuGCj
BrIkZVVHMYvD7xfGo7ZRxzOyR4juzd6ms66idQt/nnQHd6fMuQOR6fWWZCqLCyJLc8lojRltasWb
5F0hmJJkXxjqINmVbIc3lxKSTohvaPc6Vvway6wltZNvsyrPLfKWR4ZDar61MNZEFsLktEK/xXKn
ZKNjreu2orp0t3iX0ss9GdrtYJDG5Zt0eRk+4mibMGttZbz1LfuFYVxAv5SxDZCkH/r6IfSLl0Ai
pKg/0VkJ49gWYbnsqIlB4Gxj7u9JyMdI15y90mXEttcfVQ/8mb1Phy9PnwcGb8lQsXEk7D2h+Y4H
6XjUWD2HYmpR1UUdkqWqnq7BlO717N6G0YO4mn0D9KFZIhbj/hbVQJ/y2VWrH3lixykq920abDLc
cwqSvl4ZP5KyuEIvzdICEyTuBkcEJ8uCJIjMYEyRQUd+/x1myCgzC+iRBrg0eUQyPaLE3qmc4LG+
R3mYjK5nCwcRNwU2sxRmpjaaVNfuBhpS1DiufI4m4qs6G4WaX5JGBLlqPj0DDyJJgmIhXvU27Ujz
nkwW1DuVfVX/NWEtOto+JSQZVpFXd8yawGdDYCJc3B4CwolRicQFr0gHf06xJSvCshq8KmCKablk
LouSWWKqudjvMlyKmtkQu4LLojC5D73JLLr7qfJUIdloSRkL3KjmxBoSrwuDY5xfR9KpsF/gk8rk
tVAGoiya0xCMJBxaJ38MCZix9uqsc2i+o4iestFwV8bkoeYMlxz/twWSyOIAZIeQ2CAA7Br91oaH
0xE8lefqVs+uJK8zcXlFcHnRWKNCWCDQT5DkRe1UrEJEuWpjHhMZv0W1ebS4WE3jOWjytYUyYwR+
xoXpsssmbGGI7a2qa8QkIbs1H6qtfXeIRhE46JT4hYrLQju1zvQ0ZNPSBOOO89EG5m5pCA6qkskI
fJaYlJkqGofrYFHxx8qlww9PIh4QPfE7JdeSJJPYi076C3xOpSBJyaguykdGohQONCYkdoJ30HVP
Wp6KXe0z9RLOx1iJM8Zo1GKq+Wmx3yhRrLND5yXstr6LMGn8okXuawDr4Ivc91lNirAowKbNqDt9
ClZpWmPyySE80+fwYQPgGZySBCfg0am2gklaurbQk6BsZKV1HN9iAEa43my61++gWzEcr2jlsDTB
x5E7h41d7KFCmvqbgIulHAyF3ueLEFTUeYqReo75Ytl2t44m+ZNb0w5zNkPe3/hO0gGDaaZlCAoC
JmOV/ySjLwu0zPgih72W79n9wADTjFPv0z3hDxHMnfzx7S9C6xUGe+Ws5/9MDDd3PEE0Wp0fF3Ym
n2y/OCC7/pwm59ef7HSZc2quzJXuAGquB4gLzkD6A2o2k03Gl92q7X4wp7vbcBEE/fhrjk/Fb1n8
i0gbpsxDuLT02a5WGEL4XMcTRs+Do9AeeyFJKeMnahF6r8B9SVtzpQEAgOE5jeTSLSfjMNKGhAQJ
ix0MLUAfGOO2GvEHyhtYLjU7Mqp0ohu5Iy4qxNaB/dO8y9b9F3Lfpi0g+5Z7ZVtlIYzDYuu3cx+m
QG8dBhh9U3Ryxjc7VewLWEjYSsxnLMwThu+Ipd4rpJFVXNVNJkogVtGVJIbsaWj4i9BvQOxd17n6
qmvTsDQGFrHpbIcymWOF0b/SRyTu2VP0RKI8pG3ueD3debGz5pV/fCsi6DNGQOa771bPVZy0eyOm
ojD7YmfHjKxbm+u/e7DLO+jjE7L4TTa2X4OAOdSk8mwjfSGxYZZM8glAeIc3FaoJ2h3zYg9HolYQ
y3AF9N224prWzM1Q7Lni+GdiVm3spMSG8ELOpmHUHhPEBkG8uzCMexyWz7I3X+iHvGA/RThHet4Q
53k2OAYgAfAYRWtcLb151iQOYU91WEJ7ar8NY/qR4ae3FADZ2mokVLp8uNqnDCku+pMR7idjyzlQ
KxiysXGuhXG2U2xT8yI0PuMe1cPookoO7z6Pz2iUNTrcXsRbXa4Y2CIhVckm5UDG0kE2hlwWDXOK
cAmVmjt7dSAAWPjfKbM55KSSKdrAPtM4mcW9GY7Mp9vAADiEemJhYeBKeyAku048iG6W1Pa98h31
zzoH0i5vsXiALivLD6DeGjWeKR6deB07jKfcCUllnD4x+zAPfeNn2MmphjWev86i2tZBcWIC3VxK
/OPmkqscP8zIyjd6Ah/D30KCdkRPrOxyBYX8aeatTC+kPjDvUt8BeZb+lnIs97ek1aR3ZHcGxyiQ
2685G6FbDiqeG9kjZvAx+Rl589u51yHAoT42JjuhUxCuJv+iAOpDXSwxfbc5LA5n2i5GdP42BTDi
dsal8bNeDqtCfQ0KjDYu7jJV0r+JQh2XMn82/HVoY2zl2awaCwMcrXLmQNdaunIFFzdR6ISrnYmm
nWE2CTaZug7AjRqUlv0SpJDn00Fpr5iZaMHYIc9D4oSjix8ZN5e+Lq7C0b7d4juSEys31AQYkipm
uP8UHLPuZkjuVHGgZiBVsfVkH0m6GIMHslc1iD07rMHcLj9dyt9WygC1invjNmYuSeb9Uiptm1ns
mIOcm5cYLvrgMKAlDrEVRr2cWnoGlotBQK73rcKZo5kdpnEqD/RRanluofubo7nQC3fBNNkzZ6pD
nx+kKK9a1r1MSn3VsNb5If1Dpa3N6QDN8qLY2YfEahhWKveOYm1nHAh0zdqAY5D/ERUGGi57zsTQ
bLMRtX0lii/T6LHpwIXMunU5AAKA5GliDenUayLvmH0WicprLiDchYMJPuUWG8NvqjIDVKM5zgsR
BWA/etiKyXH4PGoKuKutWV/T/kzSsZNv9Ho3WAqv8r5N7m0CjM+3u6uBECg9FUabrFTxNqUoX4Ku
WQf2RL7Wq6DuChOs+Pp0jzLzovNAOmxCzej36BsqdC5l3y6bRvvXmQBAC8NjEXXNyETOiKongXzl
EmaHQ4nNC/45Bw+QWW17SpGOH8zcP3XoASlmZHqt2TyqGICWEH8tTHuSDhg6BeAloT0maPWjYzGG
vmRwH0QqvWYmCGTcqgXH2y1jZJEQEJhjwlFwCFfdWw9fJqFnmddr8+UxqN+msEk4YpSzbNXOYDzp
YmmyNITAzUo17HtqCfqBls2vEMo+rwQok+5UL1PJDRbWU51wHfw0Vfjem8j5E+PDoLYODrpxJP2a
gMkQsjdKSFH/S4fsNK+JM/NIvG5O+2v1MBL1fSGwV2TuKuBNwA+tejXfpJGuFsPQqMeD2d4rVOfo
SpLuRW83oUGUS95ifo5eBeNli1FWpf+MGCcahM75MyPQ2iAOB8qQGHMQfPpaoUrTwaiYpN7N3Hb1
KHxrq/b+dxT02zFvv6Wu/ICzeUgflOclrFkdl1ACa3WrxAiMDc2rEeBI+zD+Mo52kr0XsHHInxPl
LeacG14ayrWUBA96ACjpwDr1F5+dm+sW6dJV6KRjwmFNw1j6kbY1XOKXfHR/H1yLPqf0yMaBaasz
JKtEoL10EmD+NaYg5aBW9muKZA+r3drEQ9UC4azwI1nqR+eANgeY4PvpAYNdR59q/PgR0zuj2uad
PIaGsrQ0517glgsSDGYaBC72qFxLtiItdIiUOzm4hK1aaZt1TdJnxqp0Ej91fTTj4eFCzA3qEg8H
vGnWIhb6diMM8T6pB4MLNM+Ddb9qeRGdAkNLne118+gM+dJIEUF23FlvHcJa3fg1fl0QW35jfDUw
CODeEKBWn5wSwVS6w7zGKh04zaWU9xHnDINBOKo6KrISko7hyL3CGyemkc5e9B9xIy5Bw6T3p0T0
hQvT0CmJE8TCc7n5FkYrrQXqjRg3qXDZ9NsytekPAW7Tcofjd+tP6LioHdD+qkycJ16vETtYU54Q
DmmrpmXkKILyGOQzE8Bc23SQGeJX27jpvAeBqR/7gawGmAKye6lGqnBWIdD/BnddIVYIbfo6O2Ey
CHeAgaY+MD5iOjTaDKbJdYHvzm27tfyrsGezBwVpjbYV4UbTCZpRlCZJuJtS4QKppjz1awUrvQK7
KluPJTygAr4S55L4GMfXtvitcjJYprVPD2HNMUzAIwxN2RQSD7jS7V2Grnz2N1ggvXyYkfAvQK7W
o4w3oG3+qTpkebtZVJ+GYh7Dgg+Zbx+zdOBd0V6C6jE2txqqidL1i7U1RIj0Y05aSskUEH1q+8iz
jn4wb0ryhVX+2KqGabNZGXXwrCbRIYuRoeukHK9ECMw/sL1uJBwQ4ZgNm6vJ3obmUE3Hytzm484K
OLfLd/LscLrAVDV/ZyFMAy63gpwRwREM9L3GIFXHUGTwoSzpRpeFpjwpI294dY64U8niUOXkLTTF
2qnypfi18DxMIRKAvFfI3MLFDqt2oXQukEoHOzUELtZvyEeBBRCqDqc0PxTCWHJqSRrOOv6t+yct
IxlNRafKKRza7lKUj8zudiJEhOvjs6kfJk1IaP70iLpiYZxCPkwcSQbClWmt6CFkOLrSsmMjJovx
nlUjIw5PmYI14AtOwPrFxf3f47ly2A5z25yYtflQ1ys5PXH9be2sBxNTPhWWvg8jH6Dnj/Hb6ogB
jR9GCl+GcptQ2pIg5bU16RjMBJpthJTLH9KzyofA9CeubrIbpn0yCXo1kNTiNTUhj0YVJY7ZeblA
K8a3OQW2eYCmxLTuRPxZd8+t/2Inz5iYWypU26fMSASJS1e7uSr9pXE/4slcYMCQlGs93VsTMjKP
Xywz2za8lVZxUYd0sdYZURXgRQZ3Z81r4Szntfk1CJUw7NFzy2cn19aK2Z6TKDK8PElWjjDQ7QW0
x2P+WjWSNw9+NWhyicQ2Z1BORNqFQTX6e8arvEN98dk1NH3GqjC4n40JXrr+FLEgFKnK/LquLxLu
v9H14WuG1d9VaKPzOkC8ZCP6Kw3yxcbhd6ql5yCJrAwiycKFSfQsbR7KaMtE+QzG+ipe3SnEIYCV
OzwGI2O3clt+VLvxQwmTF1nf3HK6lKNYJjgVFqa0G95umD+a+gKaiRMg2Kh+e1BNELxKe5Lxuamb
M7AeeP2Cd4lM9ywwOQ2TndY5h0H265i1SY4qM1deJvbbU8hVn1OSFjgz9JbVWPdch6dUt58MfwbD
UbPVYm0pKgoSbki2egsAxc1j55gcopinq0zWQWIlG1/GzvNz316xP+vscoY1uh+1OZ6GoR68LidP
UwW23xMZn5NwpjXE6Nl4ugghgspSsBQ2QrmKylelWOU/DlJMF3xJWF+lGquoRoNq3Sr9C0mIFBTq
k7RBjdmLmief9W48H1EvCstKCjnipnaZhjg14ERXc/M7h0m/lGF0wLQUvPGGYJ9sMyRq6L0wWQbA
MPt5iqKhltdVxE28UPrI/FgloozGMk7mbZxKpDA7ZGGMawVlpZU8+YZ1ihW8Dn0DmKTZxjrwP6u7
VFqPf35YSU1BjYQ2QTiMy6Roz1jE6Zx5qzXS9fR0VieuoSwtHX882j3nZq48GvEownd1eDbNck+Z
CGU9RudtnfXYnLu4Zdu/fPTlxWVSkaL2puzLwmjXJuazNekREn0cTnV9N2aInjul27rrWj758x5x
3DbGsKN+bGqCoLDYBBbEAoE4SDJPNoyzr9VbWnTk11n0qWnONuJ25Wbhu5OS+dBD0SCeFCMzkM5F
ieCuAM5YoVP2+f4mKVYo4lxLoEdKmCdR9Wd7Td3XiANDslA1kDhu+1DYJneZ8lOzea98AfcwXw5o
JBjnRDR7wbs6810Y1ri1xrVsctBRPR975Gwt6nsC35mGLYjikcFz2RH1zkCAfS17dXXqYdd2CBNE
9JE0xIG4xEHQwOoKtxWXo1Pcatr6lKrT0rtz79wsq6XOL251FJy0glUqS4U53i2vQw8igOzvjd97
Jb7cWgMxL5/iKWct56xwX22cIfUs4CAaGSV2BMkJv1XWORCSMetlCiF1ySNn5FCkOIecfCJMq8Zq
u/SZLkRgWCp/DmZlLD9GTyFNfOZSZlkMEkC92tmz6z+b7Muzu4XREVUiNfhNuwcNE9F89MhA6+2b
Dwe/cPKDwwq3miXbbfvWE6wMUbff5Kr1D3Gg04IWIbt9wzb03k3KWqOD572tq+FW63dhj9feYEFV
8yfPtvEGmAuD94zs4+6wCPloapH1qY3qqa0HSAKuvw+I+vZBESm8Cm1yVrFPhnzES3u4W2hqXET9
vfU+1nCyW9AtZtBdmtK66oCWDaLE/fLdNCgic32DPPkVyPal13HHNKuK8Kc4xhg/7ZUgwVUB2oEl
WS2sFaMnrhGdEW5sfPUMKqy45qh57/LhaBDMNauksmk4VgHG6NivvMboPGP2ZBDuEk1EVBg/vfoR
shuoc6BhOXGm1gXDlbQEaxzDq0W3VOYwkfi7ykMWK8GqSTn2+3jnZY27NqBASDYsQ7oG0Urzy5fX
ORZR/Xtis8F6dxfmyr5gbt0bXuxyjJgTeQ0KzZVFWqqKD33TYM0YfGrrulwV8EG5PRhuvHJ5spGr
P4tyVjzpKiQMpfQGojErdpU99q2kNg4xmSNEN76ENAMEAa3zof0HtfukUyN0PkPb6EoqGnCF1tN0
Zr8yXuEx4v3rjE0OnpW1h7b2VRUxF9iwaE0bi4fUfqGD4JYUw+tFGhGW7B9VDdzOIIrXaqg2Otdl
NSYezydHX7sPC/ncQNPN4Bt1f6o6f98gAVD795QjPdbIz5Z4u+bolJh8OVnheVIscmXiw5AnYNzb
M1QNqrplw6gsg+uXk227dn2b21OyT/HkWM3ectGU0owfhEmjTsxSZRXnkfurGbJ0aCvwpdl4seLm
U0bRSiUP1420B+oPO5GMt7A5yWSWF7JOQcpr51/zPzoa09FxP9Bx5EcM3FYVY24Caw97BzxwsjUS
uR/6hkW7T7aBc2YaDyg0+U5BQNdJ/RmPCM8DBSsnPlhzXM9podNwUjPonX6zIxTb4ay1sZ+4Ame2
4/zLmBWUpHpB31ulHaFbgmN5OVEt4lGao64thx0DWNHerAzg92BLfvvWWPW54rVOtCmbdNMDAimI
+xoaeTbcluC2++TisplR/E7EHnzq82uVoT5ocTZk+RUWzGkSq8BRVxVdTs3ipCcyPponUMKEmv6i
B2AzZg9/wDwRKgsxT1j4FYixvZ2TyhNtMgr+PMafhpZsOrD7X1HnsmXNlkxlJR1Kv+2rroP6sIzA
anATgAeGa9gimMO5ubCEitRCnM1qWNl21kcQyxXO6iIrVoGWbgyWvugVtjm6iqJT1lNobqVJWB35
IVn8zrJlFiuHGQbIYkCO1ZG3RJprNh3bjg9HY4nDGr2/tw6Am3HkaTV4qqyOsn1vmryJNdtSmSq0
4AnwqQHqpySN9O/POG1pnv7+9e8X9ydiK74frYbbaSog9TojYAWhyWwPvBSgV2Zfw3GCQqSUGRHW
/Nt/f2uX5Ytgc95r7IWS+Qv+HsXfl+IOSLEN7PzcyvdT7D6x6qYLnx+SUTX5PkkdYk/n38L/JfXB
kDyu/ER8Bdviv5+QJ2TTjSCE0Vi35b6r0//9JWi0o65pJM4V/ezdVyz+QBXEFgu2T3/f+/c4/n75
78OSdoCXOXc9QonaDiG2oo6ftDMXdcKLMDr0WP95Hf77fYOuuGQ0BwcZOdiQCWpN8NN6XeQ/FQ1j
aNYsykhmjdKPJD0bir5WY5JZe0RCxfx+NEPmDeE9ylnuzR8f05lyeMO3qYHq0UiHaWWJJH9q6dH1
4Tz/PApOXqH5l1RhC5Oiv4mTamKJzKSkMiJ7y1IRG5EbXUKTJMZqtii5VQDWQztGhk+DoZhbMb/E
PtLKrBHxLo5zfU2tfP57vf9+SXTmPQlMBnw59HDm/FgmJyr2+FVxXia/Yzxg5wnNTjA1Fe/G/78F
UIcdL3AX1b5Fd4COuir2f9/59047DZK1Mfyo9YrlXzTsk5Io74wI5VTRd/99ZWSYWqtWN+99nqTa
6u/NzTTuC1Jn1pF7cc9dJu2rYV9aknzQFlus40RcvH8/4++XrCM/VHM5zP5+SzaRw9R5fvH/frE6
Ygtix+wXRuxbvOsSXs8QMa423AeFb71XHLve//2bnJ8KfAKtTMNVUHAXpnz1bRdAgcMkUaPl/8+n
xrHQBgwkIWE95v3FYZiOzn+eF/qx//2b//76fGoxKLrVuojU/3vYpmMzTUzoAf4+SX1WHaU/kUPe
zhmoQbhT3fyK8EvuI50IBllwgv39sME4hGm5NVCbMDUDv4do56z28pnODlm+9aLyUiYqh9x/n78S
XTGE/CvilulMxVHRgT2SAYoFPnkoYm/qKNZkwzDOGTacAleHIjsrO8hYUWLz7H1Uf93sDtcYpVPj
GyR2b7MKaeLfcRGbclwvF9WhOvhb2BnIF1AVrIMNRln0TDQi3a7aBpth+W4tvlh1Uu2M+mooQLAE
VrzOOuaIcfOk9jhEzN4fvZTQ+43/NKElkhtLWQNDYDCh/cI4vbnIR6XH/ASdM/+U1c79IIZ3nM6O
5kG7K9+Iuc2DFWoAUobnID26qsornQ3EOBJSoGA5zZIfB6HRLtB+IxT1WNLRFJQGtARmVyRXeLq9
xAkeIv8iWThc4r0nabDGLktDWb/nX/oH7RBDHilgeZkAvVYigvRIlLCjjC2SmfjWBagf6bu7cdX9
hjee3KzfY8sEBZXZRYpsdJnSdlG36zNoUiHiRzBehr6zzOUSPaDRLUCzmNQE3vzfuMmxT8AdZyFa
Rj+BIGLJ/EZ+j5AKmMgwu/mGzYaX3sRxCQJtaZ8AMROzEVpMFMEnLYcH4VzHbPBEs9L5WKOnz1bE
XKgh4UWrAtKDy5lIXooHyg0JFPZ2hi4cJkdua9Ry0OofAca/ucbfIYTg8dNb0sHRO+LR4rUOooXC
XABqBdF17LGp05ZkrFVMN9Ars76pVsxFErStYKW9OG+84ebDIUPYinpi/uvwjvP32L/DjTCEnoEK
mYnvzYOq0uQtB3DGXmGJTjH6dn8R4TWP2Vgh1xgiadXhRWHfICiXVWa0nNiJPHjpAFsptqf89v8o
lCTVwDcmKl/xug8XuwT+MvjaQMgo2okSQoPw4+Nds09EuswLdHofDgXmTp5Je/eDHVQnBvEjeDMQ
bO3Lwht+aGiq5+5DOw1n1rHxod8Njx546RZlNPpysQYxzDLpX3bLHnTlNFc8Af+rejhf+T++gAea
vZi/MT3RDRE0r4KYBXOLCoSSXAaX8GX6zf/xO4aq5Dyk5TJ98KZyJXA9VI95pTYtuxu7rBF/+8L4
Mj/E11Atpt8IO6OYv42vmW7FObpwwTUsOSBazv8NdoYDWYsGq11S8rL3Ll74ah4ej2Ne2iAIBSD2
QKjNH4fQDHHO0u1QfP4PVee13DgTJOsnQgS8uSUBeome4ugGIVEiLOH90+/X+s+J2L2ZkSgaEGhU
V2VlZj0z8LzGY0wAUrgvXmHfeUNeUH0xXaZod7y3ZDP6hSPDLOYrO8GNpF6LIQd/OQxlnUUHLg7f
lMvPwXPRkRJMtD3m7/aDFycXE1ZVOtPvEJy6L+3Jf/qdDwh+KNde4q8sluAn+mluPd+TEz7AhZ9T
WnISZHtdNTS1DyzShCYR41pGjx8w94UDDAiCQyMlugGrTNymoIvpTU3FSrawkSL2fCKj8BWsOCkE
55jLECiGjfEZkiQ4M/uc3rQjzyie0Y52ZH1PbyZaE5jWnrm3z9F6fJhn7nhCCm724qTzfREL7GCi
qhebCQWnlzMbgXsRg8PN30YSvnvzio41OmDO7D92i/iZoDnINvIh/saSBa+Dq3WyD/qahDWmlSzP
x3+SgVALuwt+B+p2GAgI0y1HAq1hu5X19lP2sf1HEr+1BGBf1ugcDVzpxkhiGCaeROoA6aFp7WWi
N/oqz9pwXlKSL5myB6XHeVQeTSS02CeGOh35EuhiyNEwD/lFwkIDWIK6KbQywJ3QMWdlOuc7Uy0Y
b2wia/z96aVxACyuGcN14IhCrZuNlwzLz19ADX4BBeGe7qeFhsUwXEeaarVrDUQ9eCAzjStXzp0S
cGLO1cXJjVXjxa3GuEbrN2yG5F3FScfOk3elioD9+5CzzQFWffKR1ICgr6b/cVqAjMlj4bCFsHLa
FndoWkOe8kItRWEwp3qAaI2LEl7RQkvHLAZCNR5KiPCyvfB9YMwVzX2Ng/UKiNvosUf0QF5Q75kk
HpobA24ACGMwNVgQxMoi+KnHBoeMGlmiltZoCSf75NWwvrkXowMBuV1bT/ve3QjeSA53WCCtsZW/
m/eGqGg9gx8COwtHhIhnfJIr138oT2Fw6iYH/QFWcSjeuSsgWQrecb0QkS5ZF/z8xQ0EQReHGoaM
ggrN2YDKCokWYw7ETsTOYH329/jmfEYhNLG5dmTIdmzcmQveY9eBAGM6xrf0BgoBWiyErGt6eWZ1
xxerGV2gcbhcI1hoJFebiHk7yzNGqaumRWM4w1UjYOATo5y56ImLUQIqSwP2j7xqMpDBA3c9Mz0+
8xaB97m6oukdYeRKLmxwC0YqfZO5NRBlO6oA8rGBjhaNAyxGlxLYBXIqhvJicYduGIrGTbkR1dFo
5iIW4VEeuvri9a/f+91MwGZ7/6PeT1flytQCYP9s1u5hINZsZBgvMj+Jfhln6VR9ZZgFiJBo3qcb
qAlmc4Q7vhDk2C304/ZCdO8CeBupk6OZR3/vNif+gDXnj3aTNsqtvhi8DlTvkp3MR294xDTM7U7J
hbMoTAhv3A6vtQEh1iPqqA/9EVyIR2SvbAzhFwCT+rCxTNs3HsZabKQ4PrCcSVjO2VNCsIO48WFC
VmfGEg2SfeXo9TqER7l0fLriFTPOutaElDqGK1vP8U/ouvId5xsIBAVGJlRag24ftFdbIISZmCNk
M8FQnWBY5U39bVZUW40tx3NNa3sGg+Oiz3QtekHr1qQNCdETsnAXtMxlBo+t9Wlph9wShmHpENRw
d1EMe5vz6WxeZrGgeMG5461dWZCK8zlT6aCEA1+AkCV0cocZuifGn2/sVb9WIa12y+6KEg1gsHC7
xGX0i429N0pZdR49MJ3t6i/GHsBSd8zZl5yW7xDdScP1bw2q00d6BHmNoG1+szeraMQ9GqpMMkkx
m89mEwQh4uax+x2ueFOkRxkDQoYeUWFPv/WZzyqGmUmCy+6fzLsr79FczW/IJDi3shBBQXFWMX7J
Fcpzd5x+mXtXdW7zOf2+7JkfLfzv4N58MrzJ/HixqONP/QPq5XdEEkH7AOqOPOs/gjPv339oh+rK
SeqCefOLrpOhcrRsIVvi3s8p4SiKN+mfz0yWyUVwlWMyDzL7C8LacOpt2NHQoNEpon7AU0UcYJzM
qt/wE60FSQvPoHnX8wUgfIC22tD2YJ7hS85lmcvYFP6ODGLmIhd0qJ0PtALkdvDuZOa/QjGFGQ01
Ztbd5U37ND+hbHO/kiihmGfD5G/crADviEL+OZeOshWXIzSXlwomoTxPPjDfzTi1DPj8zRlE+CFd
NEETcuNfemz+Cegdr2GmwbESGIDBsEzkWazAWMd+hdekV0VZYNHyy1OgdeXIvQrPpgvEU94m2mO/
KopDjLT5SCN2aai0yJWkufzR/HKtq+sAzMLgy28WW2NSOc+4EUwszpDx9l6MNcq4rEFGEzcy1oG5
1Po1SnfOJquplOYJDvXjLu09roqq4L26RQcurKg5dck8dnAtcFs8OT/9rUS3IGVs4EwMNcKyCRl8
hxYfP9YZQ4rYvXRrj2m89iVfomkbVzAcZpDSIxwOyKxMka6SNMXmgggUn0jFkp/okL4nhAwGf6La
ItMiBcrSFbnuhCsE2eN6cqafIP10ipLAocJljBMDTVEf6KjgB3p8cXXuGSLoUEVR86DhI9cm0zEw
j5n395FUsIK9uGEzILZIn105qJ6dar81k5dfD9BVwilUO/YUji/M3LJFkrxAjkuGqtprW5v31ipv
QdgPBIa4XsgtaiVXbDc3jvB1qL4oUcjUyGFJUvlBox55kiZ0T3lkqxZ/IEmcwNucYjG1lHxh/3xV
Nvb+C+PZkflH4jmke+A5lE53MjIOmh9RI4VfCJQYU4qXKykm3yuc4/JGjf1ql9RIQHNj7VXgOLr4
dxpx5HapQxhriekzLNLiSYQNQMgpJkfOm0ujk8wF8pleuvIjUmcoX/GqsBhbzbujvCanZsiY74kq
0PU7Y5VWEiNQEwhj6OAe8r6F8ngObwwHrkhJOQWIE2h6kW3oC94AcuixoAShshz3JPU05P7KOY6c
+oyDF3BiBX0SypGrkBHaUEtEcip9hl8UstIgBFOkjvyAoRCanlEotkgQe4xRDPFZ/BHfXUeMNaCa
gfwAmWlGycroSHYPsja5dNVz/iCdjBQGcZJhQiFQofbhQ/vDL7hyA26KlLTm3kTNxWL9ib9fO7uU
4bXtA8dkV0dZwlz3h0ku6EObm/tgR45WHMohNNZKgsoN9zU4RNGh1eD8xrnV7aKBFmZMGIwrjPAi
iw9pLTTGCs2hbNclFqPqZeezqbufUpeeL7NQXbuXtqU1yq5hDSbmO7hIaL6y1CfUjEnVSavEoG3R
Ady2wWutlKBXTQgDtTVzVmdLCqiomJPD+H7IWRxvivgSR0nC1EGUdYYRkMImROpeIROgb8M0ZfQ8
6qt9H6Si87RY/+4ieCSy/z0aTMsudOg6IU3B3FBXVSw5cyVCH9AXLUxfRlNOrZN52ClIIN5uX+nM
RqVvY1iQ2qIUBVQ5kVtWPnP7xpJFkk64ypcNqE2STThbzjjo2NxSSFAjQOOiVhGrQoejOB1oKLYI
UlAOE/5SR91KCR/dxBW2HhOZmdLCK5ESWFmvGwTFjwYAcW35HxhYMV8Es+qZz4jIumAdZb5eubKk
HaM/D4gJGx0ZT3fajThmGCS6IYlXPnSUz03s7CDFn5yeCRMyMDgjRcjHq0+YOsPWh09G717ZG9gi
6rUBV4L5dl5qTg78Br9fTCMMspArEE6kOCa4Mh3eS6AIJVg5bZtY+P2+mH85GOmdNTfhXvwlogLc
PSgvT/4HxpKDbfUeMv5wBLPbhhTY+TZv7gJiqVc6MpvRY4oII1WcadVjftku6WRrT0JqEi7JMelG
ttxW2MBiLz1sd4OiI+WtboMFPdx88BDVE6GaAi50ldEzdRzhPOZwINnuMa2kZIhXiTD+YmBvC8yK
AWa26FsvtWYHAwdhq3pkRJdei7LlKK00O+SIfLJTdHdoD0Np0+GjPmkljJ/Rx63HfLlSoIwf6jp5
TS321obhRSbGgO1Iv7pDpYOQdBYlpGpDoD8Vu6EpgBeNlKjZluXIpWJwpl/jh5A2kL2hC8eWcm/1
iZIJ/qTrMKhvDCDjvHwQ7rQH2p3gH6t6v64dRO9S9bqk0/69QndPobmghKfCN4ctw4YAV7gEwD6i
hLbngUin2ZhQIVLzm2AxT1qxABDEL8AzqtQRP0z8Uthq8c0PNrgraHa3UQZwqFxnEr0VYUsGUpMF
X6+EpCrGqLOq5catVGj5I81fI7FRutrw2tH8zTp8vtevJrbgMXJry8M2yP+pkONbrklTgizKU4tc
ZsK0NJKWYRgwxiP86SoE+2bpvL8O3IZZvsyD94luEwoa6ExfCmLyBM30tvT3mrmlemKvsP2NbzyI
uCi72FaYBEa07iXbG5EhjyVtR9k0rhNtWuR/pZcmIbmT3e5Ltfqoa6dm+LG1qKgoQ0/0CqnAEGRR
TGjMNt4nlzG++rUH9uCAixm0yTxWbE0BF+9UqM7O+2BuA5K3gV2BsbHIw4I3LLj9gotXf0i6SZ9d
vQyVwrBzMD0R2Cm0U3gZ6lrN3zprgUtm1S6w5i2bvUWLgCQpdmGEN0Y/vBnDSD3vkRLAIE5RRTmb
DgaMhOxqObW4nDVpvoPVdTVN49T2UJOLFLAtQNpHvRkMhHAjwKLfrpMBPoRx7BhboTPQRgsx4etl
rEp0S8MWN2Kn7WmuG4bObvolB/7GKNCxREXh1jveEgRKOrJmmHRN3lDdmhv3ZfFlbfQ7dCS2d9py
wDKFupl6l/2weiLBAekLca+Bc7YBImRKuf5POg3pW3Q1kexo+RSteym6VEW/GCTJ8IoBOqXZYSGS
cspRhuKzAJzj0xaDUsogPxJ389VEy162rp3PYHLdRILft91XVKrBalCqa5ZCDUWg3BrIoqah/9Kt
Q2yqABgNymSsqba4TABEMXMDHY6+hjrMCIe/EeotN0nBzBLiSCd5du1RtrOsQHVBj5QXK4gCiXQZ
BvqCrIVA3D8I9IAF2qdBv3phqsx1nL+Qow8nbLFr3F8bexvKcNjLflVJICq1jGgwk8e18RoWZYU6
p2SHIHoqa93AdF/R7WWX9b+WYu6ZLRqMTktrtOqQuNW3QqlylofNjHOGlrQA03ZleXh/gTjC8b8z
iW2j2JhoIEOst6nScsX0A/cfqJcunSu5XcHFYGUCcJpoJCfMQanMhtOoyPhukiu1ChSw0tYYEFQm
5jrXJU+isUJVc0vNa4g4GCYjRr6V5tHWCI+2cJxkypCB/3kIg5LR0qN+y9TewCaSvrXD/oFnXnwc
TMNY+RW3UIgXji6NDdwPEH3F7manSpWzrRQwESpLTuAGKDhEsgxRV3QHyPmInPjMEzx4hKRO0XGa
dLsnzH/1bj4CRgU8AacY38TufIvf1TsIExhldyMJBVe5ySin/j9OT4HOvSEe/lKAZkDg2akIllx1
klySX/6lOg5+SkZ23LCWotQHadLv+c48k4dLRx4YnuE7OaqNnGemPMWGhxUoqO1fbmvbS575ILf1
z7kqkmkO/KdkrAJvxmGTxof9NXwn7SV3B5O08dLmE0PPdGYcJ7cZoBJ4D1OigIK6W7ubbvHK2QAR
mFBxOcdMzqXBiiPLeE+NBdiD6G7Q+GOfRkvmOckGRB9YIL8E/8jKAc+Zp4oxGqAymSpbHYk4UG0k
0leP882+ydthmMODHChdFs4tzwFforZIdsHaaRbS77QEF0yfZNwfhFkgKEBRrhMfzTELUO7on0FN
0S8/rE/ninhD+hqcLXouGdkIdSSFOwJg3EBfs/wx/gBBSr/yOXwOJ39nH9iBxJggqk5tZZxwfmKU
FNI8yRawY6dPGBsyVPrGOSdx3fCpQL+IDhAcQOMmNIk8n/DDhYNhqQ7bWtoE5kmceAc3EI/0g3/F
DD1jIRymDMZHb4Vo4e825105Z2A1rLHuSUrCVVXvf1VM4rNYOCEsHSIBa5OfpU/6JLSqOlJwh/R1
RnZBy8lWRKXBW9Cu4sxRAXDTs1hDNi+4yQgfWBX78U4dgCM0veuXdnT0/pBSghpV8Q8W/KX6xoXJ
SABeV52/7VH2STPjvfpAn/cqGdUxo72JqYVEvQzmwSmVsDUV23cMA4M4/12/8QxtWzMNqVsoGKog
gEQOQVku0YyD3EpnRfyakNvt/YYsHaR3Pnyk+9dVOr1QaJD0QszBZw+QugBWFc8OMSRIPL2skKCn
pL3cYGY4XDEcXnYQaPaKkt1h9f7ws+XaA+AT7FSJdhjCbphZ+y6IrXUxBvsMFWuZq2wHWJTN0kyi
Mwb1SDXbXcbA0eDF8fKOcxv3pS5Y+36MDZtgr8EUYkZuH5rHpoBor117FUC5h3W7jhqag3YBfXcs
gPJye93XYA0uZSGnGhAe47APbJGQ1TjBKrokqrgbpE+AOIcBAsWbCOvYg2MzDuY9zmXzW8pvyKZo
PirjvBZuzq18m2SPvaVeWBgSbjN63bIsrfpO5YZsUjpi8rx5b9fd1/BV0vGmMNthQsMoPIed5R3K
L+HFelJU07ahOqa5JfonP0EDAdejfUMvkD8aT7ldks+KZpiz5BnlxZm86vRfGsdtRtWpP2R2oyNh
g7X0lO/cf2ZLd9W8Bz8NTRaimVqvBC4RQfKfA2cyMir6RzixASZFcKRVWHIH8ADMarGZ8YbEEv/s
vGU3tnLuFv7Y28xom3OfATRwzih6qEdniDoO+ESe2rh+mNA752b4M3SZj1Rf9kgVjGfxFfyr3uP3
8gIoc3GO5Y6PzLxkrz/ATckaevcdLT7NI7qWzGp/6g9CWjx5NIQW1RxofQ7WKV62ANCbEzFmtoh4
1gYZ61xe+KK3pt/1e4qL46J6N+hLMIXjr3OFUGoWnnDrXycXQuNR2xhE3IzlNuea/zVrm5bNJ4nq
y6gQZJtVNdr21ur6N9ORCpr39RvRPTI8ugldvMb9iMgS9i7VeaJh4YKEdtbe/T39qjQT7jzEa9oZ
0PUgvOcODQmQNPrK8clKN1P45lBWEBKYeJB5HW4jdLes2UsD/5uNbue1C/S0J5rrm2njn8cHRHJA
jgcBiCvwXxmj3tHsuFd/y2kc79KnenaYxld7hB96XYQkNpqeFJglA7Jru1xjQlwbAIq5hQ1cxNuM
d59smUKLbJnzgF2jWGAzQl73JJsWuPY0p1v4Qrnw16BmtQA1Fa/zgIKTfZKLzyuYF0J1S4P2D/Si
yU1bgheKQTo4P7HQq3l3AjzjNqRJmJ14qvRU7RU90Nb5xr4Ce5m+3ciJ+Y/mQAIvPl5I/Up/vQXI
XoBdBSjqKb+AdDIcPmIdFTrWav2iryltd36yR73Sb4ER2++UemjFx8NqO1nlTLtC7tNIYRClDbPp
l6CBaW8OsySYl+cSuyR8DT7U7wKQEGTsasUz4599Kr/Tt59+xbz4D7PiTsElZ6a/OyQxv9hjI5mO
r2SRvad3yG4+4vqajL+OiaXju8F4OngjjOSM5sIqpbk5JEbDOxYgVU6s+DG3KeE1wkcBlBZN1cpK
YStiMw1StEdaVfND+O6omOarUEyzeUALEXbTLKN0smliJi/szqwtS8gC4gKel9+sI3lDO2zVZqO2
S1oxtXIYykMSHGjRNJ81SmTlxPfPXZwJXGvjP8y7s9E8C4g9XhT+bhqPsnJKuKA0ymOGHANFI6jB
mStgSC0CXGSytEMKeV63gPUzLPu61GMeGaId6UlEYqQCZkPyRZdw1qKlA/Q+gMd3V6pDzEYilYgz
42D+6/cMrxWABOWgcECWXUQTPA0cn+sBuK9+Kybhxe2dhWrszXzl9G9cQmYMJQ8AINSh9cW/s4rM
e/EV00M3jAXtPkD2bvaPpOt1Ufl+pEWsf4IqC5UihTDKD9yWUEGRcNGLDF0CDFvyFCLf4/4Q6x5c
px4X7ObibodMoIBur7ERIZUgGvJkbi9VF0gCuwmbPWgjNwwIJH+lE8dtR8ZGaGDPgHfiDwuqxKPx
BgxEEtD4HogjXWbacjBq8L1+TmQXeJXSebhTNfyHV0JMCaRF3wN+iG6wftCxMWB7pimA4JylnM/Z
5ivaH4jBsP6DjdllO42rQglAT0lTNwYOlMxIUubj4+XrCLvG8xhxsbFx/56iiKIcMyFSDyRnP84P
fkbQxaRL0swGVias0W+8iUHheUC2ZjR5kGmRR4EqzmXsgZQFijDw/6BbTLGLzwoE1yhaKLrrdKva
p4xkC8XMatZ/0y1Bdk5K5eRfibFvCyj4MmKFc0ibIQD5F6uChIUOxeTiEhR+Nr/g9bRKWA2jtSlV
DzQfW5fsM3mA0/csE84AX9yGuQTdfEa/i36Lw6fw7y9rhLxpPOM8c4gerFW8N5p35zZ9OU+oDClU
IzD6bvIQAjPXDXu5G+1nfEutJ+GZ1L/50u+gS4qyVO/a6FHqgTmzPKaXRzFfu+RsJAMkfVS45Mgs
Gb9ZUv7J1covMVvw6n5rn330nKLNbJ657CR1oNCF7wWsCDHJYc5mQR2ccSdacK9+AmVX9DtmBjTg
rhg9w7Oi3cyE90ml8wdDls0WDaXmxoChhB7EqxEZpGpz1dIQ4ZZHnj48KVmov8mB6wWUElIJYjBo
D9sQXA3/ASxEEcTtQYnH8mdfyhhz3i6hmvx976B2yQ7o0HdMSWBki8kHoOPBlwE7sEXTYTTGUJo3
3LK5CEbitfB/4U1DzjRcrklEW+mtjmCFD+qniRV67ITnCs9uhOqoT+o5oHJDi6dxmRIsNYA9WzSe
AW0Y5nIiappcBZgDz4acrgaqDXfo1nHiGX9/qmVyVAyHWC9w3l08qlgx9L0k+hm/ROMM78K9tTbW
I/5R+FkwMJbaAoCUrhMeFpgKtC5ykYacVt2myXJSEX66L0TEOs6Ku1Z2U8cTDUE2HtDjWqb/PzeY
IPQ+eeGW7SZHMkV/GT9XTOmDOWokbaDl5tqLabqyddO2VPzMDbSTjv9cMYtXpFnExEz2MBSWBkh1
Xmf+0338HWY0jhg6OtWs2iV3J6mgUOHoczZquGGM4kRMUF5o1FgTUWpJNUrwausVfSUAOJI+RbAA
aDTRkMZA7nVhE6YiobVCRyb6oanEJh38OMfwxAsplVj5zY3qhpSDVc2Ofaeqoz4W9ARVcHNI56LG
I4tM5TVJHdIZUgK2lu4JiYAgmMZrIh3YIF0abgYyDWpwqjq8+9u7TPPFoscxJ0cp8TnBBgwvlBca
tXkI2lPN+39k8xso2UZFTZLqdC9eBnWzJCWbXFc9UBLeiHuKNoz06xRLJjDH30XqtgaTAuOQvkv2
xbHyDaKLchQH+MB/yV6JnAIgRJ+T0HK+OfU1fHREuWyQ0VxIMshXAAvhw9Fioz1WApp6pFzxSVT8
N+SsP9hZcV6RgZLDcIuQrtScSorv2m3SFdaXBAcNrd0k0jP4ZTy5s0Fj54Yzh/zABYmyRULGiW5P
oXMO82CGUoAnx6MLqYFDwDSL9YHrfI6S69R8RT/pKb/UlwQHpCfbEReNZDaalf9YE+M5egiAt5jz
LUJwQcbvIb2FHaOs+Ln+ey+7W461a+u7GtW7A6eCwm3CWk5Fw4QVLSaYr3jxkkHUUKrM2GqxReYG
LfsFp1v/rn6bxIPLYaseuUSMoUk971XgrIX+bebr3lxCEyW2FjYiOkhuoiFNcKZtmoWb0ti/VNFC
rZKtoZ+Vdo8AlnmKb9HrSKwWT1K3dMXThKC/yJIb5rbcjYHqZdDUG6bEYSDhaQp59DI38LvAi+8e
O9m1yneS5aEHhAnL2mc+jzCMxtgAHzqyBDhx7osZPiTJNYOfZ9qh3Vo/dOowCZcOzo/5jv9ANtcO
ZeFl1/5D+gmv6S/RgCDQf5gAn/2cnY7f8u/gXG/td+0fXWneL762W+ni/MAlJiNT/bl5Mnhbuu7l
R3i1MKSASYWDHZq5N/7nHeBZ5RSOFCHlLP5sZXGy6EbL27RYsFmxM5E6DSYKzTXRMRzYG7wce6cB
spNIrPLmg5kl1bRszWWCz7bqgeqJi8VlSvdTtGLhGLd+R8aMyDaYQy2ACkBMIh2zP6pPCA0E4doW
reuB8MuwEYZho88gnD1QgEK9+BV+xagHWgwJ5jA8tMQtz/8REbi4vAFjADAeVYAEwA8+8d3ldbI9
I5STjsFfYGO1cTHdstkS+rDKIh7azYyUXEu8vnDZqK+8HyyF6tfUrpwd6xDs5Q/elxSZc0NjXwpW
8Wdyxt6QIE0k7r85edYBdsAHyi7p0Ly120yc03AQ/I7+O7vmyKJk8vjxo/xO6HZgAXSBhoBZGekh
Vx2OCb15bWZadJ4Ev+D1kZx5EW/MBdbhEn1HPI2FhMVIjPerSyKS4uvugEblg8hHTG2lxAcnplux
0A26QTgvQTZ4udm1oNPwiRCWNi0GTbT6AByG+ehQrbn1xJy8VessQ5w7JgBqDzYt/Tmf4X7aP1Jv
ICJdhGN4WnTLoVvmuC6irX3YGGdg7+3iry30BOb4oWPzDGspfQc4XhqbdidQRwLUk6PwxwWRWEYp
RPedsvuJFSnxjrbYQNsrWJK4FiJ0gWhC6B10rK+W/3XvCeOMKUqz97DCTVC00KFiCsBTIHoZpAly
VVAtHidvIcOlS0Kqm93Uh3MsbsCnl/Qr3/3hkaSx+YUhJlj/SguKC3C/6DA9yYAhGtCJRiz2ifnk
+Ak7FxlOMvP8e/IjoIkDBsmAcpn70tgPxRhd6Vn7yxCnDaVGkQihc6nCQMZdA/ofqD72k0x3oTYE
QQ8xjPGs2wDbtIEpAIIeL5iyIyUe+eBAtcLPratviyPTGHzB4QkpfFQCoEvhQr5n/RpszExqIqVG
TglUgLMvLQssZX+nN425AtQmPA+nE27FV4Y8cqGiWUtcBe/GxOW+JUoyyov7C6KwpS7i9MDKhxoS
Dysr8bRkKZeeQWT8xcWe/i2cHpZI9llxg5E6kFcXIkOi0LQZSApvCUYJx/6bEGRsbzJcnlINc/xc
iNR8H74VJCcqLCNZDr8VzBbuPUa/MWUlFHc5RwqrKUyX4suWC25Om+KMqA45ma969b+F0VQjCjSq
55CmOhOWqc3MObd3e8BAkEzCBLp2UHiKnZKsgWVVQxVnbQLNBMfUEbx0HhQX7r1Ql/CsR2p74GKs
SA+gRKKFqD3pqvyQeeh3oCDcPYBVaVPDEQFEMR/AACScFFikFJT+Pa+E7s5fWIiWS33Gm9MyRNwq
WM3Cy82fIe5mvDGb5NO/k8Rwl4gNUWANbJbr6Ic6+LWER8/98B+YLrBqiHgP8hDjCHLE2wcu1I3S
BdozSzfZKUe4/YBXiFNBpZlr20c754/hmTtU3XN6GuTn55CeAG+GW7YQJEDPJjX4azRkoolAysMn
+OdmZPywxycCxUPl42B5TSyQX3sPBqQkG4pvOgI+AD+e2ZMHWE8IqKU3jOpIygGSSdB4PZU6CQz4
UVTscbwQVqXgIjQujs0T0IXuNmcD5OR1ANcBiYSec9I2ADcn5swgFOCE89acxCKjFTvPLCYCzo0a
Zi2G1NgfuinwgrLmQjbmwkB0yTkp9lHwDuqYRB7ORjTOTQchyDKHiweW9sJaTVxyPs0MXec5QiWl
QKph+dBi5RkiJeJKHlr5Hf4uJE8WRYnvJk0JFY0UHB2PVg08d/rHApHUH8XXwFyMC3MpHzS0uy8Z
RyEuFmkYFTj25XfWTvDD8uJyAmXxfnxpmqx8W6hDrItcxk1UlOwsK66GjV0e9VeEuxDxGEgYm2ig
ThEU+QF0hGLuwrpI0Bj8rTmAD5I760npbwdL1jlkY7rPUEGKE9ir9OTr2Q8AL6Kb/ZDvuXEagFAe
9EhQbRAxwfsLEE8GK/Ll7yxrkDJR1j3o5ULlEetccelWU+rTYBkZT+FR6DVPRtuBEKiiBwE2StMF
eJGyEvCRr00RGq15Wp3OP1CxhCzMZ0rXlDw5wR1KZL3E5Q/p6ryFN1WsK4tABUcCcxiacRdiCaNN
W00QgcAqGhJ47YV1jg/MVFJ6hgNSzKKnHOutz0ZV/5V59y/ZwQ3EARztDaH/iy/GmuNo2CKAMPId
kkq+w3F6pwct3HNR5YJ0a38J/o07AtrOhl85MF4KXKSRTHhQ+HnDHfsHS5d3yuQ/LBgGMjQS+nLg
Vbwpw47gtFUk6XTifoR+hKKhZJq8Zz5oPFFdl3d0MlQTnF1OI8fDBQAu4UH5wX3MXyreTbREwEe4
GjwGasJ5F1D80ThyivQzZQdHx2sU/BYJSvvxAYP2D0Rp79VThV78WvLRvBJ8Jv0Sn0TYIkr9RQbI
U8ansK/+BLc9p18wonc08/gjJ4yvwc9UOrx3Y7kMVxD6itcuvrEP0mZC9XCTH/0d9JszMdDrr0SN
1t0CXPsCAKjowPqiD/kHzR5ojRmfULWo7Gn+8CKgAUBaWkMcDofYsdXTe5nxDe7pl3+ODgkoNfAS
J4ilhrQhB0jmjDqzmPZGiPWSaKkXN2Kmc+QVe/ZzFtVtevKGPRnBuOAHXsFRkycwiOjIpo1z6c0+
9wv5wQGp+/YBOMEH80wEEtGFd9QfuVipnCc78MSxCcY9+rgZJDeamOLSsS1wbWq8ekXjcIorJkSz
C1aw+SUo8+Iu5VZjRxeV8i/JMPkgqWiIF8c1gjF564lIFMinSHojQooWHJgYAeFLxYMKTVDwE//V
a2wBIjZxZUGfiRDQ23c5g4Jc9jIGdhS5R60Gjxsxer8rL8A3w42Q5jPZcp7/kA0ALUV364uiSSIs
4eagQz3wKNh4Xc6cMZ8YoD9Ev5j7mqYDYmg6rIbHnkiRN8CQD9+bGzsgBRrFYXjyHxTULHbueM77
st6l761rtQODHA1BQixGg+HBKSWo9FFgeGMO0KPkdHwdSgdNi1E1GJYPx8biBrJ5Ba5HCSbIgWvA
UZjpEyFPa+OUZIQkLSiyNzNllLtaG7tBq7v3iNEZXO6O2qelRzz5qr/Ekgh20XcW1PG8Csz1Kx31
jWl2znIabKZwJCD/Udjql0lmzlzDe23a0Ak5oeVvqNTmrqttoXanOWnoQ7ZVfdpTWIDRWoGgt0gw
0GWGHio6HxU30GJjbCqFaZFZy4BXRq2J4cuBf2wrx952OVxR20nqr1Sql44dSreX0S+LhiIvGvru
XGNluYccti5Um7FiqcJdokVvCjhw7kfgd3mHzakv17/FNN2VWC//BUqNhkwKONsqXgaKxnCGv38Q
pcsr1UJDY9LFcWJE2vVLVa+IUimH9UZaF1GsXfMi/3+/IjHttlUdgr7mI8TsIJbfJFPvPkASo9HE
EmwYsLQyB/SLCQsvkOUJxxGsh+3Qcaj8LQkVNr+OWHAe8act5jDnMP8WjxXiH6cmES3sWFv8Pfb3
TyOXiWuXdfK/HptezuhOCbS0v5f9Pa96lYDq8G6VKpUh/4TGuU5igUx13woC7GquG+N6qMqR2QeN
cdbMyAKxCL8qpQOjTst+//Llfv/3kzNk/7hUMgqP//N4W5gbp3s1+E9YyNKz+Na2cGmx4GLPC83o
VrVguBmTdFeK+Gsd9ZBqDbnCgsoS4GaLvtPSwvdc9xnOIVXLv9+G3JoPti9d1Qh++oQVAnbZFsTY
tPws9Mj/10ctekBDszfw6hg02zcLrIv8f4Ok1Iuggsb39zSs3vqoAgR5hdbKCUrTAy8CkvADf240
Jc5shX7NSjoFo1EWa0dByxfk6kAcyPVzqwPBj3FmfFp98o5nQHTLSmjkloqAW1wUw3ekw98/UfPS
0UnCrGyZTNj1Vn02sjA4k+///WLKWXMuCoedyCGH1Rqk0nVu6VumFaTbPmAaRJsU8kGTmMPEdJOj
oUT6qrSU8hqUOl4s6fhei98iLLLRWdrK7u+PUywTJSu8oCZz0FfNK4jWFtMSmMAq29u0GrplJtvJ
vsQHwLM63TxVKZBwVCv+LWrxj2sjHF+TSD1YjjmcspQ109joanK/MFF4MQECQuoPVUFeDtRqprUt
mqx/aJDKrbgrP5VgbBg1qZUfQMcg5njl0O+EkDOVhXNsYiyDVMvp9m2ZWAsCUP5maGazAoV7bTWz
RP+sWOXal4ZkNyUwfaUS3MPve+vYOIl17HHB1I2iWHUZt3xZWd0tj7CpiVrrn9NV1sKy1XH592um
MMyDWLl5tYyZcya1PrXJCC6RqvHm79fECZ1lO3Y/eVh9BCnu+7KmocrIJZiT6aBc0hBrdSno0X36
A60h1ouSyUSQ115F2H+RmfrKAdfPwNL87RTo4xKN/8k3+S2qWrxnmwI2blJX75b452Uyfm6yAcEy
S2WLEY/9D0tnteQ41mzhFzqKEMOtQWDGohtFoZhZT38+9T8TM46a6i67bG3tnblygT4AVq7+/UmW
Kns1rONPUlucXsOZJSHJAFqpMh76XokP6bhtW2xkM2mGeNDnVzk1Cc4qswpkd/kyGsJzXYIaYiNH
JnJVXsOw/y20MPkwLHghWqoIuLNj+IxrQEHch/xkKE3GUlUR/At/4ogHg+YVdXxJOyypYGaXeHSX
0wnHrQCTNh+2SWTl+LcRLlIVxIwGXVTfwyjQoH+XEztb5HdYhIkh1qY9io3BKr/gOX/KkdReZIUG
acJOyQ6rGuYkCcMX07pmdYFv1/Iw4tXk+SaNeRP34J/4Cfx7kEdMAsTlwWxYfNyz0KZ1e4JccWom
JXdwBeqPvqCIDJ8N8xAH0d1IAt+bUlM8NLyhvbkgSbklHmWz9HdZikFQAdWYuLQcaivkbiqsYH76
qL9xZ9PlMdz2fRSdR7LMxUoRf329/dZJyqUkAjtj2OVEGC1txLjFz8QKGAP3ucTq1KjtAxWS3djO
jlBAFx7iUSZlvnxLcNUBam/MF3Mk4r2wJvmSsbZTndTbrMOyTMFp1k4aWUSsYoUugix5P6iiCEG+
BtmfsmbvIx9Uw0p19a6ZHSlgH8wNMn65kMUXfqBEVBBWwpu/51F4xETEdxV/Ds//HmIpeueOhw3b
6cI1aygWez/Tf4bXchrHn76hnyQacbpOhfHbhh1m7KJseKqltUdVNSBC1KN+Fw0BLHpMJIedttqX
ywM/vm9H+dWsyuBZWqZlawJJ0004CA+h6E8Go0NES2zKVhjZpSKmL7VVqruwlrDqyb+bXohPcT4t
VA5pGikWKFuCmbG2WA5XNkjZTapW2eJ1P7xnaXUdFYmevEW8A6EXsBVZ6Kzpw5EkSdGWi3DYzb0c
nForvou5FDyaJnUmXUHTZ4DVUC1oL1NUeNA+YTiEjA3luQXVF2LIxjouUnk2FI6licIOn7b6wF5Q
2KXWCjeqIECfKCZpuk/e46nsiKnFvDmNiZxS82i41D7tXyvUAhY2kuZOYYb1pagKjxJj87QJ7tLI
5xwMMvclK5WAu0W7cJxNDYWGBR0gm0VtbwgQgfKMm6ot8+ykowaAyCYNm+ZeF+p4CuOWhNHlQRyU
6aRb4j2X88Wm7CODapsRHpFmpfKmkRHvNoNuQbHg9goribEJS/fG5wkzue96R8PfUQk6ym7DN3H5
ELOrRnTiUCCBixiPuOacQaIKDLINk/n+76HAlt8Uxfg6DdlHEiIdbASJZTYF0RkjfOj2Sr/7961/
D+Ms4cKTEYrVTIN++PeQzux9kYSt8b//DYPasrMahDxIEpLa/PKZSk1+CcTwvwcl7IB4SdNz67z2
95qozdu7z01+nmvUGbByQfzJ6nX0oM2ZtaUMleiEFKURj12nt0elM9NNJDLbU2NZxvyQLcxU9RAz
ZP+/r2CfU/EGkWsOJpZT1cL3txTLFtoOUpjeYcugpMliZKbPN6Ox4Joa2lmeM/GWVWXndeMALLj8
IRaI6kYfe2Hd4H6yl+XZpHNdvpyX3ajoYnhwpSptAlXUT4OhJl4zVoqr1/pVSmH2NLlhQvSbwh4T
RIIupR4/sHRGqDYFgbjTlJIRvg+VKo8PVI/cuokv7UUUy69SD8bUyf7T6BMUxwPEiDmoCVuUgLV7
oxi8yC+T/TTpI7C5kUGwY8jI4THiDKqhUkMCMQfKGxt5nhXd6xjLwn7uUqKo1eoUTLkbD75yLHrm
xkmFFECRJ/XYzMV/D0kjEtrkk5AZhXN+FFrAjUbpTS/3aQcEGolIkyu3VuA+TbOv7SmGMEToKPDn
vnlalhn/ChBFOyTQYDrmKlXpaosmKg5jEhnXUa1iO1KiFgq4fla6sLwnSUPoZxkkl6EiHksuVfww
1WmQHGI4EEyCiunUrMig6sLmOFKPM/vRBIejqI/itBlVRT36rG1PTWhF5qC04LrogjMQRHAKEtml
TPoaggwciXzxYfV/1exXyTAaeCuM1i3nhC1n5HQAZ6EYEZHenic9/JYNgpL8FA0OB7EXD9mhrQmv
sWR40mXnYu+YM/DQbwrIlI/PcOMVJH9j1bPuOtkRxETj0HVkQb6XSo7i9sEFwXVgAP2RFeaK+B4j
3Kzn+q/HogbOxgzkS+2Up/pnHPRfZacyi5PGr7lkeGeCi1KPSriUntDuoAXOdWTAHebH3N3FTDzz
OOylTl8BZEvvKZB2c8Hcu62cLPjNBvbRc2Q+y+Y7bL5jPBzGV9QmXfKMpSvRsqn0jLJb0F/l6EXh
eE2Vc13fzOxgGQ8qgBJCDz0FkqYFGlWgLTjUv//EiiB/nygGgQ3lnnBiSoTF3CRLbaDLoHOoacHp
GFSC0GR41S3YA70xW9aB7y8UMmWB4Xi2lsGAZ5kbnl58E/4sB0SteIui5alxmm4OooKxHH34OlyC
kwCmPYxoAGGAzKYfLqJ+VrvFzsV6dsRB40ODrR+eZujchB1OJBrwPpMdl5/mDwU2i2PSvPHD7AxZ
55k//B06Rjrs8YbBAq4J2biafszv8UYFewFRLvdKjLBkTVZTZ575dXIAveZgyWf0eSiFYPoL9QnC
LOTl4cJr43EGRKJjjd6U1wLXu0/Qcm3aBgJWrr8gjPzC2LZFB9hFOPZj+hchqMELIl1PP7gvoHNj
RTFaOwrr8dbveEnhF9pstuKZy/0Ag1JfW7eOhBBywleqtm4YbyFVE2H528MbsBCTHJzrhguvBFvE
hEnNV7wEVmSoht3iV7+MtyHAspo55XpmBhothNKZzz+9md/ZxXC04+hatyBY16/y+3grfnEQgFYK
AWSxstnweY5EXzsFRg6UivyiGKAhScDES7Lr3I3WAuwV0Bm4kLfCAdPHim0F3TfY8Ws9xuv0o8we
FbZy7AGXzHhjoHvJQcxhaE24aq3CEooN9gub8VZ+MvuadTKnN1NqF28EQvqzss6tvR7eNCwbLKY0
64n307usAgM9xUIBcwb51MtnGSU5aw1+AwiZdZf81xo1Bo5Z4COtg1KT54S9S7UtsOZjlyQbNnIc
PyQ7Na6BeoF6Dg8KgmC8gcrNabCOqmMee+lfh00ojJ+HnD+4NrGxgQnGqu+i7ZTZDAn8BLs/4kO9
svrW50u/A4YkL4o05CDYGekWeympogWyLeKyIbLwAoSrsy289DOVyFMUULquQ4TWgJq115N0Wdhk
vHbpi69d4F7D4LtR3hGXha8lzONyvClkVFTsiMQoyiZoYXJEr2W1pxQnxNxL2rOf29wH3HAEssr3
FcETZJjoLxOJlavi11CdUf4c1fOyk40OS02TtvhHDmzDhxHWWrXmtkUhUJ/gMnALjF+sfcJAMfHH
5pFkD/jhONCRRs4azvqtlV2GnMuP6BiYcCqfWnoUILuI27Dei/gFIN55qX9wXmSBEFLegT03hFaA
FO6IHAmKJ6YTZelI5aulvIWqF1db/gILi7+vMc8rDHJs1qO6XAtu96p18vw0oaWPUfhY5WvRnrsI
hg5KB5SXBV/q/FbMi7uTQdpbtR3gkzHei/eKhoRoJY+uSkAjc4SV/NdHZLmtRghSULWMYymsA6b2
0nYud5H4JvHzXxITucHWkxc1pPrQLxhtJd0Ze86B29R/aPpZkL9gzGMyTG0nYAWIAQyYOZLh8FWF
wCFusW0P4zPG5NHIjMrjtxF7TJvnQ25C1y+O4T15kmGsgGoFWFTvG3JD4nP0IXOGdvso2hmsutzY
9fpR+uqAo4lFkMMfsfgs0ytcUZ62ksGcXhkGcWFX3fRoxG2vbGVzi+1/TbaX/mGL1mFIvydlT8K0
HjK3H+CuULetgmv7SiSIGOMuei46T65wFDFYl+JdP8xE1/e/vAjStKLAq+/Zah9c93KE53HFgTLh
Cqa3kliS/DPIbr5oC8mV4rEo7VTzjL1ygPmXhqc+xvrwWHd/vaTwZt6L5Mvof7vi06rvXBZV2Q8S
+ake5opVijMMV0lhBgBdhkkQg2jC+JqDANvKoAxCjmat/BfhtXvyaZKCTF47pjVYZKyRB5NoLBdY
QBnvaXJN0zcdzwQVR1LGzNfEfNPKd1q/qrz4TCr7VbAvPqpp19d3SJcIKEjfJsY6SU9Z9ItoW3W5
gfvCbSl0pls4fdXGo9MwEHjMhKPqF/Ak02eIQtoAOZSeXmER+TJXr9juDzEjiuNI0hEHZodH5KIl
l4RDae3b5Mi6ryArTHDJtubZD28AxQyU4k8DleAHx4lO4NpRFfAvfjVUz5g3MpBJ6WnSTZl+c90Z
YUUmhNZ8joWH4zSunYvvphn8RhHZAN9qt5kmh+Qji0qDCOnQLjnj8G0g7omshRyy0KZlhoRX/mUO
bcPaL3eUvxBDJJsbVErWkoAD15a8t5kpJZdBcgsw7uOX9jr3NjUf5OhL/BrEaF3W/oMnTp4DJNYU
m0zlToJYLl5H8b0vvxHE64YnSO++dRz7Z9ne0sQ1F+9ZaBOrjnxI46/hdsbs8yM+j276Rd4QW0WF
Zw+UsniVv3ITCcZD1LjaIbfoZ4cRhb9BCZIzvh88g9GOduLy8W4zgoRuIdWleqllt+q3RfiTDrhh
pVdtAa3W9UgBOHxrEIJulmlTHOrQSEzjwAnTKPYAQM/rV8UBixRCgrl5zR7hjnxXhIWdbRNMKLxK
8rYGTabw0fGhYhRERG65j9HH3GTmRosJGjycNSpv2yIBtL+wOB9yuOuoG1njATQG3Aw6tC3r5MT+
yKfu5+sk2Ml3iZ5/hTuDWKKTpCSNha3e7EhcjFJaCd0TdZgzB3DWALXbuJvG3dB7WIlXFJcjabjb
8Yv0wVA/tqo7PQlhQOWjTYeYmDjoNC1Oe8hA2Sc3bGkZcZYmDg+Mm5uZ1Ly4v8jR1Rr/FGnbQOzh
xmyit7iPN5r2ksqnuCcGaitSQgsD8xLwCE4jDnU6g9LO9BOfohmgXNx1A6F0TtF8dIMbESvJdmlt
ChhBSALlt0nZRRh89mc78E2Q2Betu6hRvS7QWOr8WvL8MMLWC0Y387knG0wX/EveHsLim6tNnUjq
06p62uT3JhbhEsNK0od1gXsOORQJab85fh79wYBrmFpuEXhL1yOqiyEi58UpnkbYQjryYGJNyjMM
Wv81USAjtiiR0K2MOyPjMCCmNxDcgKF/wsGCEw+2HG+C+Kz7zCkxxRFKJ4NxlCdvtXwNEKKn0F2t
fMWs4shoGwOY7Clrd7m4o3xaofHGf+BPFX5l/SIjU6T77N6K9mYmd7+cVsobtBmRUNUA2suYnXPh
aCQ3MQ0IOseHrxQ3JnTkCIMEAQ24EezDaV/gNqky5ipkYTsDes2MlAqoH7n6Jf4ConQfDZ5Qq/4+
Heev7Jn9hnfEYJzW6ns9bWSv3ltbfdO6CH1WmGxtp9PoGfZwqnbxm7WH7/BktuWrdLmUnyvlFfMv
jTucWoJUWDiLsW28al/DL1dDe23R7h5nd36Nz7GwMX973JmoOz3N7r2ZbhyZBoa8XsnACX5Xshqx
WO/tUXOSYZvK2/A+vo5ERNN8Et3YLMU+sl9T2huKy+GoC65JEahusmNOlWVudc5002ad8rXZu0FC
UqCN8W7YncTeowCm2tFUDGM22OCXDStjRavmg4zClR9JrHK556wtmV6UhsRTW+yC04Y6UEWXFG/1
hC48fi91RyA9TViHGCJgGS7vMfc25K0AX469C5Z+eiqiXcC+UbJVLI9VcmFDtuDKkzKGwEeyTcGp
epc8B8yRQ5tVMuPT3ixCSMjT3eBQ8wJV4HdGD18gVKJInI+Qx8XKnQ2bnVITscHe89eIA+PUbYon
LhzMCxCToy3AiEqqbTi8aEwhvar09uKxULdZs6UmFSbO8KdKBqK0E1WSqB3d32FwDOHFQPTNQA5I
opbP+Nm/i3dwSBH7NwyP32DxToQEkdbCePxILxFy3aEMgrnBooLHqCHS9wTqquHIJeTo5Y+omuIO
o4Z1kAJHLrUvJhI9lQ4kSV4mXDWYOqwRdfMli4hKBBGj9EpWC4GKDZfcPITGOcT8jnkyB4+ZOxry
WjbT8h1nOI3oB3OTEniDM80Pz2jsh2f2QV/Hoh6/6MFJGTeZE8QYMK2FFzNcMe/MyD0KNnRnQOLY
OPAdDHUQdWOCAMpJ99A0LgQ/5FJwDMJ/rBC4Q7Cb4RG1GsKnDR3X0h1amAOsqMm5BlngSui3yq2a
r0eUE8PSavHKNE80i9oNRI9PxBDJaNqIpO4d5E88YCNi3T6V2TYhi/wF5LCSFBXsfeFktoTLkEeC
OALN6/Kvam21A4WNifQIuigOUgESgOW2E3WOzrWvXySinTv8Usjk2fSYp284j0jMFPEhBBMd1qzt
AuArovxCAr+JyOnMbZzUK5a3QKrxuo3ZhJHOI1/BrX7FHgpSw+OtltZk2uLATjktFNRUW0SiZLJU
wg0Xa+41y0e/sA4oF5SV+ZN/VdJef9c0hyPN+GLL4eawvjjUOeZmyBTITj71T7aD+uL/TYyxsICj
jewcA58PPNLx/x82KfQhpGusYMSS8D4W7uWqfZSX2RsY89nWvvmYY7tLMJlYc6LCBP9M87XJ05Ug
b0ukQ7LHgruHXgp+5GSEX1XbJN02o8dVoBLWABkClEibFvODxZ5hTVSiSGF1F744kIDA6JPINBiJ
oaPCjAOkBBAAwSC4kzcU1/GbeNQEVMYbgmE5TpPh0J+VaCO8AkVr4mbAVVPFshIe0Cr/Qbrfguma
7jJPI7FIXKNoptBFR58qK7wHBoSuhRPEa3464gTvNzmSuIUluC0+uEnkZFs9q1/6UwZgCnsbCU7I
ZAoIYOuAIxU6gslIchua1xJDusph46EPwTCxRcVb3zvhzySJWnPqeSOiHWnYWEAU7VBzZDakX74n
4Cwe72eJSnxdFpsSUJKwXYrC0vHJz853FtGSIv3nsg8xlWMT0vKlOkMwNLL0fCZJjTe1O6iyaueo
qS2HG9iB4CKQ3ET/szM97jZ4NQ/B3zbp4vAE0Q6im299IlqHUYPLJQZUKClxCgZmQn6wdNu1i2EG
WxhnuDjaODe2wkGJd+yMtWpPIzxIJxcOiwwnsbFdkEU7A4OMtwXcb7BEljvCkg6zBsQfK7ZR7OQ6
7V2UOdN6OgtPknfQa7SBMm25+ZmhIyfFakbwX3N5t8i9v/klgbB9ZDcLoORosxfLu8k6ExWt8rqL
DwjFjU1T7w97PNaN5kChy7sI4LJZZ0xHE1y+pd0sXQlHTCYbzAAr5Izajj0WZ5dNIBN25aIJ2hTQ
tpQ1CBlcICXZqcFnldpsWdCBcEeGs5YnboGNMmUgnw8A57SNSGzOMO9bTWd6zkpZFYkdxVuu33AB
MEJTRoXNfkQxrL7jOvojcnRAkuYS+xAXwSZZPu/qe/DLjsV34UpQZ3NaVoFL/gObCdsI7OUvdjna
EaFem8bWhImN1hINwDX6iO/Vb/c7DK7yVR0JRKjPlCnc99dWePB57Y19fzb22iGjTNkKQEzE9FGy
7cfHcJMOKqG06+aWGOvcLu/GV26TXeaOLlJ2QBnTK5ItdZf0Gn2w6aW28kpY+TE+V0c80jnJvf41
POuXxVCVsfEv8A08Nz6u6KEn5qaTr9hdQlzrHOtcZJjuOWqyEyWH/LqRq2K4NczMGlBmJZx1MEP6
+79opEGgqrSJRvRhl1frutm28KPh4uHGlZMch7n4QgxWQiKI14MI73nbOqiK6vRi6OsWqfwHiroM
MR/WIhJCEeD7S1t7prbXzGeI5xF21khEkOxuKfYEZW1AfUqBj3LVCbkxEjjIqI43s/7RKp9+f+Se
TugzgMyWRHkXxX/1m31Q3bFxdewMQKRwHWfyMh1BpnJci9Dbta0AibxzRiRf8kaGd4c1MxahCHx4
C6rTGtta3SjMPSzUWFtJ2vtItPAZpO6l2CkW8cVAoUJoZmjPABCcJu+McqCgZNSq8C8I44QE+5cw
JBMBRXdQUsSF5jowb1wrSEwCcrnvbFrM31MB97DFqUzlgPT3hbgXm3dJXGzMVAVSuyvgOjmTZuJi
0kb+JoQ/sDFsvgF8FuszeGqAAN++nb4CPPnwPNmzOSIH1+ptcJTl8F+WLenCWzGBsoEum4xpAlYo
lIkHWFPzcVY1LNbiWlzhDj2L2whlT9hq434MOIbOo+mVIVjrSvkWJwa764nbM6PWWOkfaJPqb/qS
1MINcB381W/+McRSEXs+qJT0TibGMZ45bWn8EkjySE/RN8FjRHrPTQrhDBcO4PLyNlvfxg2LH07k
lqwQDlyyzigcALd/fY/7jbZUf6eN5d/2izOZ8gj9pwWZo11V14Gz755R5YBer3mZoj00f5GMD9IK
JUMl71R9jx1MKewMDlAEC3TLLF8WB1l+MN2QeXvVKbnFl/5Qe/mlv7R36nbgBT6zBrUSWNk7bbUJ
mAsc8F5/LWr2U/c+oWSxFhn8/4w/uBxMkQE/8QeP/5SPFO7Hh/EUXtQfCrDyq/jVvphxvXFEEq4E
/iIG6+FDAqC29jWlrrg1Z+6hFYcudh+vVNOdBp6MydeRQYCCBQY1FF4gZBY0EK0AztzwTuLHqfiu
vtkqp7foYThQgeEVMqJoDv3L/2xc4PBpu+Jh7BCUPsaX4H1+ETftutwFxdH4JfUQGpCyTfEl+pFe
4AhDgIa1Pm+TR/uifzNt4mxiH4aMSiUcQ5s+z1cduI+bjKjAVeBERxrZ2QBUOcnv1HvpF5iH/tO6
EggnRpakv4Y2H1r05EG/tF/hnZZpqQOR/bia6loF2xIzTbKU4RasJ3YM3WkQqo+r7imVm2Ubvcu/
REm+yP+qJDzbCqYqOn3lhj0rhm1P0CjUYUYb1mrgd/x3d/+HZkKoh8eElmMXRxsf03mirtbaQTmk
7/UFGxUwtfxHCx2qJgxVKLTZPwbE3XR4YJ3lBvy6p1miRuhONEsRdRxFIqIwZMFfXImGIwGBENeG
iwngwmDkSSdHS0ehzz7Nm+WdaM2dHoC3olNM4dtKsmm/UXqUf2tqsU+NwV0Pu3KtzvRWZ6ve5Bcq
pumF9xqiBgOXwz+DZmCd3fgf0peFcFudiFVUOJdxdowICSRqF+OVtfhXQQtlRoU/14wP2RrgsMYQ
X/QWdAAhgtshtUP20Nr5O+9ehLVartqf6aQ+u+Y5gMouEo6lHlzuMnlrVFtLdRkWs7l2T/F3KWkB
VSBcAX+hSwH3Air0D7CZWMFhBadzeYMKKboo13+pNyOKdarLcsNoia2JJsfntOWDqf41PF/puXuW
5xkIo14n+2CfX9oHpltQUzHTgQqMsaC+8ul8LKd8iOj/6+OEJ/T8mpIzZC2QxozTdrudMztUNtTB
KqT/YFVeUsZJK2WTuExCLdt8kR5A2/G3/0I3fpkf6hPGpMCa+zW+uEiTvmbLHH75UhFXTeCVwaEL
PNZiSImL4sU8wKSqEkfzN2xDDY2c6qlQM1Hn8U7A/HHTx6D2TuEdv9XvLLX6MoybFP9ohAiH/jF7
0zFzI3d4Uf9KJCRwAJGuJ16Qb0pmrBCC3/gGJlacu0wd2E0QY65MyeF41EGW7NSbgiNHV+5p32yg
GsKINzB7tlkgLLZWTnVOOL6oYKl/F5/Cd3Cb7e5FOLM4JFzKvP4QX7ITO2D+kP+Gl+6zxvEH7Qsf
2p8MIwGUefnYlyn9biJwAPyFt/GQEbcwrfoBHKPVVHqHoZ47ndJ3/YUuRsYRVbTbH658rNCIthfz
E1tNlgMfhflSl6jC1lmwLNylF0DSQm7ubvqsL71Xvk8zO3n1BMCMAfSRuHMZcBa2i2/tGC/DSo17
1I2/liHxj46Lzm8DBMOVYPxZO3TeGIoRkMW5uuwsOKIA3SCKwo8ZVIbNHLgDBeErgDFLF1C4u3Ji
wDXNKa/omZDhvIsv+cN6i27/hiDg4ZSEUMOhne+kb/LUA248f1uz331pD2gwOhgf1qIDTuHYAm2q
1wpR36pR3JBD9RURH6o8HQC4t3lUyMDDThqIUFsvdRCn2wltpqFQGywa8YTWJN5iEbREfAI5bhB8
Nsyh+i36SwG5H7NEcZFeYsTBDyHklHnqZv/Diw8RgYXpT0zUbHX1IfZBV34J8Gpo1+By78zZh+Vr
E3XU9ywTDMrdmoxIWpbNjtITkiZXozuV7/U7Z2n3BMHJfgF642bPvs6kUYGF2W+rdlOAQaBNM1aM
qKv+AWL2xSxNNA8mzsQ4WnDJ8k2TeqQEGxhKgcdARv9UcWd/GQip0aCu7ojmysZDbBy0aJ/pO0gx
uCLrqONjsuMR7kJP2CcZ+sU9hIxmPqdcEcp8ArsR64teOO9hZyqWa7RuGW2CYpsBBKmQ6lnve3GE
5uFgFCpGO36VZa+/WdgXYhPWuH3jifKuA1xdbNodXdu3NXE3FyV6+vMxSXB5X+uAGs3NxDYp5S1g
JMPUcAWPPUNbmNh8h0ovwg9BYYS+6dutBOUfykh+LWZHHum7EUBtaKZ1Rp79xvxkcQ0R2M62Imk3
IbDPTWYvNZ6D6Iz0i1QKKG9qjD72krTpMpYxHzLBLmuKqKDCRwjka7lpazzf2SYM/BhsK3BkqhcC
NlvP52lv8wNMhB27oqGfl5g6zuAZksWQfSoIIHuanHhNofdR3ZrgOisshsU9eF2JOHvYQfrK55E7
CzrfbnN8FrC6GLaM7yiuOehUXAniFxAPLnWweEtvlhKk8wl2ZJo2aSTVIYYKE+qtqLQIOZxF1auC
aS9ZtcO8T9LfG92FKLqR09HJWyLSGLRlQLIJ/8Vluy+SHwPtZIZbBUwdIs2sYy/V59AfdnV+JAj9
d7aikx6HJxKKdzUjA7NCkM5fRwpNtkSfqMd+6rdyxiBNnV9qQjVb/sNtMsoNxJW/nYGrBlIJPiRT
u6ulgIox3WezI3Kphu3yxxE41FgbkFs/c+HBz8wNhxnSIks9LduGH62T7qOOTIrg+NngBIgtsE0k
WoDKh/SeobOIABBdUTc2C3eCtnARdkpQd5xZZQDu8ijW6l5Nb1P4LSGI7SkvDG7ngPGeQhL4UOwn
JTkOJoVuA6gQsWEL2tHiuK/GamF2iJ4xgQNrEhuS1f/1RV9jZtKJbHC7SpQvFu1VqlqPJlPRuCmn
0mSjopnX5eaFEWlP4GvXQoxI2gg9AxoeTAOUYrqE0GXp5WqQpzjaDnOMgST2KzFQNEr1QJHWvUBD
WDdU+2ad9nZZAvEl+m5Im2udEnIdgT5U+QhsqDg6nZQvBbfKJyY5/Q772PfaBJkQilCfzkMUZLts
MJ4N+f13E7nrtLKDX5+qLLkSLYkV64jo8Szo+HQNTeM/LDHZ6WNyUaa83EiWLVE1fgYwQcFed8Cm
NDgh6WNGONqjKrHTB9PoQWDaFqbgyTUuCHq9+HOXKP+rtH1MmKHHUXeZigNMQDufsEiT0vMUoyEl
eGdSoaAB39bSTZdFp1B01g0SwZUs/NbqZxS6oQ+d6thyDnTKa0uyHpHU4i3AEIJTB2kX7kEaK5ac
B3kPvlClN8Pfm/37LH5J8SOV7sOxNHd+8QknroMzFwv7ZnpL2GnS4ldVobhvrPrQ5Ov0oqJDlTw2
OdpjqhJaPOw7GCcjnwWow9U5d/sMWroHD2SC/42+EIAFdcW+6Y96dImoUTheFDdZzAy2AM9IF+TI
9YFaQVjBpuFSn0zRpQSkc1WajUHDm1JVgTMBSs8Mmb2wxUnlEEyPSnipmbQ2NBpekxEw5ogwnEV3
AjESj7Xp6RiWD5sO/o+800GTJ+seCZfQxM+zZ0+GPY3pdnFpQdh9tGTsiFC6sMmbET52So5joA9x
A/kSECWkGiYkmyL9lseHkl2VZXpXoijWnVk/Z8iBK2audpFuc6TGQnBgpj6wP2leln8JJI+Y19DY
TVwGg76IMGSGv80AGQY40Mn8F60GHg1p04+N9IYD8riOBSeoGXPdc8vDmJuI9ThwrOm0kMvHbYSS
cYIUx2DJLsV9EOJuaJxn2EN8PNbVEm99chiymFq4ZYgvDCcjDwE8ZWQ1yTmSmmmjycJ7WmuuCWpn
jxbTMjcN2BNINvR05RG3LsWtKJ7zjCao9RT1UBB2b65CtOThlmI3KRxuzQBOojs/2osiHka8i9It
sex0SuJ0xS9WLg+9CnMeAaGniAgF12Hncs6bFJP0u+OB5xk30Y3/tdpdXD/S+gEkm7RMfGCjPPRs
N1vuoDjiTBTUTR48rd336MjlPWNbqfBmzOgwdGg21U2itpSwKrt1s9tt52ArtesoI63l3CRXPJJ6
5d7RwBsVDQz1vt4YTxIxyWDvmKWNMVZOVrej4tSAlWbuY6VoPSaE0LzT5Ey5bfLijPNrR2HZdXsl
PGSKo8gbu7ecKPH6gFER9LFdou8VorWDo1Y+1OSua29mQ/7ynqN9zM8VC0+ej12y662zuGM5or6Q
gTLwPoo+BeVA4qLWOb68K4VjkWJX7QrE6TR2aXmTf6pSt5BZJK4JrlDb6WRLpKOaTj3s4+iQShsz
czXDaWLSSexAokGABExRVYEviWb0Pb4hHOLeFOVngqZM2XG7DdUptNyKHCpOAkodrJXkQ43JsPRo
sDmXrkZ0yA03hLpug5UECp2krzMOSTrqGri9nS4Fp8ScbgJkjPbes+oZXEJLMjdo3DZxx7rx8uLd
MLxAfmSEJTSEL65jYtEk3Wurq+bv5Anr52tYMAJe17XwmkvWS3GdzK0CDw47TGUrkj6FRR99NjAi
JMTZM3Us6two2ZXWGYr+sO/Meykdis62coYHbrDMI86LXVs83WR1eohEIUv8A68Stwvzyw+0a0Z0
dO9YWJQxO2ccAUa0qRQGPh58g2R0R9SiPWLN0WUnhwXapIzmHiPHhQUXhmmerbMpov8Gj05dSAaz
sGtEz4IkRYxrQ+hBimPpu9IRd49/h/lHFqncHEof7PAI7VaQwS/JPI49KdiWkD2hz+24eHyf/X/L
3Jl1ZPQcRU3xbZFB6ehwr5I4nEmDhmVtuSVExglofAXWFxm2rt/77s6mPtcOO62h72AcLAyrwTWm
Q6sfA/1VNC4QggeUEZo3ly6PI3MMWucwXs3+k8HejLuF6RoEAFbHfny1ko/mRZzPvXCMlJ0knmLj
FmU7UTjFZCeLdogJrn4S+v/n6Lx2G8eyKPpFBJjDqyQmiVSwnF8Ip2ISc+bX92JjGoOZQpfLZZH3
nrPjWWqOGu4UBkAiw1k9f9KTahsOL3vaO1nibmcMhpjmvEBJVKdIP5XCsWleY9Gz0pcq5vAhXGqy
qM8mVIjsvjjssxeBaX+d7+V8T+vfGfNpJTV2qJZ/dX8st6k4TvbZfKJEWjF9UbgWSGfxp9IzQKXD
iebGxTqPnY1Uqe5dujMTVIOyEg6Joyo++qXEiYgZVy7NRChL07B4SuJ6NcQh1DLl1hwlI0xJpqID
jDm6mC5U75QqBg5k/V7f3Tm6IVytAkn7/Ee5rPX/DQFexgUNWrM+QqX0ew4szkUUYZXdSF50xExO
Jh+pM/xOBxvFAiKRPvw2PRgUWsHmN1DE9JzARRCrfC+FD6lHc+bx+C0KI8utWIiiDQTLzUY6tFx6
IyUCT8zorRBDCao6P07YZNnABu29t8Jq9Y3xzQLosxpIU7taQzU7VrInJKfoT5cWLzGF0CQJM3uq
l5OYhPwYI4hZ6y7IgTK9CQs6D/dVFY/MImtn8yyu7U3SfjWICN98EGsa5BbWGpcz2TCfaNgUU9Tv
AYdMrYKmIlHBbOt0pSsTxFCSlWmsIPotF+uRYmSLsgXNznobxJdDVf7/LuJrr8ORoxm9U7541K42
DfgX098LZFxnvEkRmhxbSrkvCC5zATgiWEkOzYxvpCw+NcM3WfxrfAw7VDvssezBrHpGzL+Iv89f
ko/HS5VdtIJjo+sqdAlRTn90vf8EEutY7FYXcYgCz46qELUoefy5zcT3jK0ArU0Cb85ePyiOggoF
bybUXHebSEoogqr7ygA3yaIHkdsC7TXYR7uxKGJz6vKdzGAju7TZxRC/C/1qwpCR3gaxVgNKjetT
U8YHXfitdYDRxo2y12Wi7QRtQnpcT5GMhZsXq3w8zwwXUzgPZ8H41HBnGhd8POD+HSamXL6MOnlO
fqHeJpxq5kajxE8TSSCxG0PvVc8WPyjB17NbNnoNDqK3KWPLerx3BKz1tMtCoIvaw63j9VYmhK+O
2C60UfjoffNYwTIpR/jgBS2VJrxIw9twa4FkwZrXxyUb3raFJhMA6tAbyKeBjP+/Jb4/am8Gf5nX
X8alMnKwzjHMldS2x8+4TKRHoGxhLk+aGpj1KVaPfBBV+s5GvzxwGIbgouxM27pWa6QeOQR5Qtxj
V2nGp6reb9PXRW1hepGYt9EGza0UqKm4/V0uEJFQaM5aro5hbxl+a3gzR4xpsK9uXXfnRYeXI9QY
EmK2LlA/yiWzduVMkdDTqDyl1ts4uXLj4MeN+EQ4Yj+yLNCkwABwUwIdS5FdxilkCGXp+lEnkuah
fOnlU7ISjFlBYCtvDXkzMCBo3OCHkdZw2UUm0+o7QthuX7SB1rkxonMow6c1fhUyR2mZdp3BetXS
57WydflcD69d5D1UVx18VA9j47IDSaMjJke9RjbsQa9jOwQOjRW3x/sCdPtVfwCQtHdq1utDmWM9
QCj4CqugfUPfV/oBLnx8Hv5/9w1UR72bIXqBe+HQNDLSAXXvAQovsUYxDarEzkTfg0VeqHRUU4JZ
B7REg5j/VcdR3gNHsDov5pVlBHRkgfQkePkKkIxihI+jxNYA3IdYviUEakM46EYYeUfVMAkT7QpQ
o3UfnDdjzMbgCtN9AIWD/pzk6KuIp08zJgUTeLZTPyp06wn1Yapx2pRn5JPqPKKD5GcP9IJPg/xh
qU8rYC4xAtP4ohUfygxB/I9f4kkAq2S6ARuZKtpubw/ipKCJpdsMeWABbQ9RiX8gCR/L28PyeX3Q
FMrVqeYsKkmTEpRXiyhmJrPeQfiwzT8iSYTEVQBrkSMNPwqFbe4FLB3yMUY5DwR5UZMjbQKaFj6I
V2U47U4Y7fLphjhqmo8m/YHFezH7rBogW6V4qBJvMmxZD8rxtdwIAvxdU9BOgSqfE+O5t66K4Wi0
ifzSAsLU7QqI1aPnar6RV/udbWlHtT0ObEZb+EUMc403RAUUP1kZq9tREX2iW6LBLbqaiLgXKoKt
1MfzXmrHDPygdocR3+/3Q6NR2MtpREcTwVILV1ddVP1dUf50nf3yKyF5QiDkIASb0hYsVC9dwYJx
6BGnWnarerN549wTlbtYv+hGgGQX42qR8yN9qhYKsu2kPibZsyCSJeOhadYZoOajGHlj4iDZX9ke
iZMHNQDf07liHT6/QvTH6Khm/jy/MW8ufcD3wFoozUwZ4SKz6pzZDkTpOK1+GodTAVRjU8RpIf8t
YxcjDfYj3s+DrLBpXLLJ7zmBRS2MrENHIF15ADylCadaTPLfiWid6BhDzyQ3qCtP8hBYnQfV2w1B
sl3JNpS2LiHncwoaSVqvbb2OtZipDTRGYbc9qvLNrK8jFRsjnTsbJp1ErtaGZv9tNqC03eorc4Lw
0X/MJxCta9uEg7Rdvuatkp87vlR3NAx3Fm4Z1KxhQmhp6XmFGlKaWwevOhVe1ziD8aZN59Q6cagO
GPmEl3QMhubM/MG+p0ZnMcc9G4zEXKb7jHmOEgzJc+bhWAh2R5XwdHpEKK1dTJ4V6EqbrP4Itsws
DyaT6+tPXpqvvQyXKz3S46dIJKgC38oajcZAPM/ju0CQ2Ao1jEJhaZzR/O2aAIIGsa5EdNcSKAbp
W5RxnArk0dFrrV1ibsTqCTnDJDtWbSOFWcZbMbv8jzi71lQLdvd54tjmSLHyZ0u9DPE9Ra2W/KJZ
ncZwLt7HCcaAbZ12UGQ9RusuqadrzrZWtV5vXYAP0RCM9S2LmPI4myE3S3k9GOpTNXxNeAUUexRc
UyZT3FvT86R+6sZNLP1ZOpWxR8jhwi6tcxazGtqo5NK/Zl5c0WKHzftv+SuS3Z4c9iEo+p/l4UnC
BWYIUUA1bXIhw3Sm/vJQmGuOeuTpFhxv9dLw9GeOA3yrROwcRHi6s4pWi5PD7R6eFrvd/0BHltga
shyWISFoEVOu5QtzTp+e5PjDUA+4Ysg9POftW8K0oV0VPdgkBVmFzBk9Je+auMXO9NfcWANcF9JK
sA3ad/2c4IAwQisO2uS0duHY3eqM17LY9XCJWvrEVMgWjwFD5OpLPnK8wtEIwpz8jTCAwB6ycloe
btZcYko++m9Noys63hZM5rJH5K7CQV/cbPkdpg8tf5b4kDaURDixsKyP2xIfNdRBYP5lsIgnqwAy
v8aRN8+XMqJ641C2TgO9KlFfBlJ/aPVwbI6bCqx2YRPzNNQJVuJgXpe31XrROjshOMwueXeKf336
Iud3AwFxNH2So1BOp01zCNweBbFY0zFLqotKkE6n7w4P02sRyyAWEuyU+CLUSir/MhiSWzT2rRPy
cDDF64paWzlGgm2I5yHnguLTIgaY+2LeXAs5Zd/wdZmLZJ3/y+G2oQo03GkeX1zgtDnqjyOkYpWE
VWkPSBTIAgMo+l+KiZU74ks1DSNUg7jdG+azlP+ToNV665QmyBDTk2Z96BU0SprbCai2AXtjPWQv
jl6N/GZIL5WwSZvK9TPrKw6eCDZAY7EwkGEEsu4p/W9p3Mz+kuSOPB9Kfeuig6uO/oexlsBo7gaa
twLKTXn8iyZ4zDRI0osYH/XpY6ZQRrxnjbdV962/KcF+JJXgSCMYWQyQ2jO4TH8AKJCYCuMvpk39
VAcNcairhNeffKPpf1zEKygCnWD8RX8YXmQyyw6qQXOUh29YJ+NINheSBzuRmFmyf1JJZrGC7X7g
BgFwLqanjHVJ0r9iZIZdeoTLH3K3bxlzT0MVtBJEJERAYgDaA+yir07RxeV80gSzh0YdGlg9e5Q2
JVowyYYy29fqPVuwfh8tPFk41bpL0597MKWCO823DLcqbI1HkWgjaz89AQKmcxhbAQaEbrJRORYP
H56k65yCQpPFXiM2woO49aeJN63hESdBuSbXj8tfwcT+XaEci0ioq7h4ouKbWbA0n/T2N4F3YzcD
q1hHN2WYK4IHzU/tX9S9Mt8aA4qid0CiRA3q+lJVp74/hgK2d0Ynp0r9rg0eZdAQU9d5+UBWM/YV
471u22O1bCth3D93FqAPqkjSPLUeM+wlenidRTnAeyLe0cFKwosZY0AJNKThzVvZn9XRFzP3ofqi
csJ+8BAuff6iR2eD2LchAKla4mfD9FYFbe5poURX9vQZA9Lz0h2lNZwaD8slTzQDLAY5xiCrgj4P
arJ3NPbcsFmPkoV80jMTTyOCUn8blI0tAYXreXcSrOA4oQlEwoaGHu2YmndV9uYUC623VMfmbYye
Ov6ypnWyBo8eDBOEZyGe+DYanCle7KFDaHv4hENvepHoNSZCYmCTq4Rztl3PKukNEfj/z8hckA6B
jhJxdcaF4jQ3jx1IKrB9YE1eFASiqOWaxEdyCgzTSP665Q+6UXSuWGAeVNvZCIgBCtbpdVLPjRFg
hixL31B8Kb3wKwjtIaEk3c3QcvGY5l9jxMAfDtZegC5GMOTHC/5qj2GmjQFBNwR4nphwjhXq58zL
2K3lI5dE3uCpA7EjG8rpKp4Vpy9uqEqr0c5nVy8DMTthO0nKsPuMgOU7l70dZjJa/LQ6TKYziN9d
RtFVIBlBbDpp4gAZtyTuc+EPbgq5Oh/6iZplH42sEp/gAQ0EETCcWEp9xfCW1XvIQbI4bQfG6Bat
I5J5BmwQ4b901uU0qTcRMHNEjzdjhDkpQjhv6IMbUSS3/by8kjWNqCKqGHda5fRbD7ldzreyJMAD
oPqmwuLw8TWr4mcHQfvE2gULQTPOEL0WnxDvvFrY1qzEZSrLLIY2VkVuYtjTS0OXsXmb9E8rc+l3
nIYzhTYENJPT2ItlWJb06/JOi0MADTU8Nsp2eRzL1VkHF/kV1NJyNPtDvT4J7Ukhh1gfQqn0pDlQ
0e4O+Fl2uO3oBbWNwUX0Fa8X7pG4/lXYcJrpZUy+dPkWNa+UPc4a58RxjE+MSqnuSMM72rWmPsua
g/Y6iU/8dMB5kpRnPqjptyLiqQCXvUzLS8p1T8q0ghrVSR822pAIzxffjrBzIEihSTM97LS3rPbS
6cMklDuio6D0xJQV7SS1gUic3PKZz3ehcVgN2C80Yg4StoCbtVGeFyx8Cuc/ZjuiV5tDlbIpe0Lt
qcm9rt6n9otkj5pduHecSL2Zsw8FADHDUwxkKq0nLQ+c1YQ/sGtkGqKbD0j1hucSfGMsic+Ur7Rv
IqHUULEmMw0RqRx/xe00evX0nGcRNoOFbYEqzbE0w5TUytXmeMlWh5WKTUpf9sU/WclflPxiab4z
y085ZzOZKakrjNsC/fgdXg/tT87HT8cK6cxGMAxnRT0fiImOFG7NjBOzAfIocplXZpJe1BEXV2Wg
CVpK6d/D9BGV0KDTZOFkgc04SHUsdY9yHsgKqaKJDRaAdgHRtKvloJDQHx8q69w3YV9xVRwiMZyo
SFzvzH4IWUYkK/Gpjc/ECgk8WboDOKrF53Lw+PpL4iOHHwBnJ2dSHKQSeu80isvDhDaH9SJ/eGof
TNF9qM+t5fbg68hIX7FypYqDsSO1gkU7ZxYjxpM8IuR1KS3AYI1sc5pOSJ1zOai1E7SuNy6YIc6r
jJIivc7Zs5jRVvIP86Qpb39wTeMr37eALffnof8uyvO0onwFrfWVJmxnyB8XcZBicra6vGgjEZZf
sMRYCMrkcJgxVROOQ68uNY+1m+FfeFFQ7yTCcMym/SNjtTo2im+qvPsUCYBBIfDXRDSlSCCUwmQm
napAMn8wV0D2K8AG84oqIRAXCKv3ueWAB1S3HAsZpgCCcsC2VdIJkGn/qiFQ0ShofxLhhcZ8Iuml
ofQHgpdSiS3UHo8mef37QQ1F5ZLz5rYnYwiL9fCY96JxLB8s4rwTFE5XvyDPRrdXF4ACF1nK4/GM
/43Jje0TisMykIDA/R711eMz5/KtlQAABUmf1d0i9PMse0QsY91lws4OiHeJN6c+oQIWxu5kOkbq
QmSLKvalgMcNZE5Vnarl0zwK3SHnrUBfAQhITUHMv3BkfgQcUvjrwT3s2IHQ5G0TBioOS0e064jq
JmfZxMK0gmyHnOqvsVfH3ImrYcOD6PPPYDq98a2aUVCqbIq0eBksdgpPV9bc1M76eAwN0w/qXZHS
bRsQpkv9dfCMyb2lK/lPXLgAbz3TtQu0L6Ft5S4OUHxlOHRwDG4iIjs6Izea/o2lhWYxlpHjgUqt
JFwX+tc6w9ndGKFAIDPBGeGdhKNK3yxWHzJgl/c+4yQ8rvr1AXJFJcTaNH5NLxabMpOhLZkOfgqd
bAMA2Q0Q3LW/iNfyr7iAlWJ94HslP9VvAWEU4Weg3oAkU/Sjv+BoM67iGke0fhRZ5Ahe3+SDWhcu
w7cuhWqNHBEVflXZM5mu66HN9gQYyzFylcHHt4NhDVcnkUYOgkAkn3P89HggJwAV8RifVDnsZwrK
Y+cxX7G0COhmH7dBekddOn9j7iHxFfciXQgPduXY8qT2Z6A3CGRg8bCm6yXNF5c5u2xurhQwmyAG
FygP1SQkn23Ir3we6CSs95jucGBPKVTEqxChUrulD49Uq3SlPhg0l/0TWSTW9x5hL5WaQSp5BVpP
RH7o63/0x0FryOk4FNbBLA+JjNowVDhh843VhuXCQav/Q/cjUEpOw2Vtr/ippBO9MvqxlE7W80Qw
tkJyNm+/uhL4RWmiVxeBIcMyEOd7gntsERAIXjZDajOQnGtS5hUZ0CdUqgs7lkTuDaHBjK6/7Lo0
Ie1AyqoFv0iwihRK2YTDm41NgjiJ+Po3QabtCzHwC3IJ2BS1vYq9I2JbgF8CtiKrI3aGh81OmOd4
AhPidbyswfrqKo+wX4KKej4C7bsTijxKOAEbsPF1PmMCrJSJqgonm+yOSsAVw89b/upuvPRa5Y3Q
9jkkKTweNeT0Ee8Y+WLRhX3ISidTrkylZvpX6xdTcdreZwjGIVe9dgneQYiU/TTDY3IWQmiSQULp
gF+tF7EnWfR1KVECnIFBExoKe8TrflrY7TtppVbN8KD+ixaFaDGEqaAh5rNJJbAZsFgh0wYI5P1X
Yht1GGGG/BYcDWBdWuun5FbDdx+a1cYSQRXahnAxhe0gsvB3wbKNqo0ULDf3MwB2RtNfoKGel67W
cjdpW8WdIR900oPfH9RFEnRQZoA3G7SraMGg3azHS7EcOJ9BcQguZC1vUf/mOCmJ3fInrP3Et0t7
4838477U0VbgESQ8mvVNx0+8VyjhplOk5oGnpPeYZadBP/bs/SRPDIRiIt4nNkl9SqvHFQqAMIUD
itR8vWAAQdFh7lv2pWTfdE4DO8wDzfIC2U9MCl6EvaJDs0l7qMMrolQi8/LV04tTjcWS1JfHocuP
7JptfJqeqtnP1kBHWUDohuwoRPAigxdwclNqAKnlswuszLjc3WjgCng/t5F9lQ3PYFy+QGyO7TPT
XiZcZPqPLMtvV0esz9ZCt6ptcLoZni65EDZQFaJ5QNUK267rhweBIWcG+BirH9p70c64l2cnTR+3
KZacfrNtRjvGboS3YuckH9yepkhBrjfGZ0Bm28TuoXMnMVr4CEJKGJvSFxOn38yF6HguRL+iCHUN
QA6UZorDP5xLVRqOxeeh78GTnQTIHRkbRnHeZShH4TAz72XOWvk5wBNWYyZ+Y3G4lgTDRQ4QAWTi
xUHL9L42fO9kS6O9dvdyd1fkk5EjZ6WBsYW6R6AtR/qhZgKMSBTztdzhM+PZIMa44sqlSSFMgVeI
XkQQ2JLjc1pJketsbk00R0nHbyXq5wBswABeLjzZjsk+DeAq+pXoJSKVrw6CRUzyZbmX6KSpD0gC
q/tjyc6iDVSPiNGkDZF0gPSBUe9ojE5KpEpqM0GyDrk6Byo51kgmKDqnISr3yv4YC1Ck2x9P65LL
vpfG73rz2qpBQZNc75jcdHAEBu5mD/zffNFn9advG/+RfiYzdXgBiQFQ7xNRD6Q9YvhaHGu9atRR
6ieiVdFo0O4LrfFAOgeTyg1SaMA8YNAMNAhmdOqgkYrjKLMIYXkeeLdBC/OwVc6HScI4JSwZLgyB
wGrMnDiRiJ4StSsCSVAnfmTddEAlnEv2BlUSRa7h8CYiPo9iLldwLysD6mys366a/rbQrqFfnqej
/JUN3F+gFK5OHDjCBkrTBGdO+dvuFwJwRaTAO4Sp3PFq4Tb0aIgsXQdaZXTVl+pgEUhcBpcTGZhI
cdL9RXHrAgvxU9N/swMzMi4b5P3DKwWUjZppeuD5RKBPOcXZJDdz/ONLquhe6+dM5XTfx5zzcx8/
6NFC+C2K9pD2pylZ9tLKwqbOeemQaDkTOPb4YRwvEOshxuQzkLB7KF55B4LKCtBsl9uN9yEpNhmu
E+OYIUhuDlbBI0/ziUDML5hfgDlQJCJRBtNGyTz7DvQSHw9Go/EHmElmiR92kGn6H6RMovnQaO3d
OuEZVV+r8/ZQUv2OpWszt1KjuhvfCIrxCo+F0om/lPsMy8jEQRcX3uTRyfWQ6UxOnYV0HWZCECyB
Xgimuj2L5UyMGa6A9aDgHO72jTdfLRGF7g6RNuxe65BoeRJjnc6kLnYXbLJs6JyzB1k8isUpQtJp
+ANPNs4wzD2YaEgVDwleOFXfgqfd+b+oc/F3rHzPOPI2YV//m33AQ/Az4v3DyQRVqrT+Zr+6Sx8w
2fNLLO3upFODJfIPfR0SrlYiLhDdAv5GKvL6SkELqPf5AdcFZPV66vbD58QuvGvvzGnpqX8eXvG6
/TRexqzBSbu11bHrqyOmUxzzudOcyysAxoMgCLiyILppsT3Z+hGthyOcI4n5ZJe7qat8ko+Evrb+
JnMJyZvBuLGj+zPAYeCUP8uTQnrGz+YPQ538sUoOYwxILvka3LN5/5Rza7BfmG4UFq8qxgfMVIjE
PBriZDuqHdCRsPQGEJeP5SO5TC8mf8iJ6ClqJW5yWJLBtK9s62L8WHcEP+m/xDWuqQPZEf3fwkdT
n2w6DCW7leL0XfV6AD9HFQGWyi7MtkTLwzvZJWH3h1qEnX1WPQSHtZN73RcYyHBcrzlifRKrPszl
0Bm4AfaSP4xUwkmFj0ncS/GjN088d+prj37Ey2/ZhRz4jLWP6mj89Lv6jf7myGfiIS2hQNMy+8sX
iqYDH+GbekU3atmpbZ0QASHwHOz2YJUO2AGJ82ircPYjm7Dlf4Di43AsD01I/hAaWOP0uOavQN5R
SO0OXocdg0mrhYpX/8LwxiQM1bvxKr84vAE2o4OXh9GV49apndhWryQBX1Mii3fTX/IjvmAUYJL4
Hv5wMOGi3EIm8Q7esNk4qSfblB3aWLemjyrbAUkG7alyJa9zpxD45Tu7UOTmU5QcVi8Dv9KEyhMh
mk50oabnmvqpC4zljnce7l/tp1l2kOrPt+Y7Evcar+T/lVLadb4sT8U36e6Y3tDygxq8mzYqOZaP
v+jt4fWUJSkfyQtvEz8ZfmPl4UPU3vurSjUq36wYpidQkuBQ+6j4DsNJfhN8IbCe9fNwmvhPfl+8
6MzUz2K0puS/3PHRXfjQvNqPn/Kz5NDMdkxvpPo5ymE4x6cVQyBSi6fsozm3fihceBejG8KE6/y/
Mak5N+fuzFsy8JuFO8Q8KrvoM3qJXl5F3cLTs43JUX7LPT4hcl6aPxwWPIArIy+3uGajeYhYm8lO
cXg19C3L7BnsZJb3WecmE1lp5M6BJ/k4ybDvm2TPSvvpK/5ina2W7cdE0C1jLi1oFc+L5LCDmo07
CuycXDhFyrVGNIVmQfwcTa5EHAzRqxIHHFhZcUHx9Lkg38BPTvpChZfXGeFaanI9sSDBSeLAJ0UA
uI9pnl+LIS4mG7uU8IZYC7mhdkI9VdzKO1oVlN3q1QRO4lGqSDVc6PV5BUDCVzR39tz6mDjmzKbK
0PiI3/BVwLJO0rFPnqCFDdoBuKKp6JADhKoYDQPuuJLQoGrnrO84OpFsvLLus7uu1jEhl8jYac+k
3OCuN+VXa0EgX8Yr0RTG5poplGBiyNRB7I2kRdFFJWj+PSrq5ORtQYeegJlzrnFAKNlbJ+3JXcYW
kJOxQX3sE6mLnnXKT6iO7NIfEH7son/YYxHcIjEKkcd6OAM9sks8LO6n5Sy/iq+P3+pp+uIuDZdb
8QazQOvatN31u8efhnk73sw+W58aFB7YKqkZDg27WhX2weNZPPbvU/8UnzoCvp6S5yTQn8owR2/X
CRXJAwB5ZvpcTUrhydJ074fhXckr3U5S6Mm0Ee51TKVXymH70d+JQ+N8a5/zEwIpjrT5AIHOOSYq
nolKE7nqipT41DPi+crP+msZduLWwXTeZAJbJXr0DAvO6UWsDVq45unA8dz/MCYDVXRH6icuGI2I
tDC+iyPHw6sQXdCYZRbuh12Pqc02P/ClumjlnuZ3idpxbGcpkPHeuvTv0eey2LhBtvQTNHYrG6z/
eK6DEq8/BtvlMHwjyflc/s3BAKS+wzFSX/Du71aJalR6cQ+g02jGkhf4X65U6vLi+iigwP8jQu+t
8fr3JGg0mUAYk0yZ8YPGLah0ecd7+XXa7MR71qvuKwq7I3YITJpedVcDUrH8pYkOOCPP8t/oSw5V
Rt/TWxmKb8i7f2LVxMfNY1To6z0FESEJkVrpCffGss7AMykfcjQTryFJZP6K6tFqqT9IHj9jnRCE
o+M7rPQ8PkdNA6XW5dSBvpiFENZ6JzlxKr6BUuXSS998NuZHV1EOyQmwzyTKmm0kqRMvDGsXfwbh
Ksi9XT5QoJ5S28+tnVKf+lNaOzxD2QIYS0rKUdswjXPWYMtGjo0+jnzRo5G8EI8O0aakyPkvA+cs
ae+4gMwD5HaOCjGh2G0P7cLzKp4mrD7aVkVMwrJpA6CN1EASZVgGwItk7EriqWaOUAmaO6HXmKHK
HnBiS5HUZ17nXnhvADmrqrS8TDqRx0SgqsVVInXWV4vdA6OvohysWkatwfpQJQpuKtSrkTQda017
YwqaqiveqJGHw9gzbqkLN+R+nI/NcMUfR5Nij7/4V9xS0fY3VSb6KWnL7wXBGZPcsurTmbGNVAks
P1c8mIiISAGn6ulmFJ+wH+1yF5XnWH0uR3fmr73iEhO9aoMQma/tgtpYG0gHk5aOQywLYv0k1Zhl
tSd+0JhaNiyhfk1zQirv6E7q2BWwB7ETWfN9Xs/AQlF17daQJUsjOEXbjxk/Kbfi2KT8iLRrHvDt
4gcDgOmuIy9njizerOk4lg6FFCjkx/zcT7aoszLtustKJk617yxnQbOxPvGU1AeWwJFuUY4vzvwf
/DSREtS6g6VCV4O8CITEx989ph7KQhAjxQhU8KQhhPoU8IeCCmil0+GybLg37IiEza1D1o721m/z
Vr0lNJWphzg6kIMATat3sJyXWGMxHH3AvoHHQuC44NyQPVH2ZALpBpU59sIKpJNtoIVEgmGOOz5o
tiayftN5HGitvKryS2w9i9aHyeS0HPMUhciOHN4diGkyfijKm5KdBzypZRWwokLhMr5bgrdiTtPO
y3Cy5jASA4nero2pJzPL6VTvZbjEtNhMOOZviDZJkFpA9Uic1QPwVmIdVThADRsIOATRL7jaOJb9
QrtCZv0bOr/pwlI9jg//oaATdymQa547Ew/ixVI+suYq6Ke5dGcy7Qq7JEUwD3M8crSjkyII8fdD
KkCGWe8txZLHIwjqbNz5yeYZiWjBOt64tJLfVrlD+BIXKb9o2TU1b80I7eBp+fc8PhspoOR16M8m
I3D8S9GGMTxTHQM7zp6dqx6B12N+EuH36fBjcmUhWuiADhr5LBTQkp7CQXyOf9F+bsvyQY0PJngg
+VjWfFGEIK2fu/KSk0DSPdFvs3V5gz3HZH397+3MrvCIPJ64SXeY3uv6GBEoyHvsxDMJYicSs/rq
NAvXhtAYSgZ98NQV/QIEHVlDoH6Ux2NsfetD4FwjVC8Fjjvzr4ux577KVSgQFoS+rXAJxTVK4g/c
nJoVKdBEMOjDRL0NyVPHtPS6BRGe02knVn1NJp2iY3KhMyeIzx0NJvl2YmH35xhjSWOmq/aN09QX
Ph7q+0bjhGK2N2mUP+mro65OezbHrRlt4QpwyIU7tGHyJ13FPMzS81C+Dqlv9i86EWg8rtWRHze1
O+YcRPrt8fIYbTQ85rnBubR1tpG0u3X/0bVQOBHwkj2HwgdvzTS+9uUXm0NL0hnRU1v36q4P4c7P
5Co0GNfnE63t//J6R7lRrZNzg2iVyiUemry+1F+m6ZMfZL5PfnEnYOa8cBJzYr3rYWWTG7hjudsR
2HCmUC7R/0+VBmj8Xe7zS8emWh0Mih/2tTtzuhKiHDsj4xuLK++uYuNkMwB1SWubbCMnz9iu0crk
SEF3W73TiuxqycOi0ytHpXSmW2jHItQDs/G+e15QESEiAVrlji+nXeNph5lPlrOXwfAJ4dxRYXNl
8EXzSwIv6evyVRQSQEJryg7rpPw+Qr0RBFuqiNZUxHPPaUy3XmcDCjxwLChPc/u+1rcBjarANsmm
Tp8hWUcoQ1avBEPQflL5huunYePaAf0BDLXsskiE8ejRYU009R66EjEPkyPg05aLkOzH95aeJHkv
R4yFvJagUNMmS2fUBR5+IA5VnULFrIT+xiZ9q0jDojlblot0G/SRuVug9ZeXnGRPl/xRtSK67KgS
EQNI3rr48SBfCw9RxPKP4EGEDUgWDOkqLTiWNuue+bXFDlxW9jLkiQ7JeyoT/JGL9SRrRKw7FYlF
0eYcAHI4MPZlQHuo3JgYyej2pC00VmMQLmJyD47RTZFxgTLRtD/LeADYFjywh0h1IKyQ0/Lf/D2Y
npnZuy+9OKhHGMazcR/f+atDeZVEZdKqi8YZlW1g/CofyMaIjt3R1z2pe+klueX3LFR8ymdRZ3O8
s0ex6OKI3WFGL6ebWCMounC6dwbdOWeW7XZ2E9IeSHEhYuY6STachYqCNDo1SLGtg3RV/ve4s37V
4JOozHfxe0pfmHrSzV2EoIjdCOTlE/3R5K8v8nd+l3mL3OZCQ6bACUeF6tYMqn5zC4bzubo+noR/
PGaNn7PO49jjseg9Xni+woogbXasCl3SnvJhS3aoZDYq0CjiIQ9zfF/e8vI/xs5ryXE1vbKvcqKu
By3gh59Q9wVJ0IAm6dLeINLCe4+nn4VSt6TTUkgT0e50VmYxSeDHZ/ZeG5n9suWB9ExBzgNkG7Pe
uubPOgRpBrO5y2877/FA23UsE2frvdmjqPtWieimO+XF5fNjfCuQZIIy9JYMZLXf5T0iTZ6UUrTn
L5Feq95BdZ65kP5piprFLXqjLZB2UJu1j+Z7jiR+w8To4Gi88ZBXn7rL8E5lP5IW+kMQ6BX8qWKt
uJ1z7MKQhpgB8HcxV0JBsq6bveSDCQKr6mS4mWE+xqu+W/PSszd+/qX5JqmIQ4jfMnz2oBORuoDq
tdyF05b2szfZqR9GNtVUHhGWamYp/Efxkn3qN/mSfVJjMnqb29sfLIMMvalUalffBZuaTd/8k4N+
F7QztSB65K3q8SAA2bNX0hc3GEIghWDbJUpZDhIKWHTm9O+0QfPFBSsC3AFaKW9lmvAZmRbz6WyN
EpyvE1HO8P/QxHyl++DQX+In5TPCrn7hwkbDruuIHhzfhEaysBfFnYmZAe4Zwg/1FzJAViALLngw
oFGBCPGL6pK6lRfEAppmme33CvgyQcvkMc+Ryt0R/w5QoY/SWlNYUa0xrWJRwPEr4/LiaP0qGeHx
rLFA5VLUgB28W3jkaU434bMOEQ6x6IMoGNKfsFirraNwXZGqyItB2fQpv1X+lVuTt9E6+k/iNJ35
KQ52LGfcJafkGlwbBoXjuliRFYmEmxAjAgfAZsF8XMbVCtgZ5pLkmrnZt40aYKE/asHKDOjhTzw9
C31mZgY8EdF8wmuiW/lklGmgfZvXbs7IYw80ZbWpLPIsF97HfB1B2KQORT+C/zVAnuaqzYMSnYZh
I537W7SHbwR4LX9ppTVGd/OHPNUKWuc3tyIXWi4thyNnRjruMUnwZAjKM+5/W5AOuw0hgJAjyRXD
ddv2+yH4plyvt6zf1RDZqdOb65jZnoRp4sgRqBWfYkbKLbDnMQRQP4PqMq0LH2OLdGbxPWuiAQ9j
U+ZJXG4yjVULLp9L6+0ZCXjNmv2VIJuOhDNrU5pMlPFeA1taI9yy2TZmUEWXJBcjs7d/gnxD2wde
Z2E952wWkSA0ySbJsxVxPyTA0S5PZLZUGDORBO10+AfITXjyJuC0oBXvJSYy5H3FX8QhEXRMEgiX
sMYYJN2OYtuZTyGUdu4pcF3tOlZ3afut1BTOjEs3xK90LNA9/q6NwsUjr8pXGvzPgIkfDzZtwUza
yHZl/1TFlAdLw1r7qF+1XUNGNccYMNfO4Q5PSJSCevLKpMFAmRVizEUMc/Byl6/ws32eW4LuwhEA
kPtdpT3XwavhLX+Qd2pYUOw15adn3fPpann7EXB+tNFQKrXr3HB9wx1rsu72ZrQv06NmHON8x5yB
j30QvKe7vFl63Trxd16L+29BqHcJ4O0JBDJ6SilyCb0ysxU8BEDuYG2BpiKUYlXCbEFWgMzQDoCG
WOU4hcinLLlTSTE4UKZSiNrxInvKX6fH6febwdYFNtsIVUWaH1EDyAWe1gGgCmbXSF3Y6c/Z7LFE
uYd8+SDkQ2Q78zUKRhz5EJzGDujIcjJP5jdpezQbce6a7Rbtdkldnl5t9eQV1WKVccknx4Kmtnno
iRGI956FiXJrAl9BxF04vorYbE3/h7qE9hkIA/LhgUHUBctSVeI2ZAawQuAu0NVRiEBBMVY2g4Fm
QSXPSOgLIx7Lgdpch94ejypXSzghgd0mm2B0A5Svg9sQYU2rB5lizqRcaUDPYsdTt023tSXkP7uo
O2L+VcJPi0eOl7JLxnrs8PExHrDyVZCvseSW2oaLhAcMP4hVTd+xsFxwPvTNhtRb9lG571hsH2g9
gU7AhMm3zLpZOE0Vvq8dqwzOT/AsVJatgLWDwOjZkFbQ/ZRpk0wbz16b+VWgeOIGAaYhMXlaDbbT
AgmOT3R2aL7Qe2nA2mHBS3uuc957eUBGAXnmQoSkQHsa7Qv8BTnyc6RwD5W0IdcwxyKgrCj8uvBR
8q9KRUfCT6bFhbpCG49fY4dmJ9dwTbgqjWh7MukSUYaD76Sygvafbpifs2LnBpzrD3DYv9sx6h+D
tRC4BEGbsmF3m3DQ845Fm7Bbc7NXR0oRZXTrwqWzpulNUMLEe95/g7FeEOClv+gwyo1jajwU4wU6
NbHntbXoCyYHhwaWY76tdXqkQ2jdkw5q98GnsplrCifkFqNVnrJDEZ5za80Tt8SBBeFO4prPj2Lc
MjHrApY9bgPPIntMyd0I9xFCDt+dyIFoVjVHiHWP7XskuFQveUt//lxKnPB7GTigB4Cl2Y+mKxln
aSQmYUn0j8jdODlWGC9ZEpjwZ88prWcI32tGSgPUXfEm2mce44G+ipJTNt5V6I1d9FNK8pfHLdD4
qGNaxnGDzNXAG8F9yfjMvvRwIkYMcGLdZy/COGo+8D/roA8XGSRCwMPckeXVhEjxM8YD70wh008r
ai8iR7ppaUTSGk7EXZJs0TSxqteY9zORBLWvbI3fMylkBH2/ysY1dlt0BxryjdGxfWfM9mxEPcWV
ogPjF8qkcT3me0xASeuqWIYog2snYpZjbCuw+TUxEIiksDsQBr/h6kKcxNvP9lngUja3EZP5lHcA
yB6T6gOUnClwAuLM0W3Q91gr3AZx/oMFpM32doz4ZIlYgql70AL2FjdbJs3PIbNTCh0BAQg/KJwf
38l/VMx/AIbYnmrz98qzPZCqx2HrZmbrr5wQGRq1jE1Nvc/0s6GhS1ma2PkTjqqdapGPwHynois+
DfnRJ/OjCvcWU28lPxLt1bzyGWvJ0YR74uSgAiOn8LcUVkyh+aCKiDHMhvUmYFZKl5X6au5YwATH
8pkN6LZ55HBIWec63aNMgzkMzEwW1OCsH1CO9ANQ6AkfWY6Kc6gx8jWF1mymyX9TK9/NNgwLyUPk
L0SsT9Xknfpt+nBL0XaxtuRsmZZU6ExLy7tYW+vupO2HxwE5EWfcY+DTe/q7lj0ZgS00JIzHRPBa
h+v6g8eVTUbKeJBWSCnsu58eE8yawD5WnXFOEQKxQXwD40EP8dy8aci0F+Tetg4jMHC6nw0LBWb1
bwPYIJdXYRsL+FNrWg9IysVWgI/jroLQscZnCKdU7tBfrjXaEX6ARiIEQ9wFxvINjzMLju1sfuGZ
kzfuvDqQziMXB4I1tCfWtFISt8QOW61MTPQyzjh4EuepWfcVW9oFvyUdQVT+7iVIjuFtS05UDUWI
EXFlfyfZqoJyFW/Vat0wE+mRMj56rWPzwfDGkS/VunOiagw+L5Oo3qgv8xFnbaWdJtTPHuIL+9sg
k2uRjqU7Tdpe7/I92IJD7UufXtSg76gdXTHXXt59IcAtdpoRvoWR/fQVqhwLD0IjFPKx7Z7s9kgV
gD2fjCX2thZcENDUOQvu8GEi4gCjTafsSwAH5ixLo8tLQ9xVFHQkzhOe4QoibaDT5FueZUJHBvk+
RV/lhARsY9KJ6bdK85fDcM9iStaTxnESL6vTSA0vb4Q4mRWJ6GdynohU4jXDJaeuVEgnIU5uYufB
gbw2QBrwCaWPNlL9EiH/wTfpr6CHM+6iJggW86AGAZ62stsdakRZeQdJ0nnQH5uz1O5UJhfpYqTH
VXf8whgXlG6XsdcIKE+ZcpAVhVx1A7odCSo7hniZS0xW1qGxi3UGT0cd1Bc6Aok7em4jKPxmEShG
0pk6sNOsNTHM/bY1XXn88vJt6WPTvyT2QUDvqTcVe9Rw24UuR2MA7KlyWbn2TJkfeqgtuOZ4u4Y5
QYJBDqkrOAphIW1FQHJI4zb5SS7uFmP87Gm0XaXa42jI/S320xJk8WH6rtR1yyZUSCszPIb9PDuu
hvskiwMQEtJpwdJTFlDrOEV4qsN7X96s7ikEyY5CKskPzL5Eumu0cw8AVTIO6DWk8LPUiI9icnpQ
4djix5KvdXJPso8QqRyj1B2ldcECHRWNfSmb5waiR3/uSFCY3KJa6qwvvVPsPcoMWTFH4PH/zCun
b58tEV5jqz8qVfM8SKAQK58RNc1jgJc84s3/SuQiWDF8g3VCaIS6Tcm5kZQ9Li6ONQmw67JlPTSs
Ug+Gne6QaD5s6htPXaL/JvsapO8DTAys4TRvDUF4vFziashXmQ6yhtN1l5ZbeXpix9MNxwD4E3qe
dK/N6XUMadnkmYv4Fr5QJYnAMXSHkySuEX7M5HugBoxcHqJIp7ODGz1lOuSsmx+nTwbRWYl8K6ah
hzGfvkohUthSs7aqDUFGT3DA0wrW2bOfBlSNXsWBoEpUhwHasbwiekCjpZE0FCIVi0eupfSlsA64
4KKCkSOn6bAeyxfZGNmkb5Mneq9PVJ5je7Z9d9hUp/ArlxC6OB3dFMjCvYmCRqeyRnxREYPiViAq
5VhbRIjnhuKrHW4lREm0sKSiJY6NBAFPKoz22ndmixRpCeY+SLeyTnrKq43wfU60M6dx1YCSYV2O
go4HrLLGE4LEF6VwRswTJYC0RZRF2oy4R/EzdkIKfNjcRvqgIw1ls7WdhsdSe5ILiZt+a0JA6q4Z
Aoe4mPGtrsS4GakZ6qTmSYfIkoWrCQY4d7lvXEPvIS/vJHWbipvHhyQ8WrA0CIev8g2pXzbbPh79
qHkxYku8UubK0sYcnGIiUW4n7iLchN5VSnclD/D+U6vnxHdc13Su3ddgXkLqU52UoOla6W8l/evg
zpgFf2Ec4p0xvwUFtJkRtgmoP5ruZI6gKK5DdIxZlx3qw5AiU9rG4oc5jg6X1YNKvx+wF3ADssRO
Dvq4GAHn8sLCDZxyrqqsRRhIdh+5ipVTGKexPzdgcZK9juDKSX4s1fGRq9Lwx9IbjMDwOWJACgo6
hT7PrpQiJHLKkmAmuoM2PAfNiSwPu9rr6oOWIzlSx3vXyDdF7Y1NGXKPjQrBKuH0ZLRsCRvXttKH
EswwxSNYbmYIRL+hWUaTVm0zMKOv0fHC8Iex0wzKi09MaaYb26pQLE2DTadT2+Dqkazh4dum6UNh
PTczk2fTVm5iQ7pz5HCl2ICziIVkWES/4PJoHRNYEQs2NzWwDAPp5kK96G6/G28jarJk43vr5q3+
8r9AHvfQ7gIGGgecjF7L0JatApOZtwSWhbW1se/mGwmU1bKndXE5CVdLf62+DmeGXgXT6pAF0LGM
7l3HQfne+C4r1ZDyNduFN7ZrxLixbKHhxGqcHUJ1y4NQ6S4hF1JLx7cYUAqiN7bhay+zgqyxEwcR
kiwqXIaOITN2ZksFZdhKzY8YsjLUf59MUzmBzDmah2Hbmm7JgOXwVVaOj8EH+ST4Lgy/BFyrp2hw
2ZrigGf6nmKnBL/R3GyAXMZG8DSYUNldDDw0hrIJm+lp1EhQ6MGXCIKMY6z6vl7AKbHRX/UN7Dlh
0d8ZU7IYRc+2KgFyblXZo1JSzityA4IN0T1zTIa5x2FyWCExuMlf7WlpYYAYVtG41ctDXtBOE0WD
/WIv2xuj3vK+j7cGvaBNhNJmTA7vfvmg46oa9yUuvgShq0OGS8ggvDjb2aZnR4oUiWce0jaeggGG
PmYjr2r8kjSnXtwag0pnzmBotRV3GXeGwei+oOc5NrCDuKZ1MsYR9+IuuUwfteWQsJMe4+HCGYO3
m9QbqJU1O8ZpvhHQqCnaPrQABDDmcmNBWb5UizlsscF/B+sDCCcqx9i10HRYmKoYI+P4XnLUuAPC
GHOr52dfHCxCu2X0xuy8l3wbEQtZdiZLMlNJG3Cn+qwG97R2Y6KpgPw8DOmGbEeJlY3BmbZRxK6g
0p6OngWSzO1wd+go+p1czEEwnM/6o4TMi/c5g85JRzmv4iR1q6IgNRl9gtA1rQgRoYaJRsWyrSxT
5VxO66A8seuEOQTBM9qFMYv9W56u2y8TKR9OvY5yeqUgt/WODSg+76TOSeM7b9hbAcAMjCBLTl2T
JjQ6eDWV41H2XAIfddnNoV7AheqOJU+TDCPCiRQhgtVAIhWmO+kY5PnkVjZxA+0rwafyZwBmqgb9
7xYmg0MGBWvBsihdZ3joWQxx8aALQXiibKtiX8CKndZs49KzjeSYSX69VXmScT1zjSjqOo/1V6Oh
8ehC6NidNwNpLdv1FTzag2eFTh3wI4fHoGQNu8Ae3jO9HAla3+rjpntTAFISeZ44xCw6+MfZD7Oo
4OlOgQexkpoI4KM0bhoCHNHiIPMAWRSiDl0ybSUxCLh7bUPahJrEkSfGBKx4y42cnq1EVzalz2Ik
6rAYdlJ9ynwZmZUJZWia2aGa4n/aJRTawMO5ptMhGQL3dMVbGhV9vmwrj88d0ONUyz9mPq6jxEYo
2Bk/aixlbjVoKMVwq+QkYa+r4tSI4hlIJr6IWsdISMETNmMN27b+LvpuYoMG7zruRmkdigYwU72v
BKNQj5kPe1/X0AnKeMoR5xocU8jPG+wFSJv5jYWC14Q7LzcOKrQF9mZce8aEV7uQHZt4vhElRKFx
fYHoz0umR9IkN8cew+VU4y5oUimm+VYOQTr153C0MMk1e7sjQjmRvy0ilwCCheGVqikivlnoT7F6
TvO3qnlk3WRhdrvnZCHowTGrPlvxpPXsG8tj6R3N0SH+g6xPAkthkOjGPVZvkg0pm1G2vDcJZKlX
CqNKDvPmKtERieJVNq59f8uxPVL99e2ut69F8cR9Igyuzk180PyrUBj4zcaJFpMOTvXoIwqhD3OL
jZLLZ68ZVyNjQea9azl7yl2g3jXQcrXKUHPbW4+2vh+mHWFUTQbA9IloXdECmdhrDCkGUwr3LEho
QgIajLJ/iYqNRZzKTxERgL70qOps5a7Whw4HVvbFcztAk+RjcPZshxE0M4xl5eso6oTL6YnW6Xsg
xCq0/I+msG1+QI9PwNPetYLtiJfClLcAOdJj9ozt0wquX0vz6qeiZvj3QdtLFhbIGuF/9RLkxVGd
jaP0oyGxFEbMt0dBhJaPUim2EU4LGRQJIQySVFjsiWlARbA3p7c8hbOPIJFUYwYfxhs0zbHaCpNC
Op5sfTX2t4HABYKS7bBgoGJ86D7nUJGgSglsQiAFTv+P2n6kaJlOnXwv0FDI3k9Ina/0XyJygnSn
Bs99dJbtJ4VU15rUsuDMZ5zUV8k+6xVGkVNR3TjgiRTLA7eG5YPEsS3bGb5Om2uUtB6uZfJM7fYV
yj2fhZ31KlH9QOAR/ToqLRoHnbgwm4i+UCDi2HcAYBoueyrAbzuT+HtlMEHS7J5gQ2oCZznJ+SMz
62akJr1E6Fn6SyWAQ8tENhpQudg3Fc05xTc0vFWwMjj+O9wYEIxeejy/vIWhDyypv9TRJlZPYfAZ
eGeLZ4uSf5USfo6TpK55PIfBV6ifVCS1fc4fv7fVG4m5hfwh5tgXlXW4BF4TIYRhfXSU8CNu63WG
1DiT7yVbqrR5ZY5RFne9XIuej3BqYOo5sX7O1EeZOzcMfnBT5VZaLVjSh3n2HChNu60sFoJBwCJc
gr3ijc+eLh39eoC/Wj+8Tj9N+VREqIk4UAtcD7p4LU1qHYhH0idmA3acHpER1V4y7qPJsH8Fus0A
5BjIj6linIcq5ng91q/9eOqK01R80xep3AYAEhjOsOsO0k3bb5qCJ+E6iu59dy+nDsPET5KRUxLt
s2ovUAfa9budnjJgA9qxpy6oUlLgzYXHQhJXdUFCNOdpdGx0Vwnv4hxn10Jtti0/d46Q76YPkJS2
0S505d1oH1TQNSYah5dAvNtiG/duVh9aeH7VHrhCgFiKtUWr7C2+PykHUkgaNjJA+5JpUZivKXoi
oJwaWPqencWjF4ePhDIOUngziJjV72l8HZSjkt5qwfT5PfQeYxRmjf+Sse6DCtbcAz4H1CnTW3by
0QNGWzK0p1N8L/Ad9/yF2gEB0ozXTvHwVDvFVdpHbgfeNwFfGXDO6L+DkDLba6W6Q3hD2FEUZLEu
sxPbN8N67IAuIThOC+oHRqnrmedkX9P4g5ILzS7FS8PhGcW3JP+MvTAAGpy4ZtYTiiYBGla5k9n2
snXmegTtaCnnILtNyjH19/TSKRw4lfVIMk/lWAGNnlg23I9evZf0c0uhxVk6SDel2CeItwd2bWhM
sToWxwDZtFEctfBR66lDForu6oR+oapXt0m2s8IPUk619EA8uz7TbXfDkpYnSTfiK+yPSf2c6Q8Z
9nidVXi9l0FkT5B/XkYFQU0r2Pi3HTQAD14dCRjqT4GyvQXTyEck1Kv07fsO9mp5vzCAAUbW3eTD
7nvX74F0juhmeJRmr2n0ZgDHjhkus/w5RHTq3fOoXkW21su9jtJNP4sWL3O0kcIHS9z0DGddua7T
12HcNRQ+TfuoWs9J+27I6ziEN/3Igy6sy51CDkThMTTqqmtqbfKknz25BUJQJZCXFgzN0nNsQdEj
BxahG8gvwpEtbcaAq84ghFiZcgtU+xorUOFkiU9IZLYrhYjOOrlE+PqqVAOHWIZhTDQ7HyMWFSq2
y1BuXhpj3ft7CngVgm56i8P3RL0Mw7tIDjH+MJPWuYdwChUmFWeaRWV8y0foyWv9jXOryj/bkD0/
fGGgZdpBLnaNeTaMo1TpzFEvPEuQWgRbu3qMETkpHDuefI2qxw5vgZbcqwDm2UpNtr52SKjHD37N
jhI9RLbiWmAIWBXLStxZBObqpyZdxuBcfZTm2mcPBCqfhd6GTMRcX0ElaQxAdy/KhF5dU/ApP9vj
h1Le4goSV/+pm69xjwhmzZiwtbeZOIbNXfPmQUMeXRv/OBn7AtacvDHYsLGp52lZPJlQCPX0WfN2
abdXy0MLy7747pO3cTqZ5VNcA+j9yDLXnDbUXWbCfAPKAsAbMIU/LfvpNmEshryBlrhl52NsW+yB
wZoISdM8RazTreHMCUcUG8pf9cdPDy33dMy5g84eOQ97zcJfRryMHIkEtSONGNnhhwZ5Obpu4QrN
IXvR87bw/ol+jWdfLJ2yV77p4oF8QwssvXEu1HdEjXbmcuub2XcAiM87Nyl6iW0ZvnngZ5KI/3WY
NqXnBh9xQWCikKmL6tDRpKOoKMHIBw/eu+qzNimxzJcuXaXVMdQOunfztK8m/TFxy0fPsvUYIdWt
KLFn3N7OZ1ZNIFfq6pkBYeDiATvHJcwkQkK40R74HRg/SfUhxzua4CUoJ9TKjOX7VGyr3DbWrQGh
U+pCRJji8PtS7lOWbwnVjI/G16zOtC2BfByGdpHoaDwM7wpwPyn2TIhrmgrJVYi0Y1ZmIHuRKnKF
vVd22FP12OfH3ts0JRh1xCJkIVHgkCACOmM6xPGDtMrSD0W7yekFhWnE05McEpsPGVr2Tw+yJrgw
bLbqEsDl2TgMgkPITaJLVwOi1z94hITl8dmumfu0AR29JTzqJNDmLPZGF7mqsLb1gacvukyLMl6v
GEpIPy1JnH2xs4pXgVWPJAfHjmcD0NbLH5Th0YCwWNcbdXitpg3b1Vp/rKU7k/OcwpZTolop44Mu
4TMIOnbUFxnvrvrta0u+2CsnGUVetuKXKf29DE0Y1G3HNB4ECuJ8p+yBhJ2rniAxLJHkvDBMqQgJ
5JT43SYP+VMygZl6ycE45ud0J+oXzrqFPW1N+2SiG/LRxCunqVxzGRv9zdc/O6xkvUVg5nIwVmHv
auo5V08Bm1AEb1ELeFsG/bbUyjl5VMLVKZ2T5JlAQQsli3f24dhF5qrLkcG66E0z6dyGqAZAgKhu
n64jZUuPaL/zIitDgqOxRz8qWyDDg8V8guvRq9F25zoy3fiBxXYDQQL/M7pgRnb9KQ9OcEbtCNvx
FQ9gET91BQ9g/ZTgrwunjjnya9E+jPNWiL1Ss0tlAkkBSO4yH6UbEFes1g6XWlIBzl7K2V0rHWM4
a96FGilTXwSrMePUwYr44bPhDU2E26mXiKng9zS+ThW3WUulmR0FtjrsP4Hrxyw1DylnGcEosf5W
xOfSQiIC/YOqO3SHyY0mBsCXUf7syD7YjiVBm0gX5xmasLeJuWwu6XQYEduTbITJvllqxEfR6fJa
4wLLLlilAxc+M5wOTxIZU5MzdGwxFkl5FSkl5FNVtgKzxgujFwUNKB9C/06rG6ivrAAZcFoM1Mol
v5Kkr/nu3LyO+Cpeag2uyWYikikkGcFZQN8NG0LB2InDG/n1x7/87V8/h//rf+fnPBn9PPsja1NG
J1lT//WXJn79Ufzb/737+usv3dCFqdmqZpiaJmuKZqp8/fP9GmY+f1r5P5bZWOpQjYS3xevCghiw
HH+wnVgopxLycIgchNq3BksSZ/jlFeht1Qj2dsHcXyEzWUOpcGYNNQVbTX+oCXTIXopxU/9mdcjh
Q4fyXV6qGfjI/+WVC/1Pr9xSLFWWLQHrXNYMWxOm8edX7vV6H5seK/84KEsIe3N+uN5ebH3GpHQS
mwe0JV7gg5Pr9IMngXQTk6K+yKRU5GrlffS2yq6hn2j8K1tCjWSyvJKbq8kv2EbVQxdb5rkxNMR5
EOhXlurbm7rzHn5/Av/yp4+g/v2RfOYFi2Q/aP7pH/92z1P+9a/z9/z7n/nzd/ztGH5WeZ3/NP/j
n9p856f39Lv+5z/0p5/M3/73V7d6b97/9A9O1jDpuLTf1Xj9rtuk+celNP/J/98v/vH9+6fcx+L7
r7+Iy8ua+af5NEC//v6l+dJTTD7Qf79U55//9y/Ov8Bff51C/7sK3//Ld3y/1w3frP3FME1T2IZs
GMLSFOvXH1i8+YrgC4YtbFuXTUXj6uCCzvKqCfgm9S+WpRuqrdgkx6iW4JvqvJ2/pP1FmLLQbUs3
FX6uqmm//vGb//0m+reP7L+/qcw/XZm8KtM2NFvRDVvm3/zzP12ZjV70FnPNDo2zHpILo4fEaMlA
rfqwRIggjNf/9Nb8N3fxfKn/x038j7/QoiyTuRk0Y75V/tNNXIqu9UoWa+QFEXqJlpUlqMFQXFMm
53/+m1T7v/xylqyYhm5alsVvacj/9MvpcaBmKY+czGuH3yQ2GzuIWQemAgbOCuuHoNAJm5QbfCZ2
GM9K1z7wZq1RLkJXsmVkql1qkU0clob1qgjDAHNtiUEHyND6Ktv9Tm/miZJPHVauM79gX6jJEe2h
UIy0ejVHLdJRggmgmfok0dRm/cQOIkvsljl7kOUvod4Rta6LqTXXucyfzvwZMta38PJr2prA8Tzh
2cS2ZmOOLZxcijFQUpQKZVcO6DeCqDfip8BskG70IVMP2RBQacekBTbXqhWmnjFGQDqYRBH4VrQJ
FEuHHayGsNrMigmyWUsVO7JKsYcxWURaP2DqhStJc2RaBkqPsc+j5KZOkcHhXkzYw1TPisZlO+bl
6GaelIAb9jIVZ5cKkDXZ2Hlqor0O4iqGRzVkesOv5eFCrMdRmknKZS6rB33KRw88diOFSzFoSFbs
3BTxk97KQfgcTL0d7OJGY61q573wnyQKHQXkjmCEKSVaaJ2khMreV6fmU0/TJEKx27HQDISXPYTJ
wJjM0gUr/TjqqdSlHP9LZsQzAC2VUSQWCmo3bWSVX9QlE/yqHwrjqiXAgFl3+dkH8qec7dmQw9fy
TYsWXBWxnm9DtaBNn2Qlh7wQKGBpLMVEP6j26AyQLvjMeP12srV1PNaIsONRb8xVVffsvpsoyJj1
MH5JkCZ6Bn7qYZqk57K3yjmLp1RQ3FW+mbW7xFaJovGi3DfeSl0tcJHV1jA4vpxll8ESdvDiqX0g
I4/0rRch1wwcukIxQ3Luc1Hu+2ZMTDYYRW6y8mLpQ3BXLA/vSR9U8nORjkrvFHXUKGc/zCxvW8Yx
eWxSrfo5Wa9tH7eYmnxkKM0UWSYqltTKaHNsw4icOiSNi/GImHcW2lCV0FJ8lpCtqbVf9tiBbTGG
kjLELsVQ4MSvRmWnFpaWH4xJs8HZmajBlERnm+dVNvasZCgy6n5Z8XmmZ41F1GUcYYhrhpAVtp9Y
tcboXu0PItW79KFt5ACSS97UA9OjukNXpPoldiS266QaACq05Z+2C9g4txXy69aK7BiKBicC/tZg
EBVCQrj55iKIlQ43EP81If33ugdfMqtklfc9Ll2tMzGSqHk0RUvLruji+HMoerws9fydnnkji1nb
QpU/qCJqcFQ20VPBXddeDL+yWMSEbYpyuat6Cte64+tOpGltdRS12RbhpktogBDdlZPVEsGndmn3
PglyA02zooXxfYnMK3w00boo5PKnH3MZpZxIy6+2yBvPMe2QfLMe6BZcstxACxoGTQOi1ieltfZi
BLRWFMu3LGOpMqU5+vWQF/DayJVX40fuCwapmYLCwQ8MA+BqlP2YTTLIVJ06ANjSkuk+Y79il5ca
6MLgCBW0c3EVNhdFLWDhJxawzNyicVWCSodPEwnlvZtKNAdD02HMCANT94+o1jTUGXoLY8Isxg75
U41uaZUYURd/U++VxFb6Vo9HyC5CiT2jzIV16YqsVN9rT7LicGubUUirLaZ65JUkMRCXNz8xFJVp
tqlK7HWCOmai4lpGOzaEUbf9CMA2gdH91oQRfK7JsCUGeUYj8wrQTE1dRWQPIG+M81ZWeSnpfPrQ
Vy/BRAX11mpazc66Z5+6zdvcMuGS2EmHViwvE7vM1pWud/L3kDdK8NBpWayxEpyK0eSJ0njjjyoK
JI6pHlMe13pNTtYkKTmJp57M1b0LbK46kJScjbPQQc5kwEIRD0QII5WdsFsbdcmHSjd4rQZqLx18
VUOuwelB44Bp62xKrTVzmQzE9VldsvPxeG+p1ceBiKSklEoDe+WEHTKJphy2yGSEylMtT8gfGklr
ux+ri2C8ZbrOIx9BSFmar6qlyy+1mvnKxjQm9jgRQV3Ri0acEenhflSwIOwTO9wWkaUhPZMDrVQh
H4VC2SeSXhjsG1l3AWXK2wkgYzaqKxF2auJgDFarQ5aYcrVW6gb4tx1V0f+j7syWI0XSbf1EbAN3
wOFWMSk0hOYh8waTlJnM88zT74/qPrukUOyIU32ujlm1WbVlpVyA47j//1rfmsAI2IGLmCEjNXqc
EvzIua4jt7ZY8iC26U5eLeN0mpCeqqGqJbEVSR5s7UkO7qXwmDt4jKUxF3QyoMJzXB9M51YfffO8
Fa35IRWEuLd+cBFgeEqN2GyzKbYWLd2Tl8ScYrmpB39IHu0kj0i4zj01ZTd91FAyq/tIeT9Gs0YQ
kWmDjkA4s9HexFmESr01bKTnmVNRNOPbIchDyNEz+LIiq7e1EkMsOcNS/5X+qLFuuxqgHBVxxq79
Dp1j6taY9mqM0emZ6Re0b0RbEE6qNAGfwy/ChIxBpRcoGnS3TEm0tVVyF7FiwC/nMez0wYjQMkeV
mdQT5meVouuQUVINJdXbcURB0pWpC9unqIIipD5Zm0TjGMZIeq2uGpQJc4bG3B5Kx+yFBxrO1pZB
JWjEe3vSit9lVY40sWKPrJQBcWrDd2RxfL9m7u8MHV2yURNCV5yQdLl3vAt5PXOL96oaYspPvcfJ
czixJTSMr2NIXbi66RicJC0lle7ujREPphpsbBXRFuAMTsaNs+TrscINIgDj/HU9/+i09H93FLop
fmcoJX7/bq7fiv8fzkMuu/r//TwEwzf7/TYDkuq39supaP57/zoV0cX/L1uajqPrtuUanELYnP/r
WKQZ9n9xtBFMAZuD0XzG+ftcxJnJsYV0hSksS6r5Af/7XGTo/+XYJudrSziG6/Af/JNz0ddjiqO7
7OUtKWzDNhxHif3J6HSmMKKQimFH8B72iUy/c/Jo6fTh2adbc+A89HXW/3sgRpJClwaVjXnGfjoP
GXHlJ62fwzUqWa7c6sOytYvjQ3w9Bv2fIWzb5mZbFv//6xBjVDZplebXdWO+527LAkeRMNfIoSGq
16n/Ne2/1Ai+lGkkZ9NPR7x/jcdJ1xHStGyDp/R1vLhslNNq+fVYdqj4xqKj69J6tf5qmPHs6kZM
ZsmmfxqL1v0RFUA0KPxQ0bKNmg1kZbrZUhR6/FLXRXtXh4gtwhFjb+oiSlalgP/uzNEdOgWu3kFW
ZvvBSCkSWeUqmbrxwWyz7LEUY3bPOh49aINZCvjVXYa/aZyAsMZRAz42KztMc6mr8GROXoBaOHX9
KUZb4DvyqTaTIrlSokjukza0aOqbxcxdNMuU5Oe6GN9JJJlrdpZbv+sigUQXsC3WzcRsyDvNi4ES
lI3hLx1TSFG2yMmGIC33R+uW5IxNQMiaLKSuPko6qg01tdTLcP6mldgUXq7vDKbeLFZTLpBuaT2r
2go/0tzPMfzl5kVIZgycnhkn4hV5uG7LWmPPoPib3TBB6zW1sF3xgQ9wnKU1odVWDCAgHa1IW2Sp
3+HdCANxWxYtIUOpPn6w9kbWEpJYe88JLwIcwcFmKZXb4OOLUoInbdHfFFZJPd4IQ5Q7RZxmZI2i
Dgtl269SjqnXUZHYqC66HCv92On3eeL3aEYxiUSpGV67ytL/5F43orBvAPyIBouUVWcpVXk8a8yn
5rHt/OwuasPug84SDerEz9IfcWjLXaop80eQajm+1toLf/KOepzNVSVRAXYT2vLIbfGADpirOtWW
qNOSyknsGHb+FOKyVpZh1eetqdhdil6EJjkgAWwhZTp698BXD+GvEikku8B2om5Zm1lh3sjOx5+n
NNk65/0kk4c0dyASU6sTxJG7w6wpIq+jgPWQwOlws44CuFcnJHH1AzCXpmsldm5jiNMzkpBtAqwb
kw98N8XZxPPzIXIVGbFM2dh7V2zYUKC7BfC+Aahd00MJKLXpbXR1HWCBlt+XblI+iAmZW1wFuBrD
AfB9NxBy0gInZ1fj/rKGsnooNHaDZYEkMI5D98n3PaN70qIK04UGPkHyyQXuDzK2TDDZmKTYmZAI
9NLABBpPkJkqhPcRxtMxxEJbtjYUGnYVZ1XYUs1Q/VIMtb5UdovPrEqqe28a65t8RLHcJnTJXFej
ENL3yJFyKWl8Faq8Lb0RacY44MYQGfGBUTEuAkF102sncvaizrxi9nkvmQbJWbcQbXm2TNeOPoxP
SYZSVObo4/qioLsSOvYHMcTREm0LG16reQlV3jkE3EXZXa+K4rrQHPGHCoJJ5B/C2L7x85dkNOSq
You8EpyzVprTcszKgkzcGXrh/rFrRfetz7v+unR6SBGNjvzY8ADhStRcgYwFCX0koxpm/Wv0EAh7
KOZQwoiXsTNxJvf1uz0JMK4NfCbNTOEdlROyHqOHDaLQ3J6ZE/53m2MqUpwBCgS6cGRhAj63daOi
ieNGYrxPedSdRcwWHAR4I13Q+ImLsEh4WKW7qr4yhLzRjDgjjcHhy5T2JjE3WDGyqtOWpYkT36+A
K0lFZvDU/oWWVViqyUKLrfSjC+j4UjVjbvXt8DhmTbutqoFX3Y3t81E5MHIrBV6pj6s/eoPBjtyY
6MLwiLmp/Gr66TX466IuNF9tl+ZLlAm5CijPb5MaS+1geAk5gp71rvUTJZkJ0LlbJfQV6LIA+Krd
VdBU731pv1GKaVd2orWrwB/T24KUav6+B9NobBP7ZZKivUlTVT9x0JUXwlfj8+iXoAlie1hlRaE2
0nWxgJip+9xMLdibbEo29UgaIffDeAwVhKpYF9AmGtkDn/Eizv9N1YGL7HjByRLhFAO8liUGqXFJ
xskgKxrTRRggvSlDe+JPfQ13VxaPGlG8DSfUunGme6NDUZTY4OutEYCxIYQAOpZ24sEWLjLXOuOx
nBWj2d1bQ5LcyGSc0LUP5khvLDPETz9FWwO/XtYv7pT0r5pZ9/aqanLkyHxv1MLqyO3mWCfoBXPu
N0wrpIhAoSIwOo7b/OYLo44RpQaY4KvIQCQnAA5MkbfxTVRA4Ktuwj6HWNpLpAlQMqq2kRvbnMCu
O9HDENDryajmX0wNBjuWhI039PjdIqoefoSNOdehiNciuDEcFy5dXFsgW6uuX1RljTCv62kWR8ic
KkAfkbap8sbpUaiq19ofLSIsQryUqVNYS1kMd8rI01uzthLko/alF7N8JPZoUwLznYtUNuOtpmoy
LLTS2lSl793EkR//avx+vLYcEoD9Bkx7ZhOlYoj0ZxHy6p2ZbCPILnYR7FBuvGyFH01ntTLEfaI8
aOVtE5eP5jjGN3bi9Q+FZ6Q3qYyyi4giyi0vGFU3YRV1x/xDCrjCHMlr4FcB05aFKr90OADh7w6n
ldM38bNdmN6pc8mBLZNyaQXolm670t7fbprl6OWm7K7dzvE/UpSJWk15tdZ1jWQF10bRPHoo63mJ
KU3jFw4he9UUTN/GhnxFaWb+O2rQyLukqIYEYpi7/BZncpqhgWef2LKKr6eoeYPnqLmITBPCZo++
/9s2mRdWyaiIwNSWrj+bz8AAoExndWK1X1jeB28gXi+XYJJpGTvJ2kOqEIR3fknMuPGk/JdBQQxA
0tkb3vlI/NbxHe/33bszN00M3TKlzklhbwdqxCIQkXIJ3+3RY9dmdT9anvtDFjopEJPTnejvGfMO
+u+mxr9uiHQth/Ykg33rorhj5ptapF1nVw0v6gDcRH9IV8GasHQ0msOb2ZwnhNCSsgrYet1ssoV3
4vA8d5G+/Qo2ZybLtZRwqM983XSHhmOKMFHX3ZomNPjoVf3T4vVfgZ5f9Ev13JMMuIAP8k44pvzx
z2/357Hnx/HpDFOwGUzyQV3XZvtiUHunUEwvti1HNk0VZvnjo30/MTnq82h7D3fIKY5MqbpO2w+f
T6gsno7/fOPUAPOt/nQ5uWzZsTdczookiHMAPgY6mwt3QW7oOak13VO2sbbHxzw0gWxJVZfShG4Z
f71xn4Y0OaO52uRcswb8GW3BfkfBvLDdwTsPa54jhWIU5Z3mP2LFPTX4PDX2Z+/nwee++6fBtcqs
TdES9zJb/aHAhSl0Bqc48U4a+sFhXKo8pk1LfP+l7PmUlSJxr03CD/PupqTt4ke3RIqdcXahn/Om
++Wl7zwev7OHHqbSDdvSXdqb1H6+Xlzemx2HX+16CkhkirjNYAcpTx4fZJ5y+3fQlRbdVGFQXdL3
Xr66TYXW58mu86BBkBKSau35QDlcxtlmRDp3fLQDqxuNTZ2ups3aZut7lwRI0RzTJt15VKwbDXgu
Wap1t6jVibrBXwf1vcv6MtDexDCdJPT7MN1ZaBQ2WjDayN907WFUZrnlkOkgAy7hOKOYXlhmiSc6
D6wHFdHR9YIeAGlM7vxkIqItbF7Tzjh3CTQ+s7PA2VoyRdEkwIoZots4owubPC7DH5Mj3XUxZHWO
U6lVQJztgv/aaa0LvSn1RQEIchgrNM9RKeTG0SnlI/gyCaoa05eJDhbtzalaHr/jB15Pl+8dVSpK
GvTl924EXQb6mV5wM1qXMAwWgYM8Knj2qievYhOGvDEnoe74kAdeyi9D7lUqJ7PqEOzXOy9AdSqx
AeD/bvvpxIUdmLgURA0qQ4pth74/lQqf3VbsY8x3XHZ0VDum34XWKtAFac3zG3z/j9fV9YnV7sA7
+eXa5j//tOBECY1JM2p3XUkpWurI5U9phQ59Dr8MsfdGMkWNysch5WWC6AqapOyHa+PWlAr+fz7d
JU5I59zHd19psB0iz3mX7NLxxSB3V7DZC948tqwhiAkTu76TJVdt1/gn7v+hp2xYbPq4/bpg9/71
TrRsnhtl85TzP5r+FPuXcfp6fB4dmrqfR9j7NqtyDPEnmzvg71ua4ptgZ8DXLk/M1gNLkiskm0uD
y2AZ3PsmV8qbBsoeu7a4hZGXEgIiKOWVYA+OX82hmSNM9F+EkLCez4qZzzNHo7IHUdfYBbmzNRLv
rovzu+MjHNhHuYIvMJUgV1FPnu/np7mp9ZFZNIhQmaCNWkfZ2GKIo05SKEghtUE8oz53CcnNtE88
qUNz4dPI1vz9/DSyP1J9nIZqZ0l5ITNouaWbXVrkUhy/QOPQszJNzj8Wm3jJF+TrOK3raNMQMw4a
30W3rB6B2W+a87rdErmyCM5J/6NthG1Cnnh4h26tyceRovoszNlvvnTVIJPQaHa1RyiUdIs70wIV
lRebyuwu+kAS19yEJzaLBy/WogCADshkG7D3raRf4KtCFfgXXZA+uQ7aIH/KrGiTpcmJd+DQBsc1
P42195Vwei3BsanvtAn5SHOToZVIxGsYA+sYgEQAuSqyyxQW+vEHeuid4HHSKLHmLsL+Gq73fl62
CanPWKE6zES5PLHfODQxTc42rE9s277pLit3SuMyqHeV9eHl1XXcg6fmy/4fXMWnQfa+CcJGwRuN
3S5I6eP2dw2GhuMDHJoJFuJR23FN2ot/icU+vV5pKgrbYva5rYVviShpK6h/JnnyIs388fhQh24Y
+zJWEQ5drjW3tj6/yTUil0iTw27C4UF0HM9FIEM9PoZxYhC1t1xQwGgsI6mpiZf1TWQ4aFJqUyEN
bsvutkj9kOSsEhhOg0ekiYXYDmYer9KilmTTDf3O6csP2/OmizxwTu0cD/9yjsENsB2Lz8He9yDU
UFn0ptx162YLNOUyXJG8BDNXrI1ViiLe3UYnHu//MiQdJzSFrvPtU2rFSeGGlK696/a5+MVpaU3Q
ObXxM6JOV2KJF/NeW/8nz2DuYbKQSmaP/PqgNTsrBcZLLtO8EAsyt5ZIyVbxNt9SjFtkwH/b/2T1
pidJA1Rylc7+6m1rfl1Yjc7qPa3h3Ba/SDpjd3KWX41L+h/X9Rap3SZ/P3GlhxaZz8POb9ent8eq
i8RPWdtgH6+wt22TZbrAx0xS1NlMJs4Wp57nqQH3ZlDt9q6eyGKXO/n7EIzPNn7f/8drmr9Xn69J
oTQKG3NXNQa8ai0Bw6N5DXi/IHkbiqg513wC2sPcASs5UC3u0ZSR/DQCErUDv9UXDX6dSz1znRN7
kIPX/um4sffR0pCi0vhqSDSVt0GkPwzSO3G0O7R4fD7Q7D3OUh/DvGDfn0IxTXKiKvhIoU45sUbN
P2Xv/MgmnI2hkAYN/n1xcW+OnZZwbDIjY9VIaqi48GP53trixEAHX/5PI8m9xZD0dNTXieJF9DbA
xW6ofGs7sjpWwNHW5Q3M0+jp1Nt/+Cn9z9XJvaekaxaq0lDtXOciIg1PBd6JCXrw9kkb04BAA44e
4ev8bNOaU7VT7cy02yJmewtqtZWRetIEEd//ybvAx4rKGvULdkpfx3I4LCmt0olBBqcwR/cZSwDg
S9AM5qp/LbdEN62d1fFBD05CW1ouJS9H/ybPzhSN08Fvd3Y1wOuKSUxyKQtc8enUro+PdPBOUjU0
JRZwl03M3tVNKfvOeNoxS4Af/8jJemxiMAji1CUdmhMKqwffvHmDu7/FldlYhkXR7/rEIZ1yXKZp
8HT8Uk6NMP/5p0VrtFNnSLz0prI/EsSoyjqx2Tt0qz5fwd6tKsC2O27GSbENNmEIduY3JqIOztvx
yzj07D8PM/8any5j1sXj52t3uv6zmX4Jg/gqY3V8CPS8/JD99YeNMZIgG4mR2t/8l6aZBSKMbuZ0
nwyJozKcK5E7F7jyFvWImdZR8MPo/CxLQl4JYELgiXgceUbwTkMNxv7jGD7GMMpjiwww9vMi+UgM
WJwjTXAD6SU0oIRoYtvBpDlckCS0aTqwBVDmnWK8T/P2V0W4mYbxyjbhcyHth39F3GunFMZ3KJIT
qEe3AZwWli82jRWoQwXwar1YemBc8w7VegF+Y5TqT9GHb5Rl87XqiaQklnNE+nsm2ivPunXDKxAb
bfcU6NYjpdscO55O/CX2N0+DVxOm110bA50czhq9ILjxWY80rK+kxfABiDswFLsG4mmJY62HGTuQ
wCLrbUs+pkoJ++7PpmAHre0slMsKQKfQ4FoFQC0SuezDbTVeNJhNk0cje9Khs/sP4J/besa7j8C0
khWCvGXut8sRVGkIotZvYXgALsYVc+X1NSDa+inqXmtQmOn41ra3euKd+QBBrPhu9N5DgfKg2xVO
sLZdDKe6gndnYJ2awMnAmWkeU0Jlc3BaLv1cF9pJjV6GdBTwuV79JLxrr7+V6DESFKsGtDeoxXRk
ri11USBSzv23wXqIgItTuF3aYKSyX4XbLAOTzCN4gylk3io/rySwi1Y9dI23TKOcNANyX6srvzLh
MnUb2ymuQtycHXerNuSlHvwWMgSj6JIT0ZwV4rwMMiAqIxJZL//hmfLSjWwEniOCBqdo0DaR3GpN
T0UYrdpJXGUVfOJ+5mvC7k7h03YYHHXtPoKCFv6Vn1Nc1fLKa+WvGI2sbkTbtIDiG8QrB9jy1Gtr
aX0kOlxavKWpC2kV52tKJIKGJZ9aOLUvZCCTDe7Kf2nbZzJmEePeJg35ZgB/Y3eOFo1Xgxvvkmpk
RiKYBqhAWEgq2jM2qK9t3Gv4cO0aJn0dgcEh5BD9DOj9jNRVCZTBt9Gmx+Emz7wIn5766K3hIQnG
G+lMV3WV8ntDzUn0raEe25j4RSuF9sEcnbJi0zraOib7PXHB5UlPh/Pdnnt2+JxiDh6mj66yr8wa
BGIO8T8D9qjkbYkApGjyra7GFynqJeK3pYQ/7DXz1NUJVgGW4bvnTvxkDbjK86uUmF8ZVYuAh2eW
jz3MjTKirxzA/ZTXkWMvgwqwjcqahVHaYK3taz+VFyZqIB3noQDZh2TkPAAon1q/3GLYDpYgTxMS
yZRe2rJbhhOguxavvg93l5i9eRnwhnRVA3vrc/AIFnv4oENY+ZwMZAMSvetn8VKP76G/LDqavXlp
Liwdo7jrrhs4EIbfX9gIer2yuQ1JBsysZ7d78RtvO1fX0/IP1oaLGi21VpREIWtnQU7cb3jLCXhh
t0SEgLLNXfCSMan2YHG0HhZTGxHENembSBCNx7Kvg1PT6xl5hh7srB2SH0knt7FKHswqexRZi3DW
3MXQUzsnfRCd8YKUaRWVRbjmVApQhwjvynCqNULifOPI8mJkpkTpzsGCHE8Dr6qXWFexh0IgaK+m
qcSBHwK1lRm/mW+/lUQ3TuWrVfjk8IRzwoXmPLoaz5lfkQQvk2g6RamxPgNgs7TzX51W3fJ7njh0
HaqSK4PjncEmDKna3nl+0h3kP4NJ9gxoSHUVsvo3w5unc2iAQnz8q3Xw+07DChG0qSjm7J17BJya
LOzNXQEyRNdfI4oVxwc4+OVVks44SuvvjWIJGNAcOMlVDTxSMZ5PvIcOGsDjo+xbXmeNAOf+v4fZ
+8DHmCNifzB2xHd1S31Vb9Ao8Ql2V9kf7A7X3lW5HNew0G+Kp/xl3JCotUyX2tK6PdVIOXhD5+s0
DBNFqrP38IqB7bLXcUOD/L7pypvG7k7sZQ6NMDdQEJfPe9n9fbpH6wk5CsUO8gLr8qetPR6/l/Ot
2t/GfP75e7fSKWWZJJ7cGVU25zIDzPHtzsV1pVK4sYb9dHy4QxOE+olip6xTddPny/20NUPokgxe
OYID9NExvHQQ1rLgxCUd6M/gg6bcRzmOCtG3EhnOvzbSxuDGDvrhyrS1+i7BLrZpaqW3CwtB6G/X
04Aipx77mdS1TJCKc2CZHUykiblDPBZ8V/To1UV5dQNuAo5MaoJ+E+m0zSZFLObxu/JXLefrU3Bp
PLguqnS6AzQ7vt6W0Z8c/OQsAqvmirjnRb7QVuibllAi1qTUnHgI3+fU19H2ahMciyJPEe7h64/S
vhTD8/GrEeLbnPr68/feCnQxakT3vgvNSXvtRwTSGJDkZWl2+kYfcPQkhQjP/TL2tu0QCAL4BCBj
DBoV4ku9bt6LfGzvbRMYSZYE5V0q6/jSCmKU3lnf3RtFme5qJzQ3eisIMezK8dSZX3xblWmAS50W
DRv8udi6V3wbtKrCh0VEq2O/dLRkX1WjO6/mEKQ/S4qBl3EXdjeTm8Lep8nwmkCiqNjnrycV5VdZ
TV2ltIdwJSOZPyOvQq3TJOG47LmoP7YntaeqDo1LfMkmjqc+/Z3FhfYn7r3gTwsNH9RA17ylahw/
jj+a7xNtbuxjZpaGYTms0XuPptcHz8VqtNNRF1/FVJ7OyrQpN6pLpp+V3YtbgRycNOioY5fUNwO5
nrVG1TNBfRc6VvKggQw6Vcr5vijwvnJyxrFh4L/YVzhItiSmapubCNFmbRrPYZ7+EgiZT1z7wWmJ
kuqvE5v49qWNw8pTOB5344a9BcL3C+PcWapr+wP3HJT3E9/1A60w3oK/h9svG7kg7SvBcN16XHW3
2ToeFkRBnaFWWFhv2QUE5vV4eaqyeXLUvVpLpLBkSc/bWWm2kzXRZFr/w4nS26wv1wEy4FBr34RF
HKdfYR8IPJI6W5SQIiLfJ0icrd2G+cpW3okiyaFHzN3AhsIuR2dp/rrATbKryqJxwc+W6cuAUgbQ
S+SrzTRYxokvpnHwOc/2f2Xj+XK+fTJpSxu+699wnlhpr+0m3Uyb8BGyKXV6e3d8Uh2+rr/H2vt8
+qJPJWXzGzs6B5WxtNydZ7kndm2nxti7d7qZYw/JuHegIvsYQ3bw3spT/dMDMsOvi/beipeLVMOg
Z+70izqD4Xs2ruoFLnYMlmv/yntwx9X0LM7Ctf9evme/1amXc56Xx76A8zfr08ag4LSaU5vbNUs4
6ZfhhbPEi7mJzounf1vn/pGH6Oulzjf801jN4GW9bWg7SXpKAl+oG0sWxO4aRCP+fiIMVd/9QFGG
f2ZaACm4tUyMF0MDqqBEHvtew6NuqojQV7kJyMVwY29TFzFRkcFW5IDG8mgbTR4IvPuckNMUi1KX
lGQjvnhwvKcS7FxLPreL1QWwT4w3Mi1c/J6AN0PnXEte9Kxe2/q4GQlFGH1SbRpQv0a10/sZMZRf
p+xjkEVe9zH1hcy/ULK8jlRxp3XGQxp+yFzelTEhr9kM6IX05RQbI3v3OeO6FGwIfVBTswwH56qk
82Bo+VWpAYVR3T2UOyKn6G0B0VZOsQIZT9AGXLuGuoIaF2iUlwjSlqb5brhcPAk9E0kFCeFNDehM
Tyu2qRzIGie7NRQX2EJJo+4uGo6mdtCAMfyTWsGjRcxgkun3eudvQ9u59HVSToFOahJjq/c6RN2V
NMyrJrysSCAW/iYeqyen/dNO/jI03jRTrVsnXkkyXkJH35TBK6iKtRMDdwWPjVz8zR2NVSa7Dfk3
C8lRu0VFVurkXMfhnxEEQItvORIUrGpSWlJbYzUq4Lhz5jOj4rdnqbPB+OV09n1W+4RUvMY0ZCZR
gscFBoQlqdD/CAGhTwRrnzAvlebrrmx3mla9dNp7UsYXpvLp51TaBdrwqyGEGDcRi4YwWa/FQovf
cnjhAuaqm0Cyy+Vmgq2UZ7/0mMdVttsIvr03uItS2YvBS/np9+McQIewadTlVo41ecGxe+HmwMWG
XwZIUyNyLoYqupp8YmCi8XaA0mNprx3iy6GRF53WrCrQFQhUYPf257FN1gcwzn4i9DzzNhG+JEF0
Tzyl57b/ltekZ4bA1eu7IZwZobeQgqzh3SWsAsRqFr6a5u9+xm7pK058CxfqsOjqy9J5iEmyl3W6
GXygt9HAERoI6fgsVLwqKtD+MTJmbdjYWrXsCc8aQXLlk7jDow5ezQW0Rlu11NdszygMQpjS3mt0
52ELfKCnnJM7uFyyzNqWyiUG0Bmf0NH8YFdREf41PRZ1uMhjXHHabB4JUF9VsFn9m4DQJjYWs/Fi
4wChbzx5nRhqVWTw7rAIpapfe8gqg+BWz8D+JcRRhcG14PkMaC4kvE40x9jsOTpPRPuqP23ww+f8
0sz0Sd1SCwqi68SxYYgQuJNPi6h3Vklz1wCg7siGwBW+TcOaRvpb7XwUptxkPhk/cbsZyHrDKHDu
xvmTZTcr15gWlvakshRIeAsOjJB0twa00t5YlGjTHtoywbFTvdOabImTmS87AhRIIUNJRMcctFxp
JEL0hKpha/DLLRWYbe11z6r5iJ0f3oCPrca9CBy6JEhplNdx0Vxpyv+FYpIoWERrhTfcJfH4o+mA
CUO3wuUUwkAzqwaK1UMvXwzjuZ2fO+Bwq7qZjYoxSBes3NzK2Z5CexPadIw3zUEYX0wdwYxQVKhe
ZpcjPr5FAQ5siLSdaoBQK+PdVai5wwHfqKyyCy8drwZ2+mexI1hhe04NZtA+dIE6VwTFl3F3Z6T4
0V3vh5FEV0GH/Q2cxq8hNe6EX583obyqmuIpjbWbhHZrkxR3OXFdOAOvnJFtLQkOvXB+6lWyFUG6
sModMnuCXizSlUn94DiorGGbw9VCZ5PPrh6gi/mw9cmINGgBNo32M2zwNIq4WoSWWor0tQNRPDXA
2fufabLNSKG0C4BoPrhdm9p8STCQp/1As0tuFWEdy0l7TisCy1AQwGgfKuM8K/0VFdLWw0Ep+OFh
fJN3+bkBafb4xuXUGXBv46IZVdPHmbazZ3Zk0ULh0AdevOODHN65/M+xdt9/bFlpiSNl3LVwfvP2
p2tgF0gej48x/6LfNg427R7KLwCtZj/35495oGGgoRp0E2kXlflUwCXJox8dfZbjwxzcVbJzdRTY
LDoH+yp6ZdUGWR/aX1pH/clfxYt6GT8G5xhll+nL8cEOXZPFFVEWRLz5rayENafFSTTuSlh/A0Sh
FqSpWyCP+OcOccw2GKBNC2LWfObbOw+myOaDyOp3btIUHxn4DvoIfrU5fjnfTQ9fR9lXHw6lprOI
9Dv5ED83V8R5n5dLdzqrVuoipzaXXecnDl/fJt48oGvYUncAj+n7dbnO6JEhcVl23qZ3qrPSi6Yo
sSoWbVflJ2bGtzeJseb9pE0WFv+6f6T2hjCt+pyuhjvav30rCF/dnkjJE7fw0JT4VCEy90QIpdC6
fiqrmxS1jA3m0Q3vsqj37kqrJfpyLNKCZF9aWdddjvAxa5L87S9UF6lqGsmfRanDth+c+EP4RgrZ
pHJvszoeTjR4v98LyibMWdO14drxv68vo2mlWi2McmfZHVa2/HrgTT5xu78/WoYQOn120A7IlPY2
71kfAS1yyx3f9OisVNlz3SQPmK3/6YGVk6Opw3vQXYNaibW3rIDcyRuIbDuji3Z5bdzkHl8Eqlj3
J57rXGv7snztjTPf0U9nkX6EdWD02U7DHrMd36zz+poAjUv7ESyVuOHQekuK5UN/ad2G/3SR2Rt5
70aWaRm0dUPmXw9z3OuydVQQGwaMCHUuyQUnHtvByhMKeFiVNCDm4uzXC00Lx66tvNiFz93SWlOy
52DZrol7WEUrf3nKdvRdtDNf3afh9mqccU2BsGM4vYh+UU0EiRQR8iIcoDdmWl6myrwe++oqTSZa
Q81zVXi7riIJp61WUVW9+00YLE886kMzF4WyAiGiHJwee3cgjipDK4NilwzuU1pmyzL13uArLPV6
fLJb8bO33fNODn8iIZ7zNn4l0P5ZawuS2MxlK6cTKq15tP2Jh2/JsE1sYabY1/pFAutGCjjfgAYV
kcJQs2VsCrBDyljU8un4tR+8dL6bSvCBxse495kx7R4GOY6Jobwb2geXnppePxwf4uD1CDTnJl4H
BFl709kqs7IyVbWjkdi4I2wDp3kawUOEGrB1183Xx4c79N6i+KWaiFHKhiv1dTrbVZXrKOl2rQm5
qFbeSBJjt1bp+OICjCi1akPb5sSYB+/ipzH31gpoV0kd2tWuLj/o5MItds909qrHL+zQEo5pZHac
Socq2l4B0a5Sz01EvTOgalkm2eUk0Bwf4dunjFcTBbPS8XSgnd/3pZhmG1RjwwgREVT9e9DMgJHz
Nnk9PsyhCUE3BS2rtFGv70+IkBAT20t4QkZCOAEes8J7NCb7vjbdH4qYw+OjHXg29OhQCGNRYcu2
/zrlWiT70Rp2CMSNVQ8geJmVVG/CAsvZ8ZEOPCAER5TJlcEe59uWLU6DEbwu+O0BuOnwAwHJ6vgA
B24cA8z/4Bhnfu+9SZ3Za63NAFpXXkbODLrxYfmFcETsIr6J03ZzfLxDtw4JJ30Fttbqm+o4tLzc
m6AWW0n1yzcIKg4VSeCtjE+seIfGoSQsXGitAq/B3nUFpeNLrwP0QlKSMXwYgySdsD3x+szw3P11
lcbj36PMs//TB73NXeZHJnb6HciT6jWszsgnXYer/ybtTJYbx5Is+kUwwzxsMREkRVISNW9gkkLC
PM/4+j7MXlSkQhayrl5VWVWmQBLAe/7c770ndMM78Vq9Fm6JeDmYd5e9D+C0Q27m7kKEdIg3cMDA
/VA4fvtxmLNS47P4/mHdLopFFlGSknsP13N+ZfYT2aaBFmNeW6er6JOYbfb89xvK0/jNj2Ayn9c4
VOAC+ro6RmqYVBK3tBY5T3dSQ6J4K90W4Yq4AU5AlltHoTBuujq6EQzrVsCnG5oi5x0ZyQpeg6p3
+47mQjYypCoAyBjkn+vbLtGIAUGLBh8zGp7LWfVC4lSbBEpblDvxIsEbM8mq6wK5a04D2fxDCpKH
wAM/Ibd7yavQrie9ctRpxDkTLudRpmuR6M272Od3RWOdoyr0KcnIYZ9vVFhri6FsljTak+WEGgma
WtF2B8b+2wiJmkICByMXe4RTvkpAV8znGohmcYGLg2wtkPzpvf6YT/JL2JYnQSn3mbY4PRjMTkVY
r83WrpcJ1COY1Y0sa98swp3S57dikTgjQOkirG4FgQZaWhJ0QCplPUwB8b73qWjpuOBBWqnDfsSG
uMTTwzQi2G/S62nOD1ornYcGJkYFAsGSkwM/fsCAO/XNJV6J9G/O/QSORU9gJwz5cAyBoM0iac1l
FrBuN7YiCOd0Ls4WKSG9EDpiJm/SqAw0ei+WZSFzpHcGIlQAzAM+0pgYNnH4aQDlqFlQT4gPc8MW
Ue3kteKKJnnd0nwYw/rJ1HW3Ki6wupK2N16xlJ+wnt+TdUDcmI935ANDggnDR1rtV7mwRO4/OUZl
aD7OS+MlpZVAS6SUYkyIxkzZV2iF+qmDfai4FZERNGT8Zm6vGlAqfdg4zDYCfiknzRKfuBXHoM8i
1aFvlSl8iHHHP7ePNNJ0BBGPOpAsY1K8ResoVMyk+uGd/HOBJU0JsQ/pFqSM/iFdrxs1rfggwF27
ZEtrmSThRuo9TBAmrOMKDtZPlcOfewZXtDihqlyXberLpk5Xbs0qTT6Okr5DHrHLGGT/sPB996Uk
NB2s4YzcsDL/e90T5irqUgXLUNrRbszf5gjUSycYh1qDx4Esf/6hjPjmRGGJFy+lyJ5haX8c0QQp
FM0Q5ZRmo7G9hS4UmGfTJpaVjkzkaz9cTv5D8Gv++3KX3/i3hX2d1IlaSGFAZjzpNGgxNVwt99SW
R+2w7mCE+caDcs+XBiDbHy5k0L+vqpca+d8FO9dXDCIAsI9yGy834LfrhzRRkqjTj+AYg+HQB3Cd
fXn/kwfo8i3+dpXLfvLbVTh1gwLT1SOBI21Y+7H5U+H87XNy6Q1IKruk8XXYb9Z50iqdeOx0tAd4
NdtsJzWvyngPuu/vP9g3bSd+MSxijKJM1fgjmxBdBUmEpQjV3q7vwI0+Ri+kHB07qGyb5gJsJ1Fk
+8M1v/16hBXxOGomDZAvdynJgItNenyanBk5lQMRI0jd9c10oSvAjnDg1Fz2ete6+vuFtX8akH/c
OSwx7LZ0duiN/PvO5YOQqXXYHHNyjubFGSMuklxJjJqAphiEpYm9vjHb8DYWomDutpdI+pARjbks
d63YHKIlcRm7bcmiQkzepjMhrSQ0QwDV49KJ+ZOLspetj3ZImQkuQbfWmyJ6WMTrGamomrr8t6n2
04QIHrLhQbGaqi0v4jYkqklNYWWRV0HjXNHBMnFoysWdOC4QjHq7rR81s9nIjFmFqXYl+EgqAXSG
Xh6YCD2pVaU6hiI9RhpiTrH3FKPYjlXxuGThca0apyOMPonOHexgsnMdMQmqmgqiJBroU04DpW3t
ZEKXShAElNEw0feN8DYDZ5HX60EkwYysxDEsSajiJ0hIXRi021EAkJKLTtd1h1zsNjpiVjZN2N/o
N6ALVRbdgyl2eSnJQMyuRuVZRWbYPMikH1ozmkPI3ZfIP6KJycSz7Fx8awnVJdnZLukPFjlxVkRw
x7sxNXx6734NjC4a9lO3JU8MdPIjgFLCWYAyM/wwBvQ3EIk3+HRtZW6QTxH2hdywy08IRX3LZD9G
qC3IcAHFkN2RYz1/cByeRemtYpMdZ/mWI4qd6SdJuFHjQ5vVdLQKZO2uLLwlli8KQas/VKYnKw8A
G4mj2yTtoS5+tWnsIMTeViv7vMqskxAss30nRJxz/JvWnGL4ykaseUsLDtAiywyaWBwZXjYpz8Tr
PzRdelVb5Jeoz1qmQQys9p32WM6CE+oMpEGnGuZxhZY1mJvW8jNxk1GAJOFREtCW36zjS8SEqyUp
X5jPvdVDVIXIe5fH5CxwtG/4Q5l5g+QQIlPhIT+0pYsboSm2YTMcSJoI0J7xvwcGvMj4E9tG3W6r
GX6itqZHsyVYqusA3pSFN+hGY5cZ9Vw42YOsOiNQRLZMK8uh/takpEHIlsEn+8tyO2HWzzgdDWVh
K+ZtIrmy9pAM75mynbqD3sswNDEEp9gmlze4FY7eJm6DOwIGcxE/tSOj6dKN5Gcz+yxxJBBi86TF
ygVVbKrMaxuOq5rgthYzu8MaWg455QyiSA3COEG1kgLHXmoTTUHvVsTt1eF1ra1E9ZGm3N/XAI3p
CbsKcZBtXoCe9tv6nMx3MNCE7C7Nn0UCvrpiB0jAIaTakfUrLY19ScntbNqLCw8x0E9lXh3yNIO4
S/dx+NhShGcGz3UMnuqii7AcIsacdJFZ8AxmqLKtRG+lbEAlBG0o+GTQvgilHsiNK4Nqbhtrkw7x
SydXZ7GNkWU2SI9AQ3HHsr63l3E8ZK3kWiRaLYixfXKKVHCF6f06H7vlKosO7XqCWGxr/LYDK0FB
iyxxigiaQnJd64KTlq8IvGerJXv1aIJ7RkbrDCYJns8S4WX099LivTK2UgMrtphtRZV8vRA9Zfzo
6wFlhOyMvYO3H4VUAvgekd9NpJ5Jn9oN0Af75FNeSFrMziLezs54HpTrWTwxrNFD8mR1b2hu9HJx
GzaeMsp2cSXv0dO5SZsmNlWEX4ovGW9zTa05rVc1OaNhTsx+txH1wjX1X9Zc25UAWqNi+Epq7UxL
OJXsjn+w5d82gZ1zbisJYbzAGfvEjTvx3PdETYZFIdimkL+XQ3wjze1+1A1Pz+7bhHzuFDZgOxLn
d7LC1VXF6Uo1oy2Kbfef6y5PiZh5CUiGFQB48lgxD2x4FFLm8ul9Wu/JUK9ZSs34sx/uU45FbQbC
nXcyA9m3WxPRyWb4jOqhLKZDV7U7RTqNZLfVKV2Dl2V67Dr16WKiMS/+oHz2m9XNB8muq9cFCJqI
sCQX0AV4BhjJmPNBOGWePHw0+lU+hpwmdLvpYmcq7sjGt43qUFU3aedLZnwTW4mjooqZcK1Er3Gu
biYy7sr0rYrlwMg46bcfsfrYjZyVgrK+G9TTIoLFq8RTsnxiAbEpnUn9WG0l9kzrZU03inyQIBFn
oNxS80R/OCpSrzYIeTOFH0q7PzsT9I4wiEkky9EX+ydZ/LeiS5kK+tXM+zqrgjMa+WYCaDNRf2gc
/TnCpIKVSa67xE/LsvS1Qii6kWCMSTpCjNvU/hyI2xWWM2guTN0/9R0ubY5/VyMmmYOSQmqdBVfr
awfAkPqk0qhGZqiDUfWWsRUJ82vPivv3uue7Rj8XorwjC1phsPDlaANoRB7bmOAPLztGl0A1GHKx
K/+SiAExnYhYuuGRLT2ffriw/O03hLiloWq8VFxfDjxL1EIVQ4ncZ9q4XxELB0ByCFcT2vVW7dos
sgccPeC0BAVrWj4Epb6sYKzhM3Y6b2asrvFNnffpXbcWeVCofXTdFTX5Vgl1G2GUkcWappqowUde
2cka5R2/tLCxxK45zMiXnSnW6nzz9x/0z2eRG8cQ7+KpvkzAvhSwbVQ0+crhdC20OwA+Vw3pspEF
7e7/ehlOpMwIOQXrF4TVl8ssYrWibJOPKgnAOpHLapt7q/xDasqf3+XfF/lymFFnHrt2VY4TKUhm
HvokaQVKPd38/at8d2QSmRMS687x+o9wiELKRWgZ0hEG6xIk+PBQplWvf7/G5ef49+vENyGciMwL
6TKt/1LcF60EImMYj1oXAx499qG+ScU7LfPWtP4vFiNWI8YaGjHrtLr+fY4A92pldWaSyGJY4COw
oBpFKWPbtsQfrvTtD3dJdSK2h1Xpq/hAW3tzzC3p2CsfSs9bu9z9/Uf77vbT87zcGZJzWPP+/U3G
djCGjEAngDSScRz6rd6c/36Fb1YfltTfLvHlvrSdXolxm58gCV0JNsUYMR0Z0QDdVX+sXDGIfmzo
/pkEdFnFL4GDElNwFM5f1p1JsErDIjHHoiJHHVW0t5HV4200qHGsSFcoO7Tlve3Bu3RiVlytVpfc
/vC1L1/r6+P4+2f40uSe5j63irU/zu+jK9jGPrsJtz0g5vCpOVnbn/JHv3tO8CrQN8fpJP0ph9Gq
XMcreurXbNmIlSW1VLcmNevfv9W3j8t/LvOP4/u3XXhBxAGCqT9qQ4xuiypaoEWc/tQb/+kqX16v
bl5iU2S/Ms4zPx0dX2cOiF12ySAkY4XidPOT6/6f6eofd+s/5cVXhUpmyKVQzCKX1Hf0vpeX7jgX
DkeejeDle86ON4pzpKiBB26bVyORropT+UuQOvJB2cYvP3Wy/tw5/13ufNGyGOlM7J1WncL8MzZO
UB42Aye2eDD/iz1GsiCGKTKZYIzd//3+t6HGUakYjusFCmGmp4jj+phG/+exEl2m367yZZWxZniV
2lycqmr6FLXiNRJj1yK68u8P55+mtkv78bfLfFlpyLau0Kuv6M+Exe9jV/Hra+i7rq7Y+jPDAu9y
4Ge2E0CBV/+7tuBvV7+8or+9G/1QJ9Y4j7Cqp/s6HIGlS//FXv379/uyrDUcK+FGjUhbQdcZRFAY
nlb/1KT+dr3+/SpfFq44JYVbaEkC25o7IdA39XWxizyT/Cj6XKFt7pf9T0/7ty/8f7aIr7tckbeJ
JbBFRJqvonAdtF81Uou/Px3fvlH/ucZXgV2YJHGS87Us+VOYZbuRP8qVnHICUf9+ne960L9vd1/e
qKGYw558Fx7CKOg22WbCZVv4P1un/nSj/HNUuVSijJpQ8lw+yG/PW9vNdQ3shHgaZlWhFb7EIkL4
/G7JOqAKT3VEa3UST2q3bMr5gXLaQSFDZiy8k76v4bycwpXQupe5HG/TuXdkcZ/JlRfHWRBpx3Ik
hiMN7wjWRUYNnWlptgnYhFkYT6ogblTmo2uMX3zsXkSlBhIykvlfv7YG9bzhrOkDIbKbqan9Dtj1
aGi3XanfqmL3Ug2Rl8eG12Ukqxoh/VZyH4xhW0tPhmZ62Rh6xBrYUzreQ56g7CUWAPqfGwrjy9oq
L7msfa6kSGjGNkKYL0CLqDKc6OF7ukTHDG37AgO7MBRnRo/Wirc6PWVCOO2ZBquByFiWTmlZ2/j3
YITJuwm9fXJH+sUczxtZ8+vimZhdGgsIB7JoS0HrrQmFt+5JkWqHS7VvQdvTlERu6kraayR8Rs0E
5RinjCZslYkJ6wBJUDBtzZgcGGtAwBjOzomzdro99q2rFve4ex2tS/EVYFoWMnpDp4L+W0R6QlMh
020PQ3sjZtp20NpNIyTEYmgosiM3KtVzZZCjo5AmLnLGbz8Umb8lWD6oEFcYIkck1n/KLLSwIk3m
1Jk56tfX+CJUGGjhPoEaLYQys2B9I+fxWajKmwx456KKsU1vDEoliGM12STQTPJ+cfSGWWX5ME9n
I2q8QomuBfG+49qCGm5zqVDsIqIZwNMh0Y5EHDeIACAY7KKTceJ8tjUh9RLrhTgBR6Bp2TXJLll/
UXoil5BAS+I2kYDMqxW3i7649C4yDwtL2hFvqWp6RO39cwDKm2ClkZJ11c0o3hdWvenF1zAhCS09
Zmt3NYL+meDUTSAPlOQg8R8h3M+Rf30qas80QyetXyamr+JAU0offFy47tKZrlBlW1N6zM1y29cS
W4VmQOhGiR/PTsudShskuOljiH+nvG8kw14NWniwE2UpdLvYsk06THKeOxme0HxYtnGYBZaQPbZt
c5KN4dg0Jso6TEKCO2YKfT4gLFF/GDU9oNvSysB8FN69nu5Vict6Pusxz3E0OkP+QjYkv8v7KpmO
2BDx3+VuqhFzh2NIjIGbYruYAAKm4gE6w0akTQblGoLHw9JY9kyjrikyX5z2OnDbnEcjFbcFs/Ql
32ZS5kEmQeqxYHa4L+StOQSpBCPPDoXHGhuCsOB+ki1MG6A7VZQBPVtonhEnQvAGZFVWgEmbtnpe
MtMjd19+GeMWY9NWyjrCsWFMqSwZj51MI/HMmVyHjAiboBs3ohrozVvK02F1g1Ma2E7620S1JfWX
QkSofm3C0y3jY1TfDOHDzJtdPMg0LujScaYHYPmMSdhbG4wx5MZFlGMs52JBZsmzmihOrp7VbA0k
JdsKdb6LDevcMnPqlo9Fqk4ZaUdwSHyJGtYcGib6pH8wendULDQyLCWsSQ6YUdw4tTdGdC3Lab+I
htdo/OpdV3wqdfhC3Ecwj3yZC6VEfNL05EMEDwuxdNvBQx8bCd/AHO8zA0zIVIUvos7CYK5WaK/K
/BCPid12yq3OS9XWTTDJcGyWI+Yk15jhV1b4TYn81oGvckOGPKHdPx2E5VjqH0t0lvp7pLkA4bHq
FoJvYkGuX03tPeFXj4IF5qBxF1fXS/LLQmWzbnikl+62j94tVN49MT5kZQFC/mVGz5nqQ1i9XpSX
tDopeCjjeC/3407BWhWvqlcw/Fnyo5m94fZr8ptJ94v6tm9nu4qBkhaMCHJ3HGypvTFD15heTaP1
klrbGOrdnA9OowSpse+qJ2Mk/Xi24Lj1+2ydXokBEkkD6nJPJ9ewub6MoGCB2O2YvZBdtOUD1DYo
LTddozNYU7tQ9e3FsKMT9VhGzzNYTruvKtdYn1NLtUXomJUGRHsbRceqdtv8Vm3ITwg/6+GUhG+x
dZ5FyQvz0TGzoFQn1kjWSYZMaeTqMwDk+kHAgDT2dxfsU8yCCOpxELZF/9TVhxThSkkUG4k3uYE8
n+nHlDuW0IOsJpyFMKZuardZRYfLONdR5KiReJ1hoVyStxqs6+pqwkkwi03KptDKd6kleuH6iFws
03rwDY3TMtrTPi31lLPzzWRLVS8SMOhYd/G4wvLdKswrmL502ZO6Lu+MqGo6xCY7W0eEYJU3jjyK
B1FLndT6JfNEkzSDnKXqi4s85jqbGm79HpiTJyfHEp51ucuyo6TtQRRXOaijE3OiWfBj9b54XU2L
f/0BM5VqHEPlLsyei/wmVz0jBoj5WKZ31ptlvXb6QUquV5rCcTAyFYzcWfMSXu/cGzo/kpkiwWVz
1VdlbRzLekuE/RBeV821VgRqBBUnyAU3S/i/dirSGbz2UoYpMnrvRtlt8QorZePEcFk09VjJ+XVK
ZHGiQNhE2JKp0QZbSx9zkh9fw3m7Cjcis8Aun89NG+7waflgYl0y6ZkMkmIli+99pl5fmNFWtl4B
MnzNjZwXokBHVWSE8qRAJhiulcIWA4BOtJY1DdexXm8rAVfeGv/z7yV6eKMXbWBGRqDE7Zb2pBuS
idMuJqlOxZbjm0cehq0PIMybXdmdZoNsLfEOF1nQmwdDG7dWWGyMJtuM7fqQmWRLxcSU9ZdJlWHL
1VvRWqOtkWA25ay1dXXNl/TJQECm/THQxx/zgjClJz30l26Tm24rzg5iTzxZPCgEOVvFdaOcTUjK
WX0XS9t4PdTDlVmcmvAjzN90M/cuJq/sql0CaFwE/oBKCffWmsIMLN0RhU8CG0BsQGB0bjj7vUFO
06y6Uy/ZVospkZk2W16lPcecFqLFsaCd4f2L68oxK1jdhr5l8/QK7UNT/L5+nc39sAKoWvhe5VWz
vuf57Az6i4YnOCsck15CtSukTTW9XrKkBjcf+UsyUPP0KIX87RsGEBXbgsiQO2cWXZOqdiMJpCZN
blR4reYiZm3T4zx5AMBk6QMWtMA8dTzr2imPNvXkKM1tEz43v+CRR9pGju4LlrBYeVm1PeNhsYls
Ubjt1i2DoNq6KzSP+mdkniwmTiefuA7ojCS6zeM35bJ8k3CbngfrODKxYWw5BS3+k9zvl1dGjm2O
8gpInHVnqkHTPsFYDFVsz+yojTcOnyRbWTiTI5ccetfSd9NAJH5ja2nQjFtAbc6oe4X5NLNlk1/G
GJoHTk3JuQm0guJydVMir9JOd9tY3ejWq6ynvtbz8CvA6dejoTK2j1NbmrYipuPl4TKajw6s31ri
TlPhEQaVVRsRRTslj2ClDj8C0GO3jWqMiOcof7W0c8H4jFESty+V0NvTe2+eLSX0xZk/u8wbZb2v
Rj9uJi/KLVvgztTy0wQFTLmoVF8N4cOIxUBsf4X1L3XM3GZ9JjcXNKOjSVcV0y3t3IK5zQzcfRzO
4fs50tIESoIHYnSXhXfKVDZ9e89ue+JVQ9C7bvq+ORXWa0GmWduzAgO+jwp/CmfPHBLG4QCuOSLL
91H7WZbbtsTIY3o6fkaUztCwckeu71hjUKdTo/tG+RlxdlrlTT+xwBbM551hPTBlF7j/DOlE/m7C
iSEKWLs7i8ef+nGOLc8anbCWMCsLvD5XlXhmchl32tWqZICuc3vBQx1x38zKToAhTuluCntmV5hJ
WZARFxApRLht6dfW4ECM1/LRt0jgbpdyEyfxfZRn9kQGIPZWMBD4J9OTEFneVGfXBTCwIrzFpsTR
Z0ObW9afmYdWIgWRv/ZBQnAcOaLjdL3QY6WiN6SzLB1CRtuQ7wFprXYzMDgRPsHFOIq1h4TNokuB
oqMt6GvjHlqXm0P2HDQ3NGIXTJ6daddTeqXKrlS/J6g6mNoCvaqMW0UbIRUzVOJ8ZdUydG3Vzyji
rZXkoOYlS99nTJRV+MEUGqcoU1DhPOaahBX9yqhuqowBd6a4yCkKStq8ypwS8VE7XsQmO1EJ2qTf
JRVFBsF363InNC/oOHPKXUmoYUXgXemdSPP0MH26PAF5sw+Vzx7Md5s/NkzG78dOw1d7N7AuAXiV
01tWUOarTm4CBrxV9VMVHWNWzmE9l1bF+NWZOx5jcPND0Mk3+hQoq8/Avk0/qthbEb3ITi6cZdXr
0NCI14P1anaBiPh7nGztENaM4hGJcCAPrPBR5aeYF5e8P+gp27HdT5dsRXkzgnWb7i+uV5MjbBGh
9zTIBiAQT8CJXx+S8aatURgVfjney0Yg5J5VubXAmjq7acHg7nm8llpe19Fe+z1AAe2qI+TbALDh
hK1rWF4/QsjzjdDTCXUzKpqIuq9Mwo7Td7s817IfR7dINBT9IJquFnma8RpJzqw75J4U9SmS3PWT
QMnC9JvMUVhdiKdETz8UO5GEFJHTNEuHZ0ISkfxUsDN5JzQBMXw8kLfJeKuukOMesjN1P5opsT9d
ZDD1tdYCHHXFbDPre0s+iUZAiiNvs1pSPHzMSpB356T3wV6SOjdUm5gHIj1jg0eUGedHmg0hf6d6
hCLZilfyc7gcTXP1zcgjcN2exfsqwqUcbvVqmyLgVVeeypb16mrAv9UdWk4Ey0tTizY5FWl6nOoA
M7TeHVSi/gR7fKjUe+WUSNtC53ldAr0PRPEtRg2QncKTULFbNm4kvC4KCjA7ywMO131xFTEjl1Bq
bMg8bG/QERDBGXd+JjtV4olkEwybtrgBuyp56d3yEde7wtgXEW+/jdsbdCJpvAOD56fefJvYXT+7
6jVDQpb5l1p7lg5j7AxsiyTlCLet5hnELcY3s3K1CgiuTtMcQOayM2qOQYGmSTjHTkf+IJCgNHhz
umPTE+R7rb7OaMDK3S6ZPCW8Meu9QpZ4uY1RJv0Ku8f5IVOAuR/5xJdTKCKaRfe0wkX6Y623g7Gd
fmlCwA3qgrSLqclBVu2FjszCnSwEfe2iLq7QLCokI5EYcXXZCWTgrCkbmDObm7x90Tm+42Tf0ixJ
KS4WbKcHIXXFOAcnhEzBKbTQp1vVcH/UqSBC4oq2UVh3blp+TDjONeuctVsWn3G9ytVTqZ1ocFEQ
dqjzOp9xTtrcFs917NAvrciWHJ28uUPQPi9XxI50rW/VNvYOu6yvlmIrmoMnj8Q4ItWA7z6CBObc
VyO2INqgPtaWG2bvXbMXmg3hB+py+T2lRAcACc3murvnBSpYrzIpyOaXKT/niZesor08FJ8LO84q
8epERxbSFZ+7cBXdDK9SVDjilPDcaackgRfHYlV1rHf6rWyelWGbp/cNR+q54KiDyp1sgJFDXqA+
zO892y79t4y3sR8dwYDL6Pcpfy/bCRDvphCNYP8kkDW5zopb69SWq75bu6083VLuTBrNmg0Jpwl/
QJefOywOJCc7NWkhUxFvWlly1XT1VulKlu9GA/5TYOIIqRav1z6lftMJBzkBharvCqS28/0a7jL1
Rut34vJqtitNQWLbWfGsfcnRquq2ukUwP8aCUtyaeAJSpTjF3IC6CO1lMm+biWyAqrpa5TuCwLZp
F6FlYhNhM9FbSuf+VuTjCdRHMMCCydL9ZRB3w6D6gkC0OB0Lg7cIUuqvRMTyOhvLxuq0m7qwNqRA
77ssdSqINUV4XyXRJuG8ryw5oesfTXlolo9ExxiRr+eqNDZqQ4pgJCeRXUxCQ8MmJe8iLX81C406
wLEWP/J626cx4M/lKWv9WMvsajxo/aYdaCRWtlTKLuRdTxxflfqkif668v1vxkRyYuRWYnw9jn6u
q0jJcl8KMb0MTqi1GF6i6NQjyMiWN9pFblWrm2JIepea+6SGyoM2Jj9IcVGCfzOl1EGs0ylgkv2H
FrdTJlEYBzhNrfYUS8T86utzweG0SQsKw7EL1oQR6jhxQKeiVntjcDp9Ku08VhydR7AMPSLdxFhm
hZ5dgFleMoI37byY1uwouDKNs2jZrIrlCt2+0izsBiZAVZOFnCqQPGgafvl8gFq2GaNHtE0DZFTB
aFysTnY7QUw3div1tvkwZg/MkFhPExuMK+/bhjajLc1BHj5yMopNr58etWVHt6dd98L00sLp7W7S
9drU3H6gFVMcWKQKzvU0iW3NOmEIR6FrJwQt9v05VqfHplvsUT9Y9aNA/5QGQzQf+vU8ShIt7J3Q
6nY6gGv+6FZOc5l0O4fE0hFP3V+vpOagHEUa4oiW3wmvq3RTFp0z8vpn2XW3EnUD/FbyW9KLp+wt
Jk6I0L6NhhjCAd/4Js083dIW5y0tLgo3NdJ3g9lcCSmlIpSwTc7BWiVHOgwUHlGNZYHg1huZwR2B
ZUGtb/LqOWMdGIjNlagZx9Up1mPMvKahvWNU1GQYP8LMDcWHVRucTJYfax39Ytt7omz6ncRzO603
Maur3hX0x9DbFnSMm6ASgxT12dqU5MTIqddW+cUi48SXcCWwBQwXeWe28dTZCSchnX52aBKFJD3L
k+Jri+xN0Xo7yp91i9QJNsB41ZE+W/K2JOnsrrnwmCyOOG6J4mdLcUhY81Kdo9iEbUHN950KW1kn
nNvkcGpqKHpX4pCMe4uaOi8+VgRUF5tWlPIABaYRc65r3Mk0XZHIksktyicZT1fVPWhWvxMMHqBV
iZFg3uOSIfgoJHJjepGROHvpMC0Qr0WTPgg7VawUktOE1CMhTfq90E40m5XJIPuX3mypIkixDVIW
0wajYdK44I78WhB98rNcWWGusZ4jPrIVUlrnN/ia7FIriAOXbpqWba8/lMgrVZIeaGwK6h1pkC6B
URuRj9kSESQSNcoCnje/Qo3/qC7vyOTnGTWN4WRFA/sbwDT9XFnU3hf9buxxe2nkjS/NJolPfffe
q3sFf88CphwPGhK/7IQ+3g/LNbAUjnmkTtyPSu6K1fjDHOy7leUiXCEQ5JJ28FX7pa/CIjT0k6zp
McWcVZetPRk/2YS+HYIhnVMlUSISC+Dsv4dgTY4IXhrU4wWHuJORiV4rC1nnA+j1namPCUkxHNGG
TyG5ZNyY2UlKldjtmli1xyWJn4Z1LE9mHPOsKKQeE3Ac4a8bZIX2otne/300+N0I8vcP+2WyWqjJ
COm6OmkJm0eb+6uVbrWIAYKpeP+/K32RjsklyGpJFY+K9aooVAHU9SQcIir/Qarxnezk92/0RT02
Zg2K2VQ7JkIFDlOiX/tTuO+3Wh5skhdR5kVypX6Zp4oQ3g2lW45TtqCufa9p9ubW05inO30UfZ1j
4RQFBlFcf/8F/0xoZbz6+3W/aBaI4OrbhOte6iokUi55dNRBL3C+d42qeLrKcKlA9zdMboijyaw+
OtyKzK8ggNNArjpnkXR6jcKxIlVNkYwHvAbXFsfWHz7od7o3QhyxofPjEFTw5QfqS4gXLfdAvCGF
7n+zccPtchKO8RlNtK2ekP1eFwdGaAzRkLKyIbvxYQisq/Tlp7H0dy+9qgFLIavbwMP+5bPMpMUW
5gjGRB2QFs8irsgyk07Y237K6f7pSl9uz1qjVjHQYJpKlzY2bUeKeLVRb83/Ye+8duPGsjX8KoO+
Zx/mAJyZiyJZUdlK9g0hWzJzznz681Hu6Zaogmqmrw8aDcOQVas2ucPaa/2hpozy+RN+RQ4uwUG6
aWhokOsqHiiL1ZRrYZEVBpItYRNcIgCnr9uaHaLGv8LNKwomKe3kUonQWe9Guq39dJB1bL8LDQao
UfXTia31GERjprkBxAJVK8FAf7/rjYnuBaMmXqSSB+w/Mf1825nKcIDtS94Rmg8CGOrLqlDa/aAn
4ddxDM2XrMms2JbyICYd7ZULwxPafYIrw83nj+vYfETAw8QjEvEMHtf7L5cpCFgDzLswy7C5FLMA
u6a8bGcjAZ1ucNANGwHE8JfPgx6bDpaoigoAOMCyy0UwKEInGx2mijAE6OfdJRI9xVr5O1FADUPe
lI742ADI4qwrsdlMuT6kYtSvQnV8zBLx5+ejUY7sq5xoSPdY6JqjabSYcWTsbTgCR1Mg6xZrM5DM
Q6kl9U3RaPp1JpYiVr6R6qJInuxEI5bcuij1u260pos2S8xt6rcVLBmVlkjcWBTZA4MKjVIVgjPk
XUKNnLInulYkH5SSbbOOk3VpmtUTHquW2yrSTyP2p5+SSr+uxQt3J4ci4GPPzPaKCHN/EIVoE3Z6
9TOdoSOfj/7Iu0RPCCQXSiWzAPpiE1HM0OoLL7rkipeme806RPIJ5aJfIuqLJY1AmUEL4lUJZXmq
aJ6shLRiLtJ0M0NBmr3PvRce+H3rXyreV9O7GP2D4u9z6xucIW/wbgZMZbhkpnqPSQUV2omrC9Yy
gYOA/4qsOlf2lvzA3tcnZ35xHrd7QRhWZQHSjY4kUjvcXw8yzXbZ97kZXWJXPQzXSnllxGzSQ3rG
kuLugVugIngrL9CuNAG3EorIPkT3QIfHg3FF/Gihq6aqB2G4iSR0PbfSEDtFQYOce0O0ic0fVb61
pufEuJEk3dYxzSgCmn1f1dZbNabnhsZWM9dw5RoFPxqLAsI+IxmmCYY8y1wmO9ekaqU0md10j/nw
JAzX6Aa0/Y9WeRnqYmcF93nMl4n2sMQy71uh6HsqNPDZsBFJlMe439ZPqrnGq1dopZXQPubdD8p0
Ag8bDScUXAf8Vgbz6zCdVdk6aR8LtsoALY1xXbZPSQwTWnBbUVxnk0x+uk+/WdnXuvoZe2eTsW+7
3hWLJ+rveOzkD0nJXvxg0LlVYNFEMf2tKwFKJ/4nanXjGXcN+q6xPSlfsvCyoK6kyfsuoRgh0q+T
vpvCnTBtM63FFmbnN9dqBw+2vMgp7lXrdPrW4EwD9MhAK8/LhDOFWyjmrHkY5cCSwkPZmFx4EDv0
DfiLOSKsQJvE+qEIPANq3rTVeDlULNTA9Wm+7dHWDOjk04NF4SAxG8rgsC/KOy276iigh9/y/MWq
2ZRvIqxuvIPZ34Yi3mOxE6tIwvfYIfW2LNdIwAZuzx1I8HyKEvd53tB8s9wxRnzB8od9GjTfazSR
Ii3+7qnWWdGpu8Ly7VL9WRs3qczDufSbRxVtT28NvIPahNjfTclNZdyo3peKW6ym3Okg9hU6XtWm
uvCM+96nbbCHdFr6rQ0Bzpbx5u3X41TbBmURb59ZVKDBLnA53UnNgxxpbp7YyBGtxOq8hw9Xlo84
BaxbWiKlt2kwSJLOp/hL0ILTooI9ai/IG0PXSCrLLoBmePBz84P6QKtSRIPCK7547VNbPCTNfkYJ
pAotfLqFB72Hy3RWes/edDXiG9XdlrAN1fisxSFKiza++jgkOZPaHvL1lPwYgHx59O6/gB1Ke9OG
utFbBz2b7Ni76upLAQZwTBeaQuauhgKsASClmUuFAyKeIH+jW6HoGzXeWY1NI7cj94BCONgzd7fQ
7UrE4Qfg8lNAmw9tjSm7BrYQPXfWOdUOP8LE5D6QvLWa3kBNMPTnsaQ3DNwjmu6bbIeA9WqAG8OQ
KB4gPwyjPpiekmFngWanzGpuItimfnBjUaPobC1yu2qrCfuyvo+05wYvYegPbCYmLNRH0TxrlXVa
vgQAVowLHwSRTCNQmblf6qYevgbKLpHvZvccSboLhXUq3OTtRkR4XUd1ob8OCrq2V/S0LfO2QG06
vMWPqaXhTsWYon0ybflOZX0Ot88fD7ovrgfQInAIy3FtARIrlOtIG3DR+T6VIKpACoXUaeXwqcJU
yPIfLO1BMFwhW6vVmhKaxHYsDivG1XSuRpHB13GZ4br2I8o39ME85UxAkkYJvozUInHYCbAzlQ5i
faFSnVXyx5G+9WViHHTjW2De06pIkvVAKUovr7qwdSvpqq4ulIdUebCky/RF8naS6lYh2jq2gBZx
ui0qqMc99GWUO76EXN8T0CaetRW4Tsvf0Kol+DRLvHo9G7CbR+tOo/6wm3e7YjP0a7O3+7m+UIKE
gBmbMPPFhH09fSmFH5Pf242UrzoEW+ryLJPKNbRKeKeWhktrE1CHuR+al9b8HuP5Uz/qshP0jgDG
CB+vGFxzs6biaInmvoXjmz+A9VoLwZWubJXhVuJ3BGHrhzvZo0WVH5KGiuZGaC/9SLQl9pD6so6v
G+3C1DdVRN3ntk62vvXo95dRDmbEpWC8qsr71roMddsQvsYAOFlAoJ+Q0/XWkgTCBPq0To3BLvWA
9vedap6X/jYNEOe9zMU9W00ncyzRcL+WmMAefQZef8728DAgNm1Juxilb/k6l4e91n0L22JVa5Vb
0KOslGhfo7NNsQNGvFzJNJXvkmK2bhuuDetm6r4M2o+AyZXVj0Nh0gs8GCzrImOecSqpUK3rxG5G
wK5Qc8uxX0kijTRvk6Y+FxIHVOatBbrB4pY/Ue6pzy00N29l46fCVKqNZ2H4ank3frBOsZ3rZWnb
R8gThdUqQLNMM6h4dvth3HTSCjjdQeYHtA/Skc5IY6fNfWI8wNsCo0dmNTIFovsChzX/HIGWVTDQ
9gK/edujmF3RLZOufNPuDQCQdqPsJBBS3p4KxiA8YlrthCHHv+UY0t7AnT5pEEnv6AasrOzRCzey
xwNscYqjT94wExQaP71XuX6pbQKyUyVDvxyVvW86eImxuMJZo/PThz79roz+So6hXXdXfUhnMEMu
Olrr5San5Nmhmo+88aDee9FWj/B6ix5mni87XgfYQZ72BTtd5KrNVqI5G867MhDx/NmnAVvJ+yrc
J+KhbK86Gm1VTTCaF3ihqVD34fS6orEvjdApyvg8JtWhs2fAOKC1mjUPIaCTAXigR/rjfzfirRQC
aeIpDiZtxv6L6W+wwrZjgGbqcJam9Ea071ParsBdxW1BdZBzzqZpoesgnJ6y5JD464zbl5A6Pl4Z
AVsf97ZVHIEzuqCh4IMvUC8w8VOzqxSMwnTTaLxFDY7SM1LtIshiXU5WKkYY4V0St7Yhf6kpedLo
kFTFUYPnAChNHmxbIF7SuLMArfiJW1rP8LacfG6UmndIMO4F07R1PLc0wdyVUvfweb587LLAdVDn
+o9c3AexOOhh0gju4qKLvxa4rhonZDOOVK0kedapwhHLFLHFfX+fM8wSpyOfLZP9J4wrB6gO5ifA
QvPc/XwgxxJ/mYbkbBWlKMYrSecNor3OIS41Q8PZhbliUZypvcwJPZ0omBx7XIjhGAoSJJARjcX9
dJRQcJLEAJnYbiXLUKvLp8+HcSrA/PM3w/BjyURYF7+ECayVep1W4d3nAY7csCms6iK3IzR9PhBD
hzKLo6LmOQU1CiBqhuK66Q46whMykxlLyfvP4x2bATwqHpYGVZn6zvsBCVEu6NwVOTMAavfWWTYY
FM+/1OV/bd+KNBIjM5GOhtfwQSdYrgTsgsi/00KsXE0aQ0AYxQk7kmNv502M13rjm7fTcN8EGBxf
qo0g3gTp0F+OdameWDMnKzTzI30TJQRjO6lY0Kub0S1FFxtrF+/MXb0uz5Azu/alFdaYp2w7jq0f
HGRUlFNFiiHLqoFXRHEUWOKFNZS0j+JVVN30/omK77G58DbGouKboAOR9oV2oQtXSBisRMUVTQ7b
EyWAV/Pmxf1ckVGlfBWCRS9yHuqb5xenjKG1qou4jA2nr8fBzkQFyTojCQ5GL7ORt9rTQPmZxBGF
DbXmqhCAZJWDPlph7uTbYYKEahzgY2oOyHDoMBatIR1RigDfW4xoTdDHlA5ebrUrWkV0dy11qLZ9
mNcPSOCKdmBii5z7qOHKitZgydpeN6WXnSguHnlnCqRomhezIuaH2qKg4nAQm9PFZAnrQUTxsAZ1
VownCHhH3hrWafBhZ/UETonFCtYqXfKDabrMotYx03tJarYFdkaBf8pB6sjW9C7QYnqEUQOlXW0u
EwX9kQx3U0nBSCHrkm0ySQeDJurnW5M879aLiUKHSVVmyy4+eukxrGEFNgRteNk4ot3tEGgBCjh7
Xa7Mq/haSFfZd2RGV6OjuNJecmOHg4vSFXf6RHU+/yrz0JbfBE0pfI41UZf15S4ZYHRaKJl/mcIz
QTFPH5qHNhqKb9hXyg+9Kk7XEo43d3HLBeA18v+88+up//W//P1HjnBp6AfN4q//Og8p7NT5z+Z/
51/785+9/6V/XRYv2Zemenlpzp+K5b9894t8/h/xnafm6d1f3KwJm/G6fanGm5e6TZrXIP5LPv/L
//SH/3h5/ZTbsXj5528/8jZr5k/zwzz77Y8f7Z7/+RsKy29ewvz5f/zw4inl9276p+yZ0/nXZ/35
Cy9PdfPP3xTxdywwZ2qcaOGniAjFb//oX+afyObvs+6YCKneQMeBMutv/8jyqgn++Zsg/T4LgUpM
JWgtlNYVaHV13r7+TP7dZOtA7hV1EOybYeT/9u+hX/2aCb/eCo/ij7//I2vTqzzMmpqo+vtViSs1
jugaiiYazFvKnfIiUci7wBsby/gSZfn03FCjdTCpifdRjgeuPJ4BXxEPtaUnABPD5EYq1eK8l7Th
u5g1mt1FnoLpPRhAv0VTMEZ83RaqVDxDbSu/Hekd3KrG1F8Z2G9xNVDbXWnd1tkzxLPpTupRNRuC
2r+mMzMd1EZENXQUBmrEnT+ux1Crzg3EtdH9CQOTwqYC+cRL5xJOotY7oza0dpcGhXZpTJW4jieu
FrFZjuoqAsVuOGFmaN+0qaY/xh0MWanEwHIXkEf+IFe5eYhKtiR2bTO4NzOVulvcZJGdyQPghUiK
Bm7SRmYi/SWUEw7aIjdeta8FZ/SFECpaAnYIidIEPogkdy9hakQAzEUslEff1A6tFaU7NlRqKFWk
CM890OHzKsJCqK280hGnAETOEAqobHnKqIMzTgxqVFHw6Gmy74gd6LCyA5ygdcZAsU0cxXPPmOib
JGV4XUW+Wtl5G06uZ8r1j7JCJqmVe2NjJhPORjiPP+LlR0vQl42XCp+dhItlO5YgJysgyHyouJm8
vFqrca7ijTFUup1SuocNUYvptK2jnnsr3RUqH1Ivyq4nFQMqOzQ4vD3YNzRPuyTR2+dEwxPRrVOu
SPlI48vVEaw/K/IAKLcXVAZKPVQldQDUGFUBUA6NwzDp5qUsoBdlhnCOzrq+oz+j1oF0Vne+7opY
sO+nING/KkFuALEUx+CrHlQawOzKO0frKL/B3DrcCr2S79u8l+wsadtrGaklsI6x0dxHyXztzuoW
SkeUG+bezwSfDw7lmy6fAoj8Qtq5eLdbgNBl6AFBaO6ycZBvJXForyjUBV9bXUOR2pen6wRlmXP4
CDm9jzo8SJ7MfbyoDCzQzKE6pxnXtJSCIwC7Rd5PwpYGESU7TTKRQhrE6slPiLdKE8G7VMMYctpY
ojyHs4h87XPVO4B/UkCqtMq9EhflIcs87SKQeuGbj039tzHVo4PQeFHoxImYey5u9Ezkrh2uxDRQ
v9QpnlBpKKNAZejQSHHtVDy3jw31IeCgvBKbGr2nVPf5ABUGH8lEA0l0QNnmC45mRXRT6i1Y3TQC
30BBRQQWY8QTtXl8B4rWLXvfh1cqDxKg92GIp10HAKffTaOKYtrgifKDlGXNLhEFvM2tUmxSu0mS
vlvliWWAOGdlbiQtDLexniV3XoDrsKokYgXapoI4IQnAQVZY61TbqtVgWzRlRTGsrg4aaEAQoTrt
p6aP1ki5e+s+qWLq2Bl24hpJm+v5nkcFPxjvJBhPa2s0uzWt0nbl5yGF4aHuziNRna6avpSeNME3
bgExZThLGlBctUj6JoR9gOSIZwEEjQJqLVy7Y9kSUGjEPb0oJA2JMVN1SnTw7mjawLaCYZeUmNsb
5SbjwoK7lVFcN5WQnZmyP34zwo72J0cxIm6K54j6UINcx9bNTE3vyjKp++uZ6FHWHacf/38MN+Pr
qTp7aP7Pv8+6D8fwlzx9SsL35/D8G7/OYU36Hf8EkYNOmZ0AwIL9+xxWxd/pcMo0+nRNoxmncgD+
cQ5LEj9CyJVkFctTAxOBv45h6Xddx+bZotNrUCvQTOO/OYbfZ6xoK/HxZAKc7Nw7sXrgvH9702gF
pUUEn4piNCnGRq67ONloSn+ro4op0gE55BG4yfWb53Pk7J9P9r9yxT+CIoOEKi/pItfd90E7zLzk
qpRhsyaAKQX4lB3Fu1MwgWV+8To0mTAIKIMOWWakbdnmI3gmhhauGsd4BEaMc5sL8P9BuEcbEznC
6iJahbh+/43hvQm8uAVIQotEeUDgwEe+D26ZV5zI+48OTeHSBMYEiMGyVKSTKgSeylsTm0EE55kW
ABCjbV/Fae2krfArw36XYL/N1U6EUxZyLG3VtCRxsEE1pFuLfZSB7TavIrhxnz+4Rd3gj4nx17he
78Vv7r1yJ1V61zCu7hF6mflzrFfGtr5IHN+FSgkSqXFn7eS7U8Cd1xn3YUa+CbzA0+TU2jQJfXYC
jz/BbuswoyoHYXllK7jempYh7eMbeEwAaeNwFd2o6wYt/lNKIK/2R599D5L2t8tRSNVR6Qo06qKd
eK9f5xcqFqv+nmPHbZ34yv9qris7OzdPvOCjC/LN8BepuILmSRoODN9ColFPz7Q2PrUa5yf42cgW
JY00RXDCrwnRONMaZrjCsNB03yNl+hi4Jx/k8SnLfqsaFoWUZTFInACpSDFrsHmc1oEtu3AT7A4R
nMrNd/vqFQZ2SgD8VYXx4xj/Crpc+EoxFkpEULQMix1g1B0eZnQo95mbbYRTRbZTQ1xs3fRy2szL
iGbBULEHRzqraAas043qdC4E9/x2HmbonBJuPDZZcMjmbmiKhvER4aTLqVmHZN2qHO1JxKGLS+6J
jeB4DOyANE5BDs3FCRGnoUSnkXUAScyha3+ROdLW24V262D80dni9tSMeV+J+rX1kOxRgUVyUMUc
7v3KU1o18DTsc1cq9LNCP+/Vn2l8eWJYx07bt0EWyztKR72suOWuGhQq1jKS1Kt0i+tDukKVBjdj
WsK5vAq2kOwvT5VHFzi+1xFCdODI5UDE9W5Z+a/nAlloze/tvPxZ7bDzQojOuFM22l77Dx7okVf4
LtxiT5FxGc+NOVzDKRhbl7pGCvVnlnUkizg2IGTCTFFXAFbOWdL7V5aIYPhMAX4W1zO3QGDXSda6
06/D5/o5uRa4qDifRzwypLcBjcU5mKmZYvkNQ8rl7iB2+OWpJ8rzp8ZkLCZ+H+eJkESEmCc+bg/G
2t+rTnFvmTZ4GSezTzUdFpqvr9Pi3aAWE78IgLIW7fye1tluTo8iJ7XV23yXO8G3U9GOHbTvoi1W
gGxOpdDURNNW09p4lKB074czxMMdwdXPyMqGn9PPUV5dYMVo2wn//Y1XOMMX8R80DWrB7+eMHk6q
Zs0lg0p9iQkontiVj2wjAKf/+vzFEaBZrTj2PZ/fI1PvyeeTRgs4PZH+zbeJ5WH6Lspi5oNlzZsw
m5+i71BfMX966PSWK1gNNqzrfJVdTCMiA259BU3oVJI2z/LFKUdwZHvxV6RmL85f7k2SpiRaPaQV
weVGWWE3TJ0ocAScqj3piwKVD7rpWgVub0X/fV79LvDi3WmepZfp/Gy9Kb4TNP1MRrT+70yPv8a2
eH2VRzM57QghhQn2ACR78c3nEY7luO9GsXh3YRAZUT6HiM6yM2gZV9oaHrgr2FDFsYkOyTRhAW0+
jzp/6CfvbNn2K0RKo+P86GZdttkIpV/Xu2pzKszRDZK7FqZNmOx9cJExVOgnEzUzhDu4dLUN0Ky+
PXWIzlvEh7G8CbLYsOShpw4pE6Rbl0/hgZ3DBuIIwmAVrcSV75zaMpSjq+1NwMWeFUKTinTp9eGh
FTCBpMMw6ke6pQALPgKTCjc5Q03qJt0aX3qXk/UKeQVt5e3RF+CrdXaVOvWup1jsKoVtpG6QbGP5
CiLpqaV56tEszlx/8PypTOZH8wjjjWS7PPeczsYmfbLVM9hi56eUV48/G/whuT3QIV8qh0I/kipr
Pj0kXd76Bru6ZNipWNqoZH0+hRdkpz8OKvXPUMs57PdZ60Xz3ai34yd40faALfBmVkYdXM2GqXiv
PCUXml1stH4Vf/88+tEF9Cb44lwOuxqDgtfkadPs/m2uox5OvsF5g/k4ucnOMHU2aOAsNqDAqvtB
BPfHQg28lQH6TbWLW4ojFH9XnkO1/hoGQzAgwCoDJNp4pzLvefV89gUW2xMurF2WUqhe9ftiF9jI
aGwLl7I2njT+yavE8dnz52jNRULVdArkwnlliTQrQhBhhS7apqKDDhb/zsGv/hVq8QLpYcsxqwOo
N60II3uxvPvPZ8jxve+vAIttCbmPTLTmfR1aymNn+bcxQlmfhzieHb4ZxGInCriX68I8OypndAMw
lVQnOlvZe+hp4WmV2Kekvo8OClKVhJOpRIlyTnfenPVh1ccpXkHcMQHb+VhxIpF5YkxHZ/ybEPMc
eRMiy3sZDAMhandad7vwJkd3AOmon7WNjMBGGm1yGRmrHX2luM3pdGbOGj5M+DfxF1nF0AdFXc04
O7p1cL01t0ydErIY0S23fEQwa4J/sKp3XDvl7amE+FjNABfNv57wYsGPE+mo/Jow2r3L1rLptpSf
VunV6STg+PR5E2uxttWur2usx+e1re5RwLRL27zSXODnT9D8Xf3mxKs9upf8FU9bLG8P5fNSn+PN
lSzFmbZQPVbKz7kskdmnyhLHE6s30RYrHJxBqzTz7QzOwo2oojCkMEIDIVdyOexz/L5y4EA4CMqu
RDm60BE9ohVilAoA3PLvbDdvvsxiNwi8fmqpP5MJeQh4IQBzys7r+HH4JsJiLxgzTC2jed00jnUZ
X5jX1ta8Fu/nlwpK1J5o9V1qmwxjTef0qjl6zQGkBlMJu+YP9GY5yKU4b9hN2wpUNQRnBFNXBcYt
n8+gY9uPhN+JJYmqgrT7YoxT10M4m0tNZpHhsSOlA76Nzald9dgpBPBuLszMhLNlHSFM0HG35igD
7kx7XNlu5n01wpkysY3rfCfP56zd26NxYnhHF+SbyMuCgpnQYBfm27Cw9a69PWowJLPiZfKk2bPn
uX5ir11Yz/5KoeB9GbgwzjYRxmKvVbXGr/r5tTUOZbWSHErF3u1neIEaZOWEN2ixci9Zo/8FHn/l
q3YzOK+sWYrPt9M9gIM1lE7n85d8bAOm6Ea3a25ogLF8fwDgwBeZ07xuxX46b5N7wTrkGRp53uho
iOZ8Huzo1flttHnKvTluhs6qRjEmWrQjRUYqrsNxjTR9g6/UWnGH3C6+of3UbP6DovSxo04CPmPK
KobTH9o2aZCEUTanCCR3z9pl8Jw9R89ItK/V3Q8YF+izN8AVbprN6d3x2EqSLbY0/ld584uHHPjF
yHWdFk7TPPrGAyZ4px7sscGxgGh1gsm1PjDVccYDxzM3iRqnd4dgg8IaXlUFmNkn9R4FS3LXyR6M
R2Oyk9E5rQl+bIQKftd0W4E34D3x/sXWo6CAGCI+++7XHt5Pqsb2iclzbNt7E2N5BUk0LSi71z33
hxfY1a7eVA90h9ghxEsuWW7iejenblinYi6ONb8PQwi/87gQUvNvFXgicHBPDEw+kgSBqQYaqcmY
Ei0RkklpTmbrz/2vH9Yl3BqU2xEhT8+CrXxgH7r5PNzRVyUp+LkwERVkMt6/KjnPpMbPiVYbTI/8
RkbC/fMIxyYjn/tnhMUq1yOzq8aRh+aDCwkQZkOxB7rQhMiTbw8+AsqjtP085KlBze/xzcbSSGLG
hW5+T6VaSmshkTwFcSZZO7mFHZ0Rbwa32MV9Ws+1ORGpdjNYn2f6tb9Vtt22Xkf3pDyT21wH7slE
dX4pyzz57SNd5MlGiAVZ9itqcltcJU5u68+1I9nxVY4ViPT188d5dKMGdg9JeXZN+kC8CMqik9Xp
9azq3fxn53BGcVDSJ/G+qKvZgQQC48kO7LxLfBjlm6jzxHr7FqlqKWhOI3wcN6iUm1aAPBBiZg9J
kXATCdDDMq2mdfMGnyXNq4e/UT9+O+rFLiaa/97FUs2kpuIG/KEo68+f7YepStMOWj3Vb/I3iA2L
1RG0FS8ztjhxox55++2ImtnnET52FeYQGuR9MKRzkXixGtqRaqOvg5isnC5fGWtpWxzCnbkaz4Dy
nXxrCyNfEptFuMWSMM1CS5U5XO32Liwp6uGxm27ovWLGaDqvDnYvJ5fEh11mEXWxJBKjruW4Jmp2
1t+HGYBIGy7WdXrdfG9W4a4obRcl4rogx2DQJ2tFH1bkHB6OAJkTWzfY9vdzVSwyoegrQHWVk535
Nx3Hkel4W/Fxcsv16aXxMVtdxFtMG3GUKO+WxOuhpZIr9udzuurNwIzshn7NyXrmh43uNaCuSDqt
5o/lZJQu0qmceL6xVZyFfbGyetMxpxNL7uhqACGAeB5V648lzKbo/SxjNRTasJIhZ8fp9YnVcHSi
/BVimTekY65E07zgyp94SQrn4uSKGArvpK1g146q2J3haBifKvu5kPM3sr/XB/nnEJf2kVWuaGUU
Er9FLtir9n3w/fMRHnuGGmoSOlBzBfT4YiX00yTVRSgwNbTgQi+qvded6nnJy52ZMbwNsdiZu9FX
GisihPVlxlZMW+8MiKsbbeVVuD4FiHkFn787BxbRFvuwNCYmVAWizb3lydz6F8OVvmlurUfk1VGV
niFJiJCdDfhjeo0b3ERYA3SUGmzxcKqrcnQzfTN0eVFH4c6WGnIwf5nL4Gra+fvkMGebEvlmuD6V
b85b5ScjX0IvgMSKUpESrAvDXeXBw35W6jNraE4su49Yp/eP+FWC6s1R2/ka0j2eN9+G2nt/cIpp
XT3/uiiMa81wItPJbvrbp9NtquOhTfJcLkR4JS7H2Ndek/YWY6zd9l7f0MBZF/S++435tV33GPo6
xn1xPd/6/8YyeRN3nuNvhpxZciP1HnFlqV2Z41XWfvs8wIe79PxM3wRYHAl64ReFn/loeA5PSg0h
ljawoNiz1G8ln+BuvbLQPsyUN8EW50HeFpGe+QTDcexHdwV9Ir8RupWqORXQFuT2trpjgsdAIgw1
AAgUlKj7bXcnT+uhXBd3p9bJh9xtHvxMg8KAylQ+5Bx1WZnZND/doNYfxPIsr8x1MgvVSI7hT04d
Iux98t57dOeDSgs5eOZtLotHlpgKstYStNQr/GPEC/oAp6CsH2PMfB2gUJyBInjdRTKlWUkjGhLI
xxFhoC33igQZa687MTmPnO/vwyySKJWLhZ9rhMFCPH0S3fggHVBb/1HLbDapgw3J5vPZ+rpxvZ9B
7yMujg1JwM8Nts2MX8NqeXBgawQAc/cYGNxjUaSuLABKOnqVVODXCM3UK/nh1Jf4WDcGCkKJkZfH
xcngwvF+UepiGieBhWJFb+er87ksjpzCLzwW2tqrcSvffD7sjzssASUSDQh7sgI/633AaTTKQFEJ
iPKQHRaDq1QPOmLUXFr/1iv9K9Qy8fCNMKzTmAecnAGoRR8gdn1Xd6R9r7moMNi801MhP25BjI7n
SEFV1vHjXNQr9LEv8yJmFvV2dYaLJMISeuYah2nbrWqnwc1yU9UrDTen2/+gxHZ0qcyUyJlAbXxw
AlXNpo6CmgGLezzRB5ktqab2ZDrRPRbdTyjr/AfHydEXqqFCCBgfVPsSaY7ucAgBhaDDDzToK7yx
2IAPvFtXu4Fnir3UdN9fxs+nwTi/IBXvl5CmQAiYRUZN2ATL3ACBswnsPPtP00PsRlB+9Ces7gs0
UmFR+RPNM/Ty8uugljuUCLuufkDeTWI7THtMe6e2whhqZXHqP8W9HO9SowuKtW9UxYiyvd9RG/X9
ATe7laoji9KEIvQqMRemZD1avfw19eGfbqq8kGJroyVBoii2oNazkGhNEyRCwyJogRc7Mo4J2eRY
fiwrg2MZQa0WmHEJbOaOaNGTGaVup+GeAmEumkxjPJfpBpc1LgvR1Ihrq4KwXK6DHuek0DGqaYAe
U9aNiYSu1slZIdgpJU6cNRRBRqTWVidr5I9GUiOa6JM0GZVkzzXSDNM1Uc7aF7lGqPGx7wBTWaig
MXmMlQGLS6u3hSiO5iO3D+QSkCDDWQEybV4JSO7mUSWhPOB7Rt75Kz8ILdDiCP5avOpW9gL69oqm
5LwFvNYGTr1BCSHRrUw5k0vASxGwZBuOm3AACDdiN9jJYnYj1UIuT04qa5hc64VSmJcGUKH2exVX
oe5C9hYRJjPMVC8uzIg95LsXT6W4K4c0aW/SMYwRNU4wBUcV1CymdN32M/6mFXKToDQ4opYRyEHS
fCv9qEdXK1dlYN6DIcXV1wLVQBnIe1FeJrnea9syCRWdFMVD8tqsvMlaKXmaWi4TqqwelKDTi5vI
0MPoORwjTVophZ5FThlSWkR2uklyd0QM+qeVTJX8M1XTTP1adF3XfO17fVLw2DPRGpnEFk3GujZR
3xIDvdcR8dFz7bptBzQJahM96vM6HyJaWYU+jZiBVGnWyHYTx4n+THljCHZ+NnjaFpZlUd73o2Gg
OCT5YtpgiZgHXnMIufY95X5v/GwsAcOTZmjF9CzLw2m8iDBLHy78WEtVvBPw5rsy03gY9w0e7Kpu
51kRw22s5rRiNRoaYsSoSqllslakKdUvDKETvOtRU8Y+s1MhwiwpzrCGQ9cpNsUQT4CAVoyt4ghS
04jTc2SOBC6C2nclUiEQwr/s0b7Vlb7rbtUihbMaNMaYX7O3NfkmMnB+KdA2jm0ek47ey4Q4jOt1
yaA3a3phsXxRFrLp7xRtZujJqWoWj1LMjDzHUyO8VdrRuupNFL6Cykc+KgpSiTadUIJMuMiNAaW0
qq+mbVnrgumMQ6GMrWvVAQoL6PCXNRpHuAwqENqaJJVnnpyFWwHYxzRdh1hD6OiH15Nkq1FrmHjb
S6p/mZXKaK3kyBD9tWqOaYOenWYNrX9Q07GcuE0lQY7LpFTo1Vc960ME6+PU+D/SrmM5jiy7/kpH
73OU5qVTaGaRtjxQcASxyYBjeu/zd7TSQl8xP6bzQLZY9SqF5FAx0THNBlG3nr/m3HPSFKghHdvz
GFVE4N55rswj6C+0SfyUy1HabIUSF9Mr2Bwj72kUPN+P1pyInIC+k+Ku5msXTYu4W47tlAB/eew9
NZEhWJESripuR72RQv2AO0OLPZRG+5BvMctcg+aZqm4FMC3VIEWoyF2Dlmp5Wjdwwqq7tsgJN96W
+UCQwwkl3FtKKXIBuQIugpDGnRJ/jAqoIo6QFCvTieRvcQrq0hYFZjCNZmD+AUl2YaELUKnvQCTT
QIIm0amQnzhqOOOul+l81ayypijIbT+FCYScwr5rlO5r0lRZKO46JRTz5qoMI9Hz9kFWQmIV7Gig
1VqinZhLt6jwTBDBq8Cwsm5miQ7TJmgRkHFFYeQVqjVSBh6+hVTBjJsJnocTM4ybGYLSvYPUI1Ks
kApNbYipHFo33XsO+JYgY5Q7yy0LsxG0iqOighhkpvwlqaTrAPCn4XxrB2944DYQMrS6h2n/C9Yu
nRCM8MQa/flJmBfxnQiNUlirbRGUG1DJMmlRdTCRJAAQ8A4pHnexd+rS7zo3ygQJZawPuVLDaGNV
O6o99DIgIahu871mDRvw8IGXL7KT92r/W4nI0/EyK6ojmwzc88d4wWUo2iXykMMGCZE19TF9aymM
ngv0QMcEDgJkmmZKja3nh4kOe7iq16ndAaEWXy/DKWeTQKd22HC9bdW81GAHWXJXfdSJDZ0qhLko
bXrot8kAuFbQa1OEZnfjPU4Z9OxM9YE85tfZBrJmxudhw+WuUuDloWeSJtUFleX6SGXIE/g8ZdZD
jjJMXznQCn5u4bLmglAIrEoCBNEBPbyg0Kn8XEGqACYqYuelGV33ewhp4iU1cDZDJLumb5IJJRw3
bH5ncCeWmeweaTyV72mgkisB+HVHSF49fj642ek7scBEXe2EbIXqIS7xGxEdfrXPQyZqmHjnczNz
scDPKZR5JldXZKkOVmkMJIqDrwLkDrikxwsJfT9/KYFGt9+563+6WtgT59dM3dVwAiasFq24CxYN
7TpD3fO4QqHXtf7/jYs5CwnwgUMpwxhCvudBXqscf62AAXFMFpLlcxOI9ita2VDwDLGgsa7nKESC
rhO806xFFAW+wGg7QIf48xFd3iIIVE+iNmbLQZk66IqKrtT6u1a55BLnF6LDy2f13A6z8ZBr5DJQ
SNDXwPcOICtwGugkInU9PSi35Y44ZPsLxZq57X4yOoXdh/roZ2EHq+RYpxZUH7o7YaXb8hHiL8hw
tui9PCBIWH0+p/PJFLDLIZsCYeYL5qpIKFskWT6if7FCY4p4jxqR/Upu9WP1PN7Glr6ulyoD80P9
aZN5fkijoMyZYGtmoxPVaz03auTnU1M3oX+poBqGljp7ESg9v6w/rTK5q7YaOTGjIwWdiQMG41tQ
KkPr5KCa2hWPiuPUWv7VYnZldqwK+itoMlC8AEv1WlEGRYtlrSxQmOLxE1a5yaHrRzHy62KTmUtv
7UxpFdv3xCL9RifOjJiWNYUAIqu6xuOuQnbRhqSuBR22Z/9Nwtxy1hIibGmQjCsDBn1PF0OYTPrR
7OGw6UvyLDMO4fmomD0jYc+UAZ1H0IS6ueIUTr5HwA7eU0PxUKxdqhXP7paTWWR2yxQVqicmGFII
naGg3UJjV+mWqlYzrvX5qJgrTejSsIT/QHcHpPM0q6YcYODiwYEXzPZNa4zMzZeO/NwzBConQYf6
AJKarF8CohwdKtyYyh5JXDietL2IGJMJac3Vshc0f8OcmGMeIg3oBZC3wNz0qoISFYcdznVsFtDc
MvvHyRRBE7sPNuISROrSv6Zz+3OY0vk5mGJNSAZqVza0YwiB4cfpLrFAq2c2dnTTPaOyAEKJX8io
zj6IgNSB41QHkdeHWsLJAYSCHifGH34fFOiD+Jnr3xTI8orJv9xYhbUDlhdaKujmUS7iP4TDgdAE
uEe1PW9CrBudyQFahCs7WIXo0V/crXNnQicK6sWEh1OrMMe8kcVcElM0sEdr6VV/BZOngqUEGfZ+
+IakHrfp3HGxz3t2/5xaZU6+PAoleqRgFTTVdnwTfS03EfLDUMxyQANvlS3Kyb91iZ4aZY5/5I0R
StdAvOm3uETTQ3tAacWMoTfqSgiRSI2iv3T9+Vs8t29ObTKXQRTlcSJTCgQOmbkuOLTcYI/6CqyP
n9thSAgp+IbuGx26Nyi7iWCUOz8ZjdYBW4oCNfZNsa5X0pUMZT+4o/Rs+J0B3WLQYK+TW84G9x/k
IE3Fqfb9S5pbn3+R2Uv99IswT1XR+V2X0lkmx8Ei6CmeXiCGi6sv/covOsRzj9SpMWb3KlI0JGII
YxJI1ssAIhfc3efjmT8fP+eV2alIXrdKomFeeT5RbaT6TN4XQdxPG38/t7Q0FmZ7DnDkOimkKyiJ
lpeBHHj4f1pgNmPK+aWS0rOeKpyrQ5e39p3fGAM2I7iMJNQL2EJsX5dK4nlARZZatoKkhMB71ucW
5q8O8A2A/ZCAl4LthhJyERF4gUG0G6RGn8FiMh569EXZ6gHid48Qd44fs/clb2jWAwMA6n/NMvsg
mEahryqYrW10Wos4PyZ449AvnDxD7LoyPkqzC8HR/zFWilLHZKK0xASXeZUhcc5he9e2foUKC3xc
a1iVSHcMD5Vm/Vpi57Ibil4l0Jr6yyrzuJMJIoFVjCcoBkXcW1dG19oEEcRIzLdDr00Qls4b6HEq
bjd260Dh45cxbmv7t9b557dgLrQyHuWsomOvLO9YHjQoYQBkZNNeu96S+Sv6Lnnm8Fvv78ng6Sk9
eeg7WapzQrm4KIjRR0MfbybOd6PiB/ERv/qtKOZ0wplbTKgTPYb0OAXhjNhHUDX5RuuWnkWMETmg
1ImM4hcAabOeKghHNKS/ge5D28f5WL1Wh9Cm9OGpFlC8tfoDpZ1QTdWtUO8Hc+Vib/rsbXpikTlF
VS9VXk0tJsBpadx7Oo1mWN5+vnXmnMTTYTEXKShEq0AkMML7jxkP6YRBstN4OmbiuvAWHO+ZAYkU
7AJKVvC5oKR4PoXSFIKFR8LSAeTkjuDg7wAzFfWFR2jmaTizwmxKISv6OqZ5H7UV0qcMxXUn5FNx
Ye/PWyHAI+sKemNY0ICK5twhSmGFI8jLCwdF+61h4M6GHw3GWY1JwhS1NvRiQSdLgk6hP46WVvra
v/7IAUwESj4JSTDAn5nV9yFTFej0MIHjJ7ehU5vj3/L3z7fY7FSdGGFeUiEVq/D7FVkCAggt9ZZb
cOjm0sBn42AmC5XWGNU8jEO+atbq6wSElx1uOPNV3wumAj2tj2bwpfz2zNk5tcpmrCISoqxHl6gS
kWAYvwYoRnb3HUQ41GjBV5h7Z2BLA/G4puAMsT1niR/BxaFBAHHLZ33rrRu4paiN5s5yxDq/YD9t
0Z+fXOtaB+zASJ9vgIAjIwuaY5J21uebYvYuQM5NF+D9aAjezm2ISVTHqY+581RhK/B+BcJgYZcR
MNZ9bmju4gZ58k9LzAsdCnWtRN+dkQEyYM1ufEAAboWufBTVFeR6fqdvGa2ZpzaZm04Imq5Oqc1g
XT/kN4Bv2LoJfP0zWlvBwrcUmM7B0s7sMSvGgTY4Uik/Jb/hWjdIzfq5Qvy776ziDtD3j9fR45yJ
X4fjFhJmkBRdjBjpc8Qk94F8ATsoUNsU4UNX/GTX+G3vJdHUU2icIIHdzd/2bv0e3kMM71DelVco
DLvLaao5t+/MLPNKenUiZhL10+Nvxa7ZQYxiFW8G8Aopt2Jl9evI5ix5/fmemt28OtpQoJtJkH9g
rpvez9VconFOiWZiZViB59fUwiVqn9mdi5Ou0HZ7hAfsGYEo/dSiKeZ7uaRpVu0EtjzOBGLb6XIX
uZXKXcr6zR19EfyDkHOhUTIbGZNooIoi1B1IUjcE2k/RwoUDOWcC2WABrFqUk+lj1Cf7JE/q2tcL
QLiUydslBVmJEDj6fH1mZw6pL/D60+5VSGuc70VJb5SwDdGHkT6ECKzt2qXdnMGBFz/igGUQ4eyg
fhpka0CCVKDvihrsvBeIChhCtPDEzRtQCajxIWpL2H4FLcgHv81gIEpSc4K6YC0OS28MvZXYE6wC
lveXDeah7jilQ6YJNsYNAGIpjpAZAAXQ2F7rCjaPvPnSpTF3kIAoAhoZEi9Qi2buDB38JmCAhUU0
zpj8cCd395ryvLAZlowwNwTXqGoW06lTW2MIbGTtiGK0x2kLmJKlAm2oPQZbSE45i/Sas4t2MjzG
vUKcQrKUtlvV3wSo7Jm4mp3OKOycAvaLw7QPjoux99JomUVsR7HntIratIHr81d9bFSZIX3R1pKb
PftQQ32pIAhnLb5B9B292D0ng2XOXC3kmQJmf5rLKp/rA1q7oIcXGQHilwxEQCFQTAb6hiajvQrs
mjdysD8M1+r1UsVpYQJ0po4IXnIeZQV8j2S4VcqdN1yPv5N+AikBkQAaRnO6wEYyXKGVTcPhDuNK
yNShu6ddms65HMqZCbq3Tq5JgSRaUvh0Ol0ucYLC+J6e1G6T2skOkh3feuZSyWB+v/4cFnMcgyDP
yzGAzSYX38amX3dZ5X5+GudX56cJ5jAGnsj1voqZa5RqFVT1HbBtT5GY2p+bWZw+5ugVWsS1E52+
cQN1PRnsDKArcIaVSmmJOze/Rol1s3T4GBH6j8Ty2aIxh48DjDxFDw/AckcUk6H0tx7ukBcpPIMA
Tluawk4w6Es0PlZoedRd8EZKmjXd/xakSzn7KsxxrPQM3IMevop028EPEl1KSKubtZM8q8UHWeUv
GKXju7gDIMMCMDvqzDobpXDQUUiHESUn5QmIFaQbuzv5EVBFl1b1TOk49Wi/lh4Alb0C6dn68zWf
3VonxpkTE6fBJCRo5zOIpK9byTf1IbbldCkxPGcGIoCIyCHbBXgO49snvNZqKY+dBRImUyFHXnwL
lSUjH/mDnzNJmxEEKnmH0hZwJarI0qoC5zEFZc/ztEYJjlFs3sBqANLXaJnAwb8bCpqETO8uXI9O
eI0EJ3JQhbu0oxlP6vJ7MNFTXrd6EvIyaAqfVe+quKOhE1RHNxN62sEoDgSZ9fkqnt9B1KCIK1VD
7hic+mhSYqZ3asqkGrBzDdI1hkCVUeIFNXHmbrg0wWyUKgP6V6oxt9pec/9ilWqd5ID3EiSu/uLb
yFAfUYv0YQQrkIhuKBFouPPLPECTgRjVUKGubWgS2x2wLdDVXilrYsXvxEK1u0KGIr7Sr5XUWEpT
MFWmS+tMrF35SjXkfAsBH1dyIPuCbftVticTgSCtHUKc5/MlZJIVHwYFQQPREv4BXwZ7REYK+CYN
mpLiBzRGIRPju/wjLRsue5BM6Htpi1lMIogNak58gdA3eoNUOzCkILHUD4lqJIAsBQ/CN7SCULI5
1ZpAPtsYSw7HzFlF5l0AsxWaiFAb/lj9k6d6yCIuyaIQysGhUW8bZ7ThO+NbuNmt3+K2J0a5C0Lc
e8kKUMR9+YVbL67xue/+MQ24dWlHjwRyqwuPRI6LmFNrImKHwXdXndJF45A9YlPTwseyu0efj/P7
ibJy/7THTHsa1SjxlLBH+VlrsK/0zq9g0ag7wJrBgwlREaC8qRzJ+cGR07Tk5E7CM1lonp3LyPdz
GgFOSyfrKmmSJbdhbhpBM4FGLEB1LwNHnydhp0gyWgcehVeKVkpd+LDqPbfn3AQQWX4xVKVHnx3h
icWLq6HOvYYnWYGJbNbSFrA3I10rTrRZahtkuLQ+tgh1CUTwLuBUYnTMXIpKxSsZtmlvescqAEs9
8v36a3wDyGJnCQHUgUHaKW9LCs/6wq/jdTWZYeBC47eJVxUQI9hKi1UOJoFz+bWY2wmCwJoS8DXY
X197IA2Q47DwxJhR6qY7/UgbYHAnB/c8/y+vNXrusIeh7UVwcJFlOZ+PovKiqvAVniKqjn5thCtI
o6NICYFj0D2he3Qp2r18eCDsArVBETTzyOOCW+fcoqhPRYKeFRllumJdHqY1+NOcaktwT/F32nY5
LXH5fDMWmcmFDnQMebKWAwaos9BCh8kdVqHbUmYrN9gsYW4/2jPPdrMC6WF0NSNBwcM7+mAmPrkK
kRnT4gm8pWDVnSw+F/EEyGivaXjdCqQeSYUyLY2A402vGdxoIEsvz3kQis0E+7j9IBeM/0NsRp23
E/tjRAq0WSZQ9Ib7PWwbEFY0K+ko8XseS5ot9sefO4OX9pgwg6+rJsonVQP5m2RMXGhWXG9M0tL1
fuEUAXNEQHXF4+RSRBXjFMVTkfUBlNYg5yuaarRvcFI+f7MvHzHGBHOhN1LSDfpYlnhA0Hg7WZkV
D0gAlWZ8z9+Htnqj3FKPAerk4a1ndwOaCxeJ9S4PiAJdKSKC6U+EzONFZ3MkInivqOY3hTqVN5OH
dwzx0Wa0BOgdmj0oTxYdzkv3iDHK7JlazflIir3iByod7Ux27Pou1RPgX5ZuYfa6Q5MNaJJhUYNv
j4SXzISImRw1yNULqEhZnov5dT1cx1a2ld3RKh3JbFzdipeARuzqXlhlokFI5WUtDi21qoJQBVnr
TQr0fSKYCQQT99nKv5sOIB8aDQx65UHFSDLKxlgU1WE2Mr4HVlXR8D9aBJbYlPbg48RALU8EFTr6
55OVhOsoNgeZagBoj90xtrxD+LKwtZlDSn1uXPUgygQ4n/I1MgtcxNUAGRMRwN9V+61Zd7f6I9nI
r+iNA3BAvem+NEZj+18HpAbIbbmOVoCd+o8o09iffxH2NhbhUwB1BjJFXE4q6EGZL1L7gH132P94
6yMFfESJAxZHO67XoWfwFpW+WUojMf7ThUXGfxrbjnhBB4tZrplQz8SdG216yGEl2kJzB0OugQo4
MzjmKgyhNYjbGVustjWXoG9fP7TOZE1roNo+uLR6i0aMsUNv4XrT2jzAp8s5mPMUxOXXYM5XI+to
AY7hwQ31qh4SsBR1NlGfJuRcS6IZkV4vZLTYS+v7wCH6g1o96GXhFJ+/OW2ESgqYmujZCu4EAJnR
7HT07QLvOqRZdxogKfbiNcI4qhdGmes6JjHQKBMWtjcnJz0QsJ5TsfLBpt7SMu85e4Q+FvdkjMzO
ndA6Dio9mJMLPdx1eUe2Wt6VDvGk7nbhlDBv+I+h4flWCeT9QFFwPp8BqasO2St6SoI3OjDkOqjM
xK8xuouzRwS6dIogQSLqguM0jEMQZPowF2pmzNnVY9GaAjpfJmO6iw96Ymqg28kcmsFusZ4WGBlk
ZLKnvTg6wfNgI1ZYfJPYaxLTje4oVK6oo6iASux8Cro2TeQ0xo2lxMkzJ4g3MWCUC9NMz+OJq0an
GTZAaIlGSAlgHGaaOQ28woCli4YAMmYINwMZTiF6E+gYW6uwO0gU0DpxsHRcZpb3zC7zFKlhXZc9
PGTs3MFSwdAL1bHxajIlcxp+oTVjZueemiOMz42ubLGMW5gTM27ri8GjqqAGIfbKAiCIzfGw80kY
V7sD8XMBMVp6/0XeFRUtoVm6XrD8xOk8pFsEvO3qGnxmbWUcxUXSrbmBUoVNtJkifSVB7PrM9ZVL
uUuJj/sX/NTHLOqu+rz+MoXRw8K+mVu/UzvMdUeasAZx4cf6IY+1Rmc4JGyNAevXXo2rpe0yc52j
u/PnqJh7jqT5KJeiJhpNKwA9lIX5VZ5zLlG7a0nKo02bjOBmJ83r56Nk0hsfi3lqlrnvQgKB6JHA
Twnjb5P4NmSgk6jR3dd/iz3hKa+8BwnCzJ/bnDv0pzaZt9ob66FUuEk0Iu4pC6FQlC05+ayrezEs
5o3WJp8rQrQxGI2Ibj4ZMqPFugrdTPgiqw+SBIViIrlKwtlcfV8F4+rzAS6tJXPj9GWcRGXOw3pc
3PpKvgsC5AibSFz1suomA1q+9by1Pzc6d82dzipz3XhSBLKICEPmpyvRe8cxMWKIiveRbKaJsHCp
Lhhj6dGhCQ4GFSjVG+DTdocaaoNpgv4sAUYzAZqASf32+egYYrgPd+f0fLB1Ai+Wh9wr6YpagkP9
2b4H2KhBP1OLmAmqg2vJyMxgvxTpL42UuW1AugFZa7D7GNVUu3kIyMMgJzavlftOFe/lYUlgce6Z
Bks2urVU2l9w0bPR4kCCSwMGaWjYlujq45+Gxk7Kq6oGa8VORHcKsnXEStcCsgu20L2onB02qw5J
rNryJFBlQsZhOccyNxMEYBM0W4nQ9WNx54kQhKNYY1cDnqEh9hcOtcztST2tQYTiQh3dXVjyGdcP
ORbwfqkoOEIPmdnRXSX1RVjBYPfIQ5nigWpwUKVJrVoJZo4RLpVkZp82NIaj1gW+UbgNzMFFi1k8
qSpuJoSqaOB0wmidIiOI9GjgAN6l30IDD1BzebRpkj90ljLsMy4aGHkBPNKh2UTz2+dPG2iGBHXo
ekQxaftUa7Ih99kt2BaMTh/Nhdmdt4XSxUcPAcC357aKBuXLDrSx9Bm/I2Z1NSGSQEa0MXiw7Ue+
CXw03KKlIc5d/jISHn+ZZd45tY9iIRxhNq0zi/DefdPzS1DIpaEx0xjWEwhrJtgYxWM6IgjrKyMA
8dGQ3nw+ifSDWNfydDDMSxb4WQT0I12vVjr6Qr7W1c4dsm79uZm5yAv74uek0aN5ku1T4obrygED
oncCbZ+Kn4LY1CAgRhvjcqddblNfGhpzFCK5iLhRpuvkQ6eF7AXQNxXTUgVt1ooAARgBpAI0qXk+
sM6LW9LlsBIEXeiMLagENH+89kj1sjCFs3vixBKz3dtaCGWwntEpDA9+ZlXthn/4noEHU6xk4g5N
78AMtgw1nMuGIA/yc5DMlteakCSNANPEnQDLAkEuZDwsMTe8R9+kaLPfOmNILcpA7oD0jhUhJ73f
TDqI1Ay1KkE+FVtNpyzUlmeP8YdKPGq9NMV/vnBKhDJgk2HhfBlUOoRzZLLkY8zuDQ0kMghZeRH5
7nMTnNf0NZEGEAXmyUoIIiuvaxcc8AskBfMj+WmGOcO9EodJiBYEI+o5hwOGRheX+CwY2P5354Wi
2WVkQmmlmInNQM9RgqIZNmo8KuDfSn2nEg/gSwttzUL10tJ8BODrCIyWvxUundpmwrVaQU2iGmEb
VGN7sZ7goAGPly9mPOfcg1M7zFEe0UkMcj/YoZwnxfV44JNt8kqlumQ3vRaeB5Te7vNbEXXpJUdh
bglPTTNnu5qyKgT3IJ1ez22uyXuiuJQEusMz3fMWL0KxZ+mMzZ5qtGIjdYNi+GVv7dio2VSLyNQP
judmpRWgwAVG1p1k+i3OdEAW6+8SnUL2uTk1yVwkRSZPsuJDVrk3eZPiObituBmRhaw3DWTngD/6
NqD4FdvNC9Xjzg7j9YBJUBz9qOyko+gUG4BBlqZfnF35k5lgDqoaiXUzyJgJ2VBc7jG61q+qXfAW
8ysgemSnup22NOHSfOse6uvk0H2T3AQE4SUi6fix+Beh3T8O28nXYQ40wH1dVcR0lkgHD+BLT5Yy
wLP77cQC8xx7vVJWcvix39Awzq/4jWTEXxLwVCvvOTrkgHn5Tv0BXkglcdTMnR7CwlBWy1f9rGtw
uieYd1qrwTui6wB+Jrv8INofQlV269Q7z8hsSvG1lGmnH/jZJmRufilLvSANML2JgCR3+kXVfSeu
H8UGYNuhRPyxkC2YH6GIKABvAG0SY2a78bqSG0rMNliAn5vWpDCMdF9sBVcxIrC7QxFqkTdtdpAn
NplZlfl6imK6pTO0WkALntyrL3JttUdhSxEgzXM1GeVXLTbF2Iw2P+on//Y6/Lv/nl9/n836H/+B
P7/mxViFftAwf/zHPnyt8jr/1vwH/bX//Wvnv/SPq+I9u22q9/dm/1ywf/PsF/H5P+xbz83z2R/s
rAmb8di+V+PNe90mzYcRfFP6N3/1h3+8f3zK3Vi8//3P17zNGvppfphnf/740frt73+i2nnit9HP
//HDw3OK37v953/mf9zl6T//64/n7O2P6+qf/529hsX7xUe8P9fN3/9U/0bQoYoQEYQ7qHajt+/P
P/p3+hMFP+GhMYT/igcXmBr8BCSwTfD3P4W/qWDnAWYTlXNE2YSW7uu8pT/i+L8BwaaBSBJUkujX
oniJP/+ajLNl+7mMf2Rteo24v6nx0ecuDPA8PGSvgLGB8wIWa0jlnLswbVhkaqp+bSy+t6Y3MM1K
zlgb6aZBuzYn3oXXKA0tAk3Iuav7wyriR/Q5gizugo4O+NBGGJSvaKpZeR0gqhCq0fvO4KT3vL5L
4pdCkDYBSewBMovx8NLGmVNnLZzg6lA1hTHWtcELV6p/w0XPklqhatmYnbQqxeZJjXUjRpcuTcQE
EToOUzvjeqvtB6ccFHME2CEgd135TMbBSXkCGDyxRC91JD07Zoq0ltt14x8H/71NIflElvADF68y
0gVotQFLJviW0VDERrUNtAO8qUK4R3wj6Y7aGJrlcCNHklVwqdWmrQFKVCNpIkPRNxJa1vVCtU+2
7I9dcLrq7HP48RWA6MQOxP67IE9R4GOFnVgZDcQt/Tg0kyEzgkFFDL8HR6r5ubEL15K1xrx2iHMT
TsU7Q1zBAQ+vohjyB7YKLLtoB8X7a9ZXAURuXsabBcvUqzp9CHRQhdIdBs4FVFAukHhpWfFVOLRG
1wV2XDQ3LQhaGiG0Ur+7btKN0tVG1rkgR15HwasefBOG1vr8KzA0kKrIfgXGIeq7VAqbrv0Ii9tN
th5tGUQA+3CFPh4r3HjgjunsSqHaRluoRVnJanoPb5fK3ZcLjomgYQrmAqAVtiFQ4Cpdr4rWEFTg
L73VCPA3N20iH9Cq4vnzEeMT52b9xBiz3lUbJFNZo8GHG26jOljxGX+IC2ErJwRH8bH35H2dgSwn
HWwPhFZKIIOtvzCV4V4qJ0sYv/AlZFJSANCA98u1xMpSyNtLd0G35xL4ktFkVxpIGLsXjQt3GXqK
/UyxS6DNGw9EAHkAcUZQRcfQVjl4yAOGBfiNy60IHB+cEMl7VhDDC80x8wC5bWSzUftN3EugxRTc
suLctCrgEEnmqJUWNAYMLQTwWyiB1pDdoQisCcn5UQBkuYA0nLRLg3gDUnSHxJLt6UASx8O9OCSg
EEfdnRNsVS3wgkFyW8wQIwLQArKnUkUTiX6n4p6qIE+sR7rNkbe6fR8ztOFn4o2eQw+G94wyHq7R
L7UGQ6sxQdhSkLlVx3WgMB/WYwtedR8dwQWcSP06DKZtKD1xYbCKq60OF39QnskwmCXwNETg3TgV
t2jPtvQMWs9dbY3JS+O9jiAkBdu5oXCtUQoD2A0A2CUJMvP6SyKkq8Crd52uOfKoHgSpt8pStX3x
yR/QPQCCPCWuzJErzDF+GULkCgTBANkVFhft6yExoUhmjN4z5sXwEki9iV/QfGaNE+jBo3DdZspD
00eW34ISK0wdkKSsQxF+y4DIqALUkI+u+WCy8rZccYWwJ0K3n1pxR3LPqvLcCbxvfgHsk4DnL9kO
OmxBq6NPBKcqUzQfdOB3nfiVmPfv4WSFEIEWTZDjmWMpGloCfQjvq0BKdFh2kh1wT1ORO0OemZUP
dCnaJFJ12ApKYZJcvhHGZpMlwUMS+U6t6WinQtcBD4hWzhmd0FngVzWSPNwLqXQ3oSU0BQ923MjO
MGFB0wjy0BCiRp+AXjTIV6F4HT6CP8OBNplFwnudI1YWolG+5dGx3tlxTLBkt7W/wQOX9747xY/B
IJqgWTZzkjtKqe/joHQz/Le0DmxZ/Sr7uhNz4NTEjk56vBoCuk3aHE/MK1ilr8Ri2Ag5MXXQMk8A
XwAoYamD5+hjtw+CyBYKCT3JgpM14OROOaOp0zUlKPJa6B3yhSPqoTXEEAiceDMVIiepDorwTa8f
xlTfBFJx1XrZzTDcKXpqDTp+h8jmoFyn2rrERMdCY3BKuOb4AoinZus1IF3z/A3YqrHQwbWsppuc
pCsN6iFttgoAwBygOjNdaYVgFOlNRzFJMmXGjq2ibW4qr9vVeucj+6w+tFJ0qJXW8bTJiLthBWiP
CR5Qu/KA/87aPZd56yLu3arIHrso/9rK0X0YJKYE0vtMfvYE/soT0/tpgqprBuLhPnblYF+iIlU3
k1GHkSP18WpM440voywuP/oJuYJEowNG+ecuGq7KPrU0dNaVY7ZT5OqB6M1qUAdTBnv3xAPorkFP
ugzcIp1uQ6Xc1AGU3obKQT4V731oRyiI8CLoU8pD1MoH4NvvO27AbbZrErwIQncYglcfV0lZcE6l
F6sxf9dxOdX8RsE110OuOod4VBBuY90zIa9saP1o1IB25j4BB+LkTsMBzRxGr8Dd8K68lgNykTOH
ehdVz7rI2yK2lnefCY+V4F2HtbfTEThksmIUUugOQPSXTWxLUrzPU80gA2eSzl+NcmG3aWRPUDv+
/A25qHLg1aSYXAF+M5WdZSVF+WD0PYi7I1zvLJpF6AcTF25a7rqtPKFrc7Bzq7qPhlWGzWrkZLXI
RcomMmAZngP8bxEoSBkOxLlfHE11n8TFS21zV8Md3um7EqhogC4je1xNS6qcl88zipCgrEWvNw88
4kdl8SR5ToIp56X+dYjwCmpXSXZXQpPDz0Hs1tcL3thFKoQO7NQWEzcOXRRlav8aoe/V1h3FVlxA
PG06ybUtgcpSQCYkRKPxYIdmvkvXqAQrjuoCb77M/U0n8dw/E4FP1jVRo5UDhEHnkwzPrYN+wRu4
LU2tvs583lHDzhC7aFcW01rJajNMO5Mv5XXZBEsTcemmoJNfQbCOSiG8cRYkUqe4N1rliW4xf+s9
TQ5aA6MeVE068iO5pewAvTl4L74loZ+leqzuwzf+sd/BhfAXq2o02LuYidMvQ7fjyQ5QPLkkk/zj
y4A8G5wYvaM44lZdKtSweQOs/9mwqc98YqlOE3UK5SfixgfEPqKJzkDByq44ZGQi1BYOFAgY4L4y
qn2wkJG/KByzthlnuBInMHjJT42FJjrc5vm2hcTYI+hT3WqVjba3AxfafWpCBgxwPc/QthD5uW7c
cb1cPJoJw87ngQl85VTN/FHBPEhObaZHEVNuKga8PydRzHb7G1EQ7EH1Hu0wGgj+WR6EpA9jRfae
vL1uoQcUlNsKCiyU/y02AQVd6YNZXy+j19ieLMQfqLHQGF9FuVjEhXa+3ALYMUB79kzTseg5MIvb
IjbX8G2Q1B9N9fjjStuiCXyIbGm9qCxwGYLBPmjg0EtINMwAc4/2CsjZ1Rz2NbfbFQ6YLECUmx0g
3PEL9f/ZRYUaPBoeqFQ5otvz0aZeMpRC/kRb+wSrdlsF1WJcIA7YQYH/+rJYjWfTrB+zqwA5Dj0u
TUA249wemCD4nny/Q8JVrIKBFLy5aFmpr70tecnMpcwm/Tz2wlRP7DGhVdn7lcDJT5G8KztkT1Is
2svC07tkgrmT46wik6o8VRZvKolBHkJQcQL1eRsdxl1jJsfeUJbYcZdMMk+SwLUNn+MoxpSv4IGj
pLzAP7ayObk+8k/FcfnCZdrDf8TlJ0EqM0x0/wAZn7fwMLK1+FzXDjFrtz9QCclX8da7BRkFFxvC
BpxVq6Y0iifPVuolN+dy+9CwXJNA1INGtgsgTVmHXeQjw9QCgt0/oAdppXBozpZd7VE228wAQ8TN
58s7Z1EBuBZYFST7IGJ5vmHlrC7TGNrUIbnr66tq+PobH493DDQ5kHFDzuX849MyAsCK9AYyuBZB
ZbdYSmRcwOZoPgWPNfo20DyHeiUzAKVpIwg49YbIHwPVN9r2OSOA2sT5KhU5s4LHPaB/rB11a0QA
kyxl7+AczB1BTaSs5iiTCixPijLFPCAwX8egN8d2QJLA30RofpQmzi5EyULHtBtnjSmmaLUC+kyY
BCMBOVir412DAGH4EmdrEv8Pd1+25DaORflF7CEJrq9cRWWmUsrd+cJIp23uOwkuXz8H6eouCVKI
5Zq3eejoqHDYVwAvgLuce86nURdujSRZyEC/DuCCNoFDKDW9MXw3Gwxzy8gLK5AJZ0BattQFjZmj
deJPQVT9rs0CRJJ2AyKDHhqVkfnD0As/FjAqV6hWnT5kqKOk2o9MAp219lmhAjZTtCYUCNek0n1d
GVaGJqeuh1ad76dhQ4sSajrpVqboSjbSTRibr6KMeW+VBHWKuix+KDFjN1ekQDZ3pYEYqG2dFMl+
Sgo/N+ZAqfuDmspuPRjIZ3Srx5pzprk4xu+tEJST+hSqeWAsUEmrqK2I9E0pQWgjvUE0MkCo7Sz5
q9lFTiXedfhxC37SwKaFh6d5+VEXEOLrRycBhTwtUDTTE6dEnJZ1chDr5V2RTuD5qS3kOaRULXPp
UExFcW8eHRFSU3EJFp0c5U2vMB/HkjhtWHrq8AIcYgGlu1Rr3WHufWJ01gSXKQRlM0pb00yssOrt
MH0di52sFX5j1PaSDRDr/ajRgidJ5xZpZPWz/tAtgKqnhkWb0E6QsCmtJSrFbRZqm0FvIOWNQMY8
zPWuSGZbUW40CewrzWcjFg8J5P0AW8lFWE9HZ0adAuUT1AFGr4Yastnkfi6AjEdwjYi6jWaghCcf
SszfagOmqlPQQ9bIRwXkyxN0tt7K5GVUKoihCFtpaN1QwYYAPmtMH/oke0WtgA2ix1gROGnMsgx0
aIRBautuUNT9pBQHI39U69KuJupDH88bU3TFk/2MLJ5osZPGt4qWeUtHraHN97SYtppA35ZFAKn4
p9ShCCeLjjG+VTXdqn26iUdj0w2hE5qC1XQPYwxxXoxiq8VTmNBNku/S3HTnMbxNwIXTGqFVhOCo
EfZSOnsAG9umeV83giVq0b6XdyT9iJU7IydWR76RCXIU9RO8101UOH7XOWU/4bcNbjWYgTp39iBv
iySxVHPYL+W7oJv+Mmv3ld56TaPeEGgtCkJp68l3yENb1YTSE9Cic1IHRSnYZPmJKUpbw6CdKe5S
CibbbvwEp7qP6pAN/TVnFmBWhAwdLXGUvsUJCkaYyehLS9Sf6jzxwU1pa+mvUt2rSuH0o+4kZYvC
EET/RuidJR+4jt2IaE4+l0E/PcX1bBOc/ax+bgsJqp6HColvSkBjFWEGTAVFMUpcoG00LDEj4GoK
H7KusEBhgebI/NT1ijPEhz4F4jRvvTx8b5QDgcP3fWRBNtHqUY+DfIFdtDcaxvLlyPSj/E0mkTO1
uLbrzOlS4jXyaIXiTqgmlEsNbzJjqE9l0K+7q1VQeEI8rEZaaGT1rg8jL65+5HTxwil0TB1EEYvi
kXiyDYobTwMIspm8HqVL9E0tIj2YSr+JyukZZQl7astdY9I3SctsKCzaimEGS4Pabp+9C5AYSV+H
fvSiPPFG/L82YQeUxkqTyNNK1UsNYlWq6OrzYotqeydktW+ig1XpsztJpjWRl96kAViw7UR9giSd
1SSFDTFAlKLGu1iMn5W81ey2g5SkeUjKxOvMdFt1WtCnxi3TAu7UXwuuvGzAZJyUWmkNwwAUYejf
7vo+yEj4pNfjTWMCeR/S6b4o0sd5IrddIzuq1G8ToXJUMt62Xb8dReOeSPF2UJLbBG9TiqquAW4N
vY/sXNbcpSk8KBRaSx3dVKHoD4NylzRo1U7SrsVla+Sf3RT5OeYEU0O0uhy12tisnV7st2aO8z6k
xqNutM6s9wnOA3TGE3m4wxvjNHluz1Pltd30novqfa6qP8IZb9Vo2uhFfdTDz9AEZi83rRqjpBUk
olAyBTc55glU9XZQia0mr0UJjRupe1j02cnwspkC8TvcK6l6k6S6PVSxl+f4OgJ9V5Y3Csops9+J
Ci6adrbSSrbpED8hEAKyAuz8dPal0PxMq88J3C1DW3kYvbeKYt5BeXNrqhDDE8xtU4+foPsFQbZK
7gcRk0dRi/vXIMN7SVMFlOP4qlEa1VZYJsFC5k+yhA8japYtql9995CVTey2I/EyrfoFLOknyeR7
0EVBdQvgNBtwAPzKyCri0Ykh7WSFyxBZVGs9c+hwxKh+kBPhW95g3rZ6Y762AA/F3j0zHh7kNg+K
yHgDgAk/pUztkoo7EUupe3Q8GvmHPN1K47MyZD5FC7JOJKtsEem1gjtrsh3GFRSLB0tpJbsucruY
H6sI+Ig8dIWpdmR4mkIAUylB1cgqtBpqMCjoSvlLVYi+1LWgvNExKtWhVFS7C86TOGlenKZBlr2T
TsFL2WNITHGMGZX7GxE1ZUn80Mfm3oy2Mh6mMukOUau5M8ndVAALSl9u6JRjRC7psJ52Q9F5lNPJ
y9rlYJLUmWcoxYyx2ysi5IiUXapXQV+Z+5wYdqcDiKkvltGjl1C85VPiEtxSWftKewTZjSc3eNX1
zplU3CQdnBkSjcAtNNW3mvlq+jxM9ynQN8PdND5Lo2HlqehCVzKIMB+gLClKpYZlALTU0sEtIx0D
EhTl+u+ttE9SKIQPD2HTWm38LJil36HkW07BIOWQ7Io3WmS6Opy0mR67UNz2Wb7ppNRpx+9l953Q
YJgbJ5tvCSqwxrxsteI9LBt8kNGazAzorNKNwR1VDJg9yx7VHrj+wnDlaPTLdPqmVPKblrS3aSg6
kzC6atsFrTD5GAcAkyqCmwFcmOHwQkVqEV219f4+lwIoR1pl16IrU9hzm7vqsCmLXUIQYTQov0TV
ptUA4cbMQoX2QqIdkOL7gty5vdpYpNTQNNmrQ+9kqoQ7IMLTlG1z6EOADQa1f9wjc+8tFBU9PbP1
sbtNiuYwds2PJSw3aYiTPsuQFntq2z1CNktfkHjMT9kI/fUKiByzd4m2mbsnSfioKVwJ8qWq8VGG
xUZEVNfPb8ny2gub6+kDh0ZgWRmqBRj/w2gBZjPAXXqaP9BEzhME1wyDKFj6DeSfdrqr+6wqlXix
L6zq4n3lC2cZ9ZFFriQ1FEqrzAYshv70JnkxE354YlkgvBQFQPRBAFISV2fPz/MwLNQEAQVjlAJB
K5fGIOYCDZHwjU4SPtg3vf7jNE8GkTTyExCkIE3iZcmnqmjboXvXahCm5D81ZaWIeCEHQhuZDSqC
ZAe0nlzZY1BH6NX2+Ocld5yJNfSlP44bDWnBdX+4UBiAHdT/FSbzcsa0XJRavwzju1gj/JG3avNa
quOKiTPsFlzuxAbnAJnRaNMyvSt3il/sYpAsIMy+HT0KyCvj1PpT4hHm4if2uL3D5Ey7pNM7xjZu
ekf4ZFB5bbR6i/jkl7D9BwTIlz/W35vI1YwmbcClOaG0PLrhFiyyvwjGkxRMelZvytvshGCx9VYL
Y/J5lnyySs6/Bbkuc3l6H7bkTfXAOWeLgXlQPAzxrdti/xZ3hDVgO0CSDUgUm+8+vTTqugR6eEJV
Odnpb0vA6rnQqd/jSX4c0OW4VTbia2gXf8QC+3VVHVvlAdOLCZlWg75PMjpRbeK2tF5pUFy6DE8s
cKXTnMaJLE3vJXLv/fRp+MRJXLpB8QYJkvyJLr9X2uqP6yfuQn0F7vn3Zn4BfI/aAzkogak6vbMp
jm6HoSJwIKnvMlQho8fV2vBFJ0F12JBMzFbjZJx+OGmQalEQ3ymG5gULKQaKfuOecX3Mq5XaS3Vw
sKowwh+DTU/J3GYu+qAPpvIubsthGxk3yQ2TX9UgoRhuYtSLqF1vldsMpAgNGJ/+AeLtgo+Cp5BB
sTHxgDzmdKkmdMvrXHs34hYZ+mdXvq18tgvvCZb3v3+fpzMq46Iey/A9vZ3tmSlhMTlBaqHxa2NK
fivsq9/e/xf+cv/7eHGAT+4//7/Ff2Jv/89/IZVn+M+nAVFx8nEK98Tf+A33lKT/gEsFAD82TAPM
PZO7+g331P+Dvq4JwWERDgjWL/zBX2hPgj9ifwnFaPwtUI7gmPyF9iTifxhslCEzQdACyhT5j7Ce
3EWJn8M6TzAE1KnJSDJOnbCNFZnKIbI70Y92s8vqzbRHJ6gI2KxgFuBKcdCCCgTvaIf+8pVjuCHX
cjyzy+6BozslISMUNJaUZWqjTzXkEyLOgabhxi7U21TKt5PcrjUVuMvlt1FEkAQLBlndVy/yyGiW
RyPqQ5AUZGRu/SN4CL/kw+KNDFadZuUx4K9NZg0c9LhYEEqins8XvjNihBI1dGiV3U1ObBOAFWzG
lWH6Guol1moX98LqFOBAAL4DLQVubG5cJxRycSxqqbCQFmOqQtqUr/HL7zHj0BZX9pILw74Wh6IT
yu6ADoL1iovKC8jGLwoUXID8KJBYy3Y69FaLyth1N+HusN9mmB0ISMMSH/yXGhoWhZRhtJ9oNh1R
2kj31y1cXMiRBfYLjnxCnRNgWrS5QI0c4x5t7zXDocrltSyGXeZHAcnZQrgQT8inqALqFfvlN65x
mN3opr5H/T7QwaBS32hW+0I+Mo9AHmmVroSPZ8+Mc+EehklFGk4wvtwrPgj3EdHiLQi9Cnrqs/NP
AjC+l3ZmknvHs64ClEeFSYwiPIF+O9qA3niHkuh0kxxawFoxPebhxGfBeMt4C7vX9NCtnUDmhNc2
nV1CR992HnLVpBmcVPYl8BxLoNZbdmAQhMpA6ib3a6Pfa67EPehiqnZ1JsJZM020TSDJjOqpUol1
3WGVlTOhcee8Eo10biUUbSG7btFcegSbFUqsg+z0KFRN87iRGxDDjMXDXNCtBlCiKss3g7nYmdFu
1XJA8Va006T3IxJoWoUSa+jI2k9Bf1FRpY6i5hATxD+QeaYgWwzDyCl63Yp0HdB3andG75EGN0yv
Ocbii6CETGljtRkaPNKjRjJLR/EAPX5HAJCxMZeV9Z+9HECBIazHYwrIEib7uV3OUYVvJKXOrEbe
VtlsidWd1P/IgOvX5RsZdALXt/v88Jza40kjQhM45UiGvXEr3DcPucOGpMR74k+u5BbeePPHbsQM
aqBCE3GHgwaIO61UTfNQW3LUGvIgKTorJqoN6NvKNp45K2eFO6C9JkNeSigyQIhjPFG9+RaL0b5Q
+nnFEPu5J4eQM8Qdwi4O86iIZLBuAdjd6B6whVavvi5rnDDnVw4MgRUA/ItAj2FkhzMU6/qo6jH2
jXrxk7jTcrB4EieFOnr8qgP5/QiKfg/0D85w2/to8Dj/YKrw0mKPfwPnnKLeCiZIoTIAVEU0NYHz
BahUlvZSKDgrfnnpAx6Z4pmTtASYEHXBDds6ypYGoV9sWJKrfJvsxdZfgElbn9s7ixbZFqN6pEIe
hoC1j4sWzWTpcezZc4zm6zDf0ep1iSd0krfdvOY3PP4N06mnxuTT27sJ1XkxK/aEJKIvQxsVJOu4
10z6YQj4j5QmrtxJz2Iv+32Hqb5SLMfg+iazz8X77vF6uShnDGW9X3SsV5D2k5jbU6oC8fwodrVV
C+8xSuHD9P26ydVlcwEJqTR0tgcEJBOQC4exJ5jTlWjjRJMGzH8525OQfNOleVOog1cu8Rt4XN+u
/waWklxdNxetUAR2S0ew9TrGIXbFbkFotF2cwq3uTIACJXsM9G1xm9iz11rSnb4FV7m3Ns547uAI
EZh89BfYFni10+/PRJeSnuD1NoTGUpRtr4f2kD2tLJW57OknhhXMQqPYAAwsXpZTK8syaFI44ROn
gz0eKAaSQTDH5pS7A4YQnud73Vdf0twSe7CugWXa7St7baV8xZnNvIE6BbPmX7VuQ+KurnwIO3SU
gahAOxad0aA5VHb4A/Mn7CyzsmNqya8bdb82DfVV4jhePcoOGjQSUUhF2gCsMfcK6GFB6ljF5EkD
iVDGChkG5U3/mh2MYDkMxGo3fQ4xHAbNix7hhInkVq/XvwA/C4bFn/4GbvHaMkWRGZXF13x4soke
RKZIgWjNcMiM9RO7e4zBLbbysPN3GW+Wv6oLbWwMHRmomaMLBICbl/fiR2om21lUNznpnlfWycdt
zCDokfC0MxEFSLGdehoBDERpjAi+7IOC3iU3AHQg1w5RWWZ1ZVFCT8ZeA3fxNxhvlDtECs0XKU0G
wOhABE82bAy4C8TN2jQ9X5j8+oh4FkCHol6S9MrD3DRStrg0SDbqa3WHuh2gakh3RSQYWWYDmeKu
LY5/bdni2DysiqfuguqWUpUYm0gxHtVqGAaB2nxmYTABUJEw+5ko6sqLe+n7HVvj/LQutCirSrzp
Uzakt+M4RFulBsrMuu4na4vi/NIYilld0gWZ0vhohv5IMFikBZXx7boZ/nbl9u6rOHqUGwlG0hbR
yPaukR/HadzPaQ19hG4+/L/Z4bw+VcOhTULY6UvZzcfiUJqFJzbtw3UzPMz3Lwf8ny98RYdH68G0
1NIluVpa2h1wJ1vGZWBCXoKRaRQQ4VwDHa44w9cLemQOXW69FiBcZqGubGnGTWmO/8rdDDDEq5h/
OxNfM7QwMiizoGeiK8VIxOq1wY+z3ObLCTTIQWJkXAcHLvdxFDp1CCtgw7gbXeADByvbpNAwBPbw
vgsqcNP5f1WJT0gCjgt/FzfuyCR3IUmdoUN5k0XGWQsUoL4bCtlf8QX2b/CvGqNfA+MbBu3POHho
TbWsY1UjccuGWLQMwm6awwjCQPlW2qv9Oz5c+trGI3vsSB85g0CEOQ1LrUbmAZoHW3pFct44GODF
w9k+hzv96d8sED1W5DrQOD7j6Q6xuJiwnPSLOua+selm2fUIT1p//G6uEIecRaRfyzuyxn0y3Hld
UhBsJyublvcYZAN8XgFtMpCZm5WVXdzKI1vsz4+2cgaSQKcziqasNylYpcPUUfE8Ywojd9e98eIt
aDLFBxmk53iaT80tsgYVeIID8IXT7J6A2HHoGph9zQjnHlWYzEtnsFMGASFp0wq3Qr1S6lozwcVx
49T0tRHhVHW1eYgIpsQy9SNqspWYac0M9wSmwpQZPZtH1rLouQ5vpCW50btpxcqlyEw/+ijcC0gG
gKhkCVaGKN8ofWwlJhQchsrtRdVtizWXu3gj/W2OL/BMZQux4wnmFD/fx61b+aA90O1kn29EhP2A
alsgsl2zurJInbt6QwCLDS3HF9PeawBzf4m2Ys/P1Z22j+8TiBFjbLdkJDFCsDp2tPIVde48A3lS
6i0LZIz35iO7yT2QS4MoctlGAasIS80/4HleWy53rns8Z6jNMJua7oIf0lbrTQEU6CJW0JpfpfW6
FEQZCLIBElEhX8oP/aSh3JthBwYJoLF341YXvPEXCDE3ucOIwvUMOgLtQ75dTeQuvTxHdvkeDOmW
WdKYXTZcJUOgY4GgYHnDnh4hWCsUXnJcTB2AtF/EsCIEmE4vLzoX4LRm1Qmt7vayCe7qZaXLczGq
OjbBXV1SX/WNIihM/gj0FAh9HytMa2Hy1gb+BsDu0l8bZ1o1yV1lRZQk06JjC1tP3CZgTUqg9iH5
sOkysWgp+BcvzvES+TutJtIwxWptTW+Gr3sYr7cbZ7JHJ92wzsja+njUwVegemyPu93GaCDmJCYZ
hLhRVN+091D6sNikYfeGGXvzbnI/trWd/0xtQEr1te7BWVcSjzlD06HYAAA49N25gxh3YRGLGB35
8tDmgaWEIF/xETpgyHP1PLB/jYvEEFcqMoQXEK0gmOVctIQmg5iaOYqUC4TXSgcwOjDO9VYVxDf1
3Vpwecl5ju2pXG9EBjqmLxLY61DPiKHoG4GqECOsbhNQf7hZs3fhBAKxh1YEKidovfKDP1FS9JVU
opcmAVy3UZoSWlUjBkOuu+gFK5jMwkwYuKGgYsFfZrPcLFImz/hklVtkGGMZ1ihpVizw11ZepdkS
Kxh3kGUMb6R6SoJObow/D1IMFJsk6A5CvPxMmlMhQ2gaI1oOqvKLDrWPsQJgi1eIMZlHcR4HBRc2
OIcp/XMaqR6cVl0OBivE/sstqP03xS0wZpt0ZW75Uup0Yod7RGso/enphI8CSipMsm4b3IcIw2eo
2NoGhCrB3wCMtnvdEy6dXmDaVIPN66HqwZMgdGWRExXoNmAKGPgr2poIjaM9+qgO62isWDs/vRiF
l1GpgmwKZvf49FCmOYbuygZrPDD2cm0MWJzAHjNIgyWfGAr3Vyyev5+nFrldDaUoEmiLbg0qYf/V
SZT88H52cpdJRK6YY0HWsbMoTO+TNRJxHWq4objryRxKQ6YTrouqa1Hs1pTJaaZORs6NtKu2s9HE
bAmwcRjISwQtym1MZirPy6CCB0SIl3bFd8+uL+738K3dKFqIWJio/aRBHxjarvE1PEWTm28wJ4CJ
wtpf23H+uHxZZKhqoIJxs/DMY1Ei9WQuwPOfB2jR35guoxhAO34l3OVDTphBYAd5PSaxCjQHF+3K
0gIi9hkcTkk1WxLtHTXeamuVZD7o441wzgOi5K5uZNzGQyVQu8rr1hnS8mZSh/eZDsRecR7eV3lz
3EsaLnpJjR5rSm+1LfrlYHn/xEP3wZqLayWGC5+JqXJJUGtV0fXmYZG6HgNIMOPVZil4Bia+6lZy
W38Vs8SfeLYmNEOgCQvaP3DxccEXavGNrFW4X+KANU/Z/ULByRqCkC35B7Tq518MSDYGkELjxdTO
SuIzhcJQ3COCrWhiq+VbKNwR8maCfu6PvxUzxAppoPNVzkj5hYQas8QMjdsEMLfRzx1MChPf3M6P
64T4/HOKg3RsjUdeDl074haDNbWBaBFoJORFtq6v6CyM/LIBzJ6OgjtiSh7OXy19QjoV7YvewTCm
g8TGfOlfl9SmoBAExEUGbE94AssQZgTNoFWs/FlK156jc3cxAVIgTPQQQeVZ82zoF3UZI9ActcCP
x0zhwS6/Y6THZmKz6n5N1eLs+WOL1mFJkcCdCX5t7r5OjXiQZyFpUGhjePXYWwYP1HkOAQNP0tnk
6fomn99aiE4hOcWYksGBzbe7pxYcPCqrqgxj5komIPkQdlSF4LqVC95yYoW7thYEkNXACr1mh8cm
8vS2XXP/SwthTCOSiv4MWDe4fWuWMUWbHA4p+9QJf3XQKJ82lPXWXmQPkDMQ7q5NxbO06fRphbW/
TfKReF11TQ/dRrTORZDdErDaTRHI/6diryixjREb/K9fe8/Pr2QcbwkZALQ4QaPAHwrBCBfgQ4Ay
U+/BraZ7TDG23wLxj2I2hO20Ff8/v5VPzbEve1SsFKk8RL00ll+38uAb0OSNNy3Qstcd5CvO4vby
ZFns8x7ZmcHMZ/Qq5sHV+zYwX/PH/rvyDdxfmO5vnMERndStn4G/1HSrPUAf0iY/AD+5/iMuuBCC
BOBqWOcSfsS94IUxatBpjGvMV77Fo1/XBPoKr9dtXDrfJ0a4oxD1bVupZlsBNahiUA7QSCh1O9ob
S8XXhVMuLglEU9CGwY2C8Y3TbZ2UcVwMCt2oiIi2rmC8bSSBMj/+m0X9bYafCkFy1TdhO6JBiRwY
4OMSjDdgkfSEX8pmneH9wm2CUY3/LYpw3wm0uIuh9j1C2BkSvkTZkCVbyUcv7hv4ahEwGjjijBz5
2B0LtcWSKEzUIJOmh8b8njUrnrBmgjtZdaEPnTrDRNb87NQ9pd+1cCUbvbRRCiqEaFmLOrD0XKij
6FmKuX/0UJRRpPfAjnWBrM7FWkjPKg7c2UUgJTK+Z+D5QWh2ull53dAKo7uIBUAqlmySrRLoPnuc
10Lsi4cHkCyApdlyoMx4agmKJHHbd+CkwxA5NBEzl96Ur53H6KuEb6uR4oXQDQUdjCEgzzVBfcId
no6kCzXBVIDoN1rsEMy1xSHZ0pv8JipQSh6h79I21rBZq59dyJFMNPtF9L4gvWIi9Dld5qymhUKE
khWwfktqCaktUtcEFknxQN5P7/64YI6w48Qkt7NGV0NWhplMg9FlapNTvTUcpgteOWmGUCt1wTfy
L/wTPN+AgUo6MiY+5K/GOZEmiBFbBAPphnRbZN+uX0wXDgAqCDjBaJrD/fnUL83BQQnFgdQSQWES
gVW7XsPWMx/gfP/EAvepsqnrjZ7VSPKgDf4LPvnzcUZW3z+xw30fsakx40WxknErQrUy29BbMFuq
HgN8C+/Rk7pVKHD1a6CXSzH4iV2uOr4oeSfPbAcHEHc+lkHtYTrZbohV61b12UJUMrSgbIcHuXGb
TfnzX9QvThfO3WEkypcUM+2gVXj8DeuPHfIwe8Al368tdu1bcmVyGcGlnNcwFVUvEbh4yfJS0Fdj
flxE8YvPQ6Chc91Bz5Bh/Hfl7hg97vNaYP7DuimUWlViYzoWSkSfD4MDFftWs0Dz8A+0jy4sFvVc
COaCikvTwC51esd0E+5yGjPKlgNwj7fZdtpIoU1rEPMNzgKFMfQhsBOYkGp/5nf0D7k/mT/ryL1Z
uM74pPhYi4AuOgPhO8L1aqfn8a8h15FC7gTjJZYNf2WTLzy1J8a4mMvU81ZRQnBmTF5VurqXbJO7
zlMhsK6BI6+GoFq8qo98ZlOCwgHyffDNA6d9lo6rcRHFYQNoZxonfgcCixB0CoXWr1Sdzm64LzMQ
4cMYFhjC+Il6MPykYEKmBYisf9Hcr5OVK/rMTbh/nzsTI61IBLKoAhD98rakC7i3B0x3ATdrtOqm
FIub2RTukjbXVwyfPb4wbDJ2VLQc0Evin/okVup4EZH8I4q5m0JpryGnEkj5Ei3Lyh5e+lTHprg7
rlXTdJbqoQCFd+oA+GbLy41E6hUr5686W5FqYoANnUzIXHAx5RzHJM8YZGeSHEDZEfmLgj940V7z
ah+C9+vStV8Z6MnrxEwC9ArFBQzfnoX/hSZlzdxmmJejilQEGBingqV1iZOW4HQ2lg/8fVQ20AX4
VYMn6VadG4hUDnXjh9m8KHY0xhgFkcEVZWSG6RpdzJh+WuInhWx6Qmu850Op5nY2aOoGUhXhaGVC
90vU513fdZ8oIdnRHKoOBHtBk9KANEyI6tHOo9m0J9oQO2koAsWlLN2MJpUzdnL1ZkyG+UOZtZ4x
d6NLI0pobZvURF89bJ9kKVZ8UesiW2/qxouyAaRCRKK3Yk8FZzQBtaqTXPoXHw9hp4RdZKPMMp92
64LYj3ESI+225C/ElYSut7xnDxEjh1yNxy6cO3QkGPoJtCAYsuTeexCsTGQScT3r9zrYmGev2TF+
SFCH2aCfdqonY7NAEY3pXdaoW66GoCxm5zwHyY9mGqzHRFADOH0elrzq9CjKGNgVAE3UfSV/vIXQ
uL2+1vPcn80AHdniYig9a0mlE5DZsDofQQ6h7iFkvzdBkBv5bKIls7Pb9oPN66Jd7azx856/wZx9
bq/jUhtDosB+44LRfgAMAEKATBztKd2VD18k0PY/aD2dVXI4s9y1k2EuSm9K8F1Sz4Ccu9P4OBTb
IhgD1pT/Vx51vMvcgy/rUS/TGuYgai9ltvJLsxu/35Sb8qUJim+JcDe/xZvFgG4lU6daK++fwaeh
tXDylbmXpEpTSUsi2G/fwH9cYh4Z+VvhUzvWwMtoDSDl6G0wH69EWBcu9xOzXIBVdeOsmyE+blHt
wuxG1Z5AqrRSODrPS8EqCjZTTDVgYgOUHFwGrE0JVDFCnFYmsaeB22TasJ2dUCSWN/MqT/xZws2Z
4+KZMTVGQUywlWDofiIwlQSKN93hWrevR07sm3C3AKpy6B0CgIkqCD+bPEm6VvSaUqLCqUVWRIPM
mJww3o3LYwfIbqavlBIuPPoQj1dNHdYwHshHhYu+ZKo6AoSTqj8m/VfdvYzGfWO8X1/VpZf4xAy3
f3FV1m1KYYYBqdnQLNg+XJbLEAzNCquX6aVdPF4Vd5eq4P2b2lqF5yvRPY2yTR0ijgKY8XXqxEd9
RIyfZuNa9579q/y3w+sBoS0FpFJf+l7HJaysCqu5ivC8syJCmzjDHcWtxnqf1X0EKtw/ZqQhOOHg
amCad5IKYns+nQfFZ9PgT2oQnFnNL0bIQTyyEVy9syAv0qEeOASsEp8/h+KKo1445YTx4/6m3z3T
88qapJsgBQauw+iw5G9hG2hoEl13m4s2JNRRMa2loFzBPRPaTPomyQEUS+WB7OZWa79TUxBfpVTI
vOumLkT16Dj9bYp7GsZ5MoqeoO/a5IGE5kyVrmm4XrYA6g30tGQZ0tan73sHNt+6YvFFRNTlbgQz
rB2PC3Gvr4O9KZwPAl0BcnvMnWlIh7gta0EyaBK0mKzSBKtfJN9k3V4QHkWK1j/IZ64bu/h9cP0y
4Bc+EI8VJJIgdWMBTS/CiIdRjI7y9yT9dt3IxX07MsJ9mSESGwxmY99MMK224Dl8uv7vX3pKwIb3
9yq4Zxr6d5keKzAAqYpoF/qDz4jIZwxmulB1XIfbXLgm0BjAhBF6Hgxtzz1dZjKlsdmjHT5Cposp
OKIh4co/elfxCq+8k9dO0RnUHrcEwHKaDpQeCrigKDn1vKyttE4bYDAN8J4cIPiCZi7YPTfiRg3+
fDPxeKF+C7gUWOE0bjNDFSqIYd2w5u3kMLKlBSqRucWq09kqN8KlTwdOO0aJgrUZZ/VixWhIPhd6
9VXLSTb4hqEDkuFAdgAjXY+oLrgiQ+SxEB3J5FlxcxDzrKMyLglNxbnKHalf4+I6t4B3Q2YEPqzh
eMZr3taYAQKneGahNQYy5W/DuOoN7Guf3hCY78Aq4BOMJoh3P7010yj/3V5n4gW5Y1YAM2Im1IUA
xndUoK57xPmK4OHszkNTHxosZ+b6IjQTAsWsHlpfQufl1cd1A7yGDx7BUwuce4P5tTJRwGcjkNEm
v108A/pbeASlVyYoHXUB/Sic0p/2GDf1xsOK9fPTfGqdu9bnWO/MscX6GFpBg4p1qiKroKBxQM82
tdTUElZGZ86veFgEfkBErqgZZ7duUenU1DDwBlLyBzH90Yo00BKMqMlgWo/aP34XT41xty/UxcKu
zdH8rmTwpIMeepn9lR284JCwoYCbDaUncItx+YJcJmrVZIitv7IyVollSiXRHg4JxsC1rOj8zWKU
P0xHXcFoqcGXFYRyMoV21PGczGP0kmPyxDVTYYFY3ZCvvMVfCFfuqJ3YYmfjqMWeUF1Y5pzh4G5Z
JT3ZRnesmb8Oib60KCCRRJAmKQgH+dJyhXQIDJ+kRtXp5yj+LFJP7dbm+tiX5hdzbIPLJvVRbBrc
jLWV/Gpl7JltqLcSLvoVb7h0XwCLitdRRzR25t1VOSxl3cAbavM+dBmzkGbrEM5Bd1uSn1jGuh5H
X1gaBGMAxiEQgGWCYKffiZpxngoNWJL1BBxK+Y2+RI62vPb9mn7zeRoJiS8TNiQAbRmv6amholzk
MpWB7WDAyPaexRlAyW/bu7XGyoVdRELAOAgwGw6COM4QVctWnTMDkXM8HGjTbHKj+HH9S339WM4h
Tmxw3t3lXUnpgpkKuVgi0MUv/fCmhUv6Zki0fm6jsftR1wOkh/RyBtH8opBv1QCqYjQiwE88EsEP
pziyKcLuPYR2w9Quiqo+QMRUGq1FURe7IjNoqc1vbB56UJvxPm0NQHDCZh6ku7RYoCsxGBP+Ylh1
ZKOWy1Tas5pNu1hB/TysAfsFZ6Z0T4wETD5tVyaQIR1Q9236NkhUufYo+uiFHfXZJED5U6Vegscq
RyRYoLcXVu3BTAxt249h4oljCnKKiGB0rB2axA0To8i9WVgK14SI7pucqeH/pe47uuNG0mz/Sp/a
QwNvzpnuBUxaelIkpQ0ORUqwEQgHBIBfPxcsdY+YzGF2v9rocVUqkhkM98Xn7r0bwUx5wqU6tpXg
LEH1Bi0Y8AgOPCqnNjsx5RHKcVSnXjukRn0K2fQ+XAb30at07VKZQvXk7bFsTQWuCvLasXwzzmEW
UQePaAspjk05gZdD+cnHZ+fInKAHDSJCRHa47IdOgRwkQYbIBJA1QiSOY+pBY+DjIY6YxDdDHHgF
FlS3ZieCuZrbPGnAFU7YY0BuPh7kHccG4m4kT6COvnAgg8LmYOXG0aXBZOFQy0yGqBIvLGgEGdQC
rQMqA6s1aMETE21GpzrhjiT3kKzE9cZrhgbedzYL4E9tkg6NGe46egTbOQCT5a2fqgy1jWTaWCPE
Jv6N6OX9si7DuhZsCrrc0Rby9qgovOOdWaPzhEJ+ooJA6+1QnUhJHV3UV5QFAAmW+Q5pXSBp4/dc
LDg7CAZCb1KvS0g6wKUDP3gG3U/oufAXtusuIZh0ynIeiSkwQ0BjIGK2BEyHRSNPRp1UFtrFZjAe
LuHZsAE1+PUCFjjNfbS8LG9t6NvBDmwoAijPo2h9AvRCbOVa7Zfu4dOssEdCQIwDkAyoDZemk0Mj
oromJ81yTgUS/jOII4tdCwAhFHI3p5r/j3g9b8c6cBQmXxsFlHrreLKBWWGox9ZdTPQXFyo7noI8
XL0SgQ3VT+dEC9nxrQNPFyIoFGff9ZAFOVqH5gDIV3dNt8ss6zQCNd+cqAuxPgW2fW/DPEixeXDF
cfsB9D7YugG7Fng2ehexrI/M7T7T9lSH+Xu7DPITSNphOjaahcIDG0bV8Mrmhl1D52XFxGPLx31e
0ERP4EHRPN+306kk5pEL/mbMA4sWEtNomh6Nkgs3vlfFdhvbWbFrAHcT9xosTeDUmfZ59rEhPToq
Hjkbfd/oADtsaFNTiyi/RdckXqKk7Y1UMb6J+hPm+siWAST2v6McrGeOxlqvKYcOmtPTBuL0qecW
V//5RMArCiL5Bf5vv3vZdB+xosmhtyXCzxTaICInGUiiTj3Z76BieHkWgTJgX4JF6/HQ5YcGtvI7
z4e+JZJWxYZkaI149ZKXnLoGiHaCXwPZ1Y+nd+yKvRn24HK3pbRHZuN41PBg1W2J1qQF1spulkeO
bz4e7dh+BSFIRKBcsOgeHjw2vSUtT44gvusQblDIf+gTB+JIXQJ04AtICckctHIcdut2oIE1hYXp
2NfzyjrjIHiByNKKPRWvRd5T1Z0jhU+MB3gqIk8Aw9Br+Pb59CtJIbdlLbcruuRyRaAFCjFHgXpS
/jzypLfjhSLZOFkMPHLBkO5ZKKKQncPjerCUoS641fYQnjH7s6lRKH+UaCg7dTqWP//gOXPQKYoV
hXuAbsrlr/gl4GW1O4SFjdYblUJlarssZ37mIfenTkY4x04iNCcQ3CAN8srt/nYs6ThqtDXG0jt1
tnTlLyRy9cXCwormiVMzO3IU34x2YDoQXduCLqNB9yibIPuzpStIpxkxRL+WoHSBrScnj8vyqe/W
85c5HhjjoKWIooCXj8n9wvZsxfNDtc5v/VWTVrenPJ8jrw0ugu0uyBsQPh/6sqQFw03pGhD+MZHm
qW/IfD07IXiizrV3PstvH9/tIwcSuW8Tb/UC3YPA4tvtwyvNhKlwEzrjIRhfQueHXX75eIj3Yb33
ZoiDPZu6ZpZWVSBjoRBeDI3+ioRxOrpQ+oTC0sdjHTkfKLkEAH6i7wdX/ODkA44uHYtCHQttHInV
bexAnYiZji0YgEoLDTf4h6Aw8HbBDPj6WDI8XjJ4aAobbI1twpvmVJnqWGCBYPB/xzlYNdVYvFc+
Trq5s15luo3meglmFvSVBfWs8/I6vPjP04ygpkf+D6liF5WDw7ACOlNOCEgl7HAN4QJ3w5yTAdOR
u/RmiIOXK69KVNYtDBHcLj3zQMG+FFudLnnaKD2F4T/mcL8Z7SClZLAFu7o49vQMMnc7dLklYMCP
uyt1smP4/cEAnHrh8w9B6Y/K84GR6O254JUPrxcidOkIytK6SxftpI8P+JGnEsMA6gXB48XDPgwh
PD7QWYSvAWexabL2edEgXkg7ui/hw2nIyZEVfDvewX5FcrRYE2G88Nzf9WtyDsjhOX/t1DmVUT+6
gh6SK4vMkPkuW4bqc6NchRU029smuu+aM4fenFi+98cP00HlN1jEY7BJBw+wKQbTYAqJrEXxZBHj
0XobpkOySJ4MenOSpvzUeAfLNzbeBN3Mbhmvux/OwAeys2EEk2gNeAEeyfXH83tvazE9QLAB2YTk
w7u0ekP7KuqCtot5H+Ih7s3pogNTeObWfbcJpi46YQ2PH8dfBlwM8i+uBpTMGu750KzRSLuYWYtG
Pegpghryla9sf5LR5X3qdpkgcrfIeyycGQfvlU24mnwX6xndIikAbhV/26/Yxb8BPFju69tHf+Gm
xSOy5JVQNDs4KVph1/wR5ZYiTLxnfwctuJTtodfGq3jOWhCkGXcfb96R8/9mxIOzIqnr5XmNERHn
QqKGJKXVx05xIq/z/olE4zueRpBoLOBse/krftkxPfTSsnPcgKIF8M4vMpOr7OOJnBpiOaW/DAGi
h1rkHU5hO+xEw5MIMd7HIxw55y7KBAgW0KTlvCPJI2Hu+q2DSXAPHBnQX64rqOWxKKnUqWzGsuqH
5wBBG6IfQE9hmA7WiwC0SMYABnB+7kH7J2O5hsGAWFx7wZ9xl5E5vVj6MzkkjaHV9PTxRI8EmKiP
LW+Yj0OIJoiDZyXMc9qWIYziJMCaZ2fBN6Eg9QNVTD8uN/Jyge5DkuDEqEfM1ptRlx3+ZQc904ic
fMGbLSSES8e2BQqUVZ/6QGH1G+vl4+GOHHyQAQB1CLgSsn2HxUAy+V3ICc4LlY99+8zdl8I44YQe
M1T49AgEC/Bs4OseXOc54NxrcKcROVQXYzrctWmZQuN4Ha0tiHOc6r4E982RNYTVcOHE4blBZ8uB
7zGCLAxSjt4zaQuIhdW1ScmdUzFrvhiYWTyAnbM1NxFp25tBN56KtTlDTBpaiVG15pq1GtrRpTNf
e+WMXmjWDMOKwvm0ofvccmdlo+Zzk1s8L6FF4ZICqtdAZSd4QWGw6lGoKrFHWUGS0xuqfdmN5BLu
HEXJteRaOPsoJHpau4JCkFLPyjD2ZWmaDw5oGsFLjTpQDxnNfjKyyLKas6Ck7qWTj9CPFrmBFmxm
kjTvy3pTNCKK1pxW8OlGJpsrYkbzviUQEvbrCS+dGItb35BPdWCVKw7nD9TP81ICmlSCrngvrkZK
06qdhyS3oJ3thy1EC0YXms+2dlGT8J+5NZWPuV/UUzw4C78Wev8ZSbhkurhkQ+FsZDtGSPeg98GB
/OjYVqH6HPSi9NaiY9xLTa83WRyNhlGsFFNRiHJKZwN7HGkUmtqyaK+sDilvlEJKsoukTSC1unSA
pvgxZqRikBNZceaFxXpyZ/FgMmMgaW/mhVqRnHmX46BgiyQNa7HqGmVU5w0VEMgFwSYLLgD5cb5w
BSgMWN3Al2zNkAGumvwa4bP8gX2SN0jzFwrCihEtYi10k6I3m127s2ueUT2+BByvgVYNgeSrXcZh
OFo7ihXK+BxOq7zSEOYWF3IGkAoXwF/VVo0syhDJy8IZobFqLWfDAu3rkH+ZNYAOEbszKg9zaCGW
YBfTpQN+nISgKJ8Kr2CpJb0qc+3xppt4yeOJjgUE6EGUI7sZcq0+9amZGNbYrmpv4FOGM+NCOGD0
E9UJ+tUbKRqdtGfEtbJ3LF/0SW0uE8mpG5sqSsJw3toC4qKKZVUk7zs/T7zB/U4WXRHDpj9kZA6p
qUDTKFgEhiCzRBdHqyCHTTVbOUqd52o09hjXWdcSXfKVkyHpt8pltSYlqmWdDK/NoevTuh0fSJuL
mz5wCywDyNh8uyp2RZuP67LwN4VnPjdO9OQqBV0TtKfHpcW2IVBFQyBXYZ9fUrdfzwasLrO3zVTc
LIMSw961ULv3SMDiQPRqCzDtTcQYGFY8YsV22dhfZz8MSYL0GtAiEDxKsY2J3VhrK4LqusP86RyU
0HXqCHAos9JtVugSsx85ROX7fMjynn7t5nxlRjXEKkV/ZfY8JZEP3e7ubAoo0ox5d0VUtbPHYGuR
ZoNK38b38pQUvoAuR30uhvJ8bmbsWI2VRwbF3vqWIZKwMqek6eS3PqIh8sntRovgVpARfwdB32VE
JyfLQ31rDaO/Caz+tmUo4rUlTMjYcwnBaAgO51N/FQaWgH5MMGeBYazZNK1lka99Z7j3C7qOjNl+
0BJq3WMzjGdt7fpZSKrPeT1/hT7JBlp2/ZbZvVzzublkzHASV7lZVYZJ6TUPKFZ/69zhBoRcaWWW
ICeMbttmPOuLPA0hwet10OCy0ENltEFiQ/u47t0X00BNugQROx1S7eSo77veN2set5pHV9IUbmY7
ho47pxUJZ7KP6TzsqhYYJZjWm5Ja+A8USPhg3hJLxTRX2UxbtKfYxgPOKXyOarwsK9omQgGP6fqP
NjXWlc2uBAP7BgvWswqgTixknpSkDi9GwaOsmOz72bFXvll3571hQ32wsEBKWpbF1uLKWHO/Xgvi
Pww+vRndkm5cCuyuCGt+AxXiEvLRZZcxRz+2BtQb+NhCXrkMg3hCr18mcy/fGxK1AqDv9h0tzcSH
ic+IE257Pm64N94OxEia5qUTloGM0iJwHyU+SKISv22zHpbTQuVmA9AR1AKC7qvhDevO776OJd9Y
c3MD/pZNS4rHkDUZV/M6rG3cEqvZgeBuXxvUTfzZlFi6CcURZe7czu1jBiRUjJRJMoc4+saAaUTz
xewFTwGBqa6B/RTDeQlyg1XVIZYV7GFygQgp5gdhcpk5RVFeOg14l8vZW6hF3Gg1t6bIGmrezQ28
2JoztjOJg01yoVViWFFmghga5eZzs0I7dC7Nm2FCOiMP9lNIn6SPehGE3V6mutsYnbt1c7L3ButR
gsMfakfGnkzFvfbVOg+rM5ePF6xyYdXb6DJsjMeCOXgPA3CIiekiIM2ejvwz8c3HzorKleHRVcNx
0e3BQfFeTTAgTHmXJKLAYgDsTY0cgu1GCXVrAv0DNqKtayoJXT7uZm7MM58XVzwI1m5VmjcVQLJ9
VofDEzQkiusWSyKyMSBlfV7rTuMpbGzQO8opShn671JBINoS0QHPRxEBPVV4NDFqE+5qXXzr24au
FbHN+6LUhQPS3am0dnXoiftwUDm6h/vCuhRGW60DCHanpR3x2KOTm9aynVZSQKSF1NRKylrqi4mq
aW1TmUN6pwuqcp0LgYNnDm3idnWbgOizWruEhInlg38+FG6X9ZM1Ix8dsvGLZTTQBDd1A0X1nhZP
DpLhqVbWlLnBqx66hQrRQv5PWNBfEEfWn8HWZqWu2ZIsUNrcEtuHCjzPHyyzz3ncOoIns9Bj3BMC
WHHZtvW+KmCbR+689NNEQdBR+FaV+TWPUmLM1dc5iowHJPraNq2cnn+eSI4KN+mnKh5JYF9UPS+g
+Jo7YJYdkWemhUFQivOxC3EF2qkZrS8UDomuDGdtzMUiXe6g+xVRbMobb1yLogFbQ05gb/2guiqc
FlL3qhYveQWHMGHTLG4qWJI7K5L+2vXVmCcd6SuIBbuMFitEafANzaAZWdwFE1GJreYKgL85bBJt
w1cQqEzFRhM+01KyWEOEPQxGZISs4KX3HIUGBJC9t9o6A8nYtjDkxTCFbsz8+aZroqtwxk4xFjyT
yl+zztardop21Wy6ECQPvTiqg292W/hx20Kgvqv1BRdiNTryLlCjznoDkQGYxcY96X33rpgLd8sN
I88CHqkqBtplcBYdyPASwZV1G05hu3bc6A4+xJqF7bM/Q4jVUxvBLbEnXllvXT47e2itszEBDC8p
vG490OKmckF8QedtLb11pfKsb2AKGFtRacSDi+oNH7YAlEOwfmB3Qzn/6C3Yv0L3a5fpKiGNhlDw
aPZrXwnrWnoupNKmwMzwatBdOSoAMedR3ELIY1qbXj3hw0uWItN8N5PgyfADnVZVlCduOC4AUl1n
ozN4aeSJcRfM/b01wRzCC173dvHoCl3FxOXmlpn9l9wYNrrGOinaJDlR17XDLmq8gNEI89oaa1OV
ZtbzqO8SMtcPSMNmUUO/WksroZD2ZTUVeQziHgmTL+QmGBpATczpsrCCfBt1doM31xtic7A2uabw
jILz2vBlTOrWSIxSXvt4QeJg6EC7WJR2QqjcT0pv2pJC5gmqIRFP8dReNrRd4YCuJ1YIkOb0q1kU
2ahV0kPoIa5q/zzKQ7BhAgdthfdAhDwXOfveFO5XAWeK98al5Ygh9fu6z2iTyzXR+ZXddU9l1F25
VQPuPAM9KxKGOdVT62eorPQx1MtZOjoWblfr0pWV83Xje9DSlL0R59Y4nLWsC8+JFrhcXjjGXcnO
6Yh2pagWZaw9qNyN8OF7c2N3bD0g26uDKBM1dJaGqv1muVzt86lWSZSbVTbZAf0MQ5avcw9lfLvL
KLH2VVOlAtyCe1uJ/rZypyJtO4WL3SENz2Kq6bXf5PlT4Xkw8aG66khYxbkOYg8+eaLsNozrsdCb
ehpHNAXUUU+SWnVVm5SlHlPmmwIXoXVKN6M09Ht4EKq+b3h7xcZg3ciXWfBdpFCtA8N7ZNENBMAS
9P3ufc13Wsw/aF0sTXtqLWpXgq9ZWyubEG/d+y2CnLq5GEdqr9ApkUqjvwkq39k71vTDCadEB7NM
TE9sQ2hcVT0qFq3Zd1+tXhr72sy7tCTWnNlai1WUz9tA+xUKlF6VWu48XoxEvtDRDFakl1Fc2fOM
i4kQbZbT4zT3JIpHdNii0a+SqO945TChREbqYHhqURw397B99byGr+pvTB+LMNXTYqMknKrY98cO
lFZlAN8Kb6b5Dd5r94VHNBjTmnl5kuucgCtKQkUWL7nF0AihvY2Zy+l8Lj11RmoB53qw/KwYx3FF
tCeKGDvsA/sdDCA4hRYFGeCh526JkKW3t8pEoOkPrH7iKqrXrWb52jVpPsStEfbfZcD4/WwSMid2
Qd0nIhWiauJCTik2cr+tk6qvLZ5GzdxvaqHbddepIUOUgQ6zlrnrjnvg5DPz9hYJHWcLncw5riSE
B5DcCZPKcycHgYGeotiOhunaBHq0ig1SweXBSGaRuHLQVUbMiV2NozWhGWPW7R3KDmLbltzx4lY6
+j40wnJPTFlf1oHbPrZQjDh3Q5Ev7y9dRQBOXUqPGt87whekuyZDkHg2mquD0ulSVOAKtL9OoboJ
zTGMDUoDkhiVO95OtqMJ/HFlfw0K0OPEaGrudeord3wyy8oQeA07AI3Q788+G7asH4p6zM+mLhhj
YbGrzuDFKvQmRLpSfg6Dyt1HARnPe3RgQ9eyHdutgQA1q0H0MycWjSRoVfSk9nCFzRdHdOHar8oB
FXg52rveHNF5VrYAK/ayvKiaBvcMHNtp4TTWXnittwqnoTq3ObokJxmAM5eWzWehI3tDCoqQYRSk
wruF698LhBU+KcM9G6qeoaEtrDe+2aGZph+AXkFStDwb9ACCMqDzV2hZlYmYGsuNnUDzH3bjh2xn
uEW7Cmg3nAFop909+JQRa5CqMG4gw9rcBx2zRUyDwQP3mCqCIG5FSB56d7Jumg5Z5Zgqm5cxUcUI
/UIbqtGw5W0+JR3gNV8lFLOACupAEYDkhg9/pnS78rzgeHISv9PMTvOltqkFOkKFzl9EIxTeej6k
btXJ876u8s+e5hDujKbGXBFf8ifhhdNeDuWY+UENl4Was3qxEe7cDUPZ3jNVVUNiIlre6C4EJW/h
a1zTPhrPpNOa53Jwq5SpCXYQwZClkQCIphge4JQUrIFYYKTNiyg38s3URsYGPFV2H8OHGVDyLWd+
VgVWlNQtgWOmNC9TqXSzd3VXbQzHds69orEASFka/4MO/wNyp0Hxzc0DY4O4FjZg9HVzhv2FFwrW
oQuLzV3GzbZPHR6qO5/V+SUPJnbXWQZ77jnKOONgGVeuXfe7XDVoYC4lOJS9DqqoVQVJaligXRT0
5WPkV6AKzT0PhXx4nmeiZdXlJKfGi2tHirMGiN29Yxvm5TAqZcZWybpiaYOBcglzp4eWaoF8nDSA
HqtE96UfByfNm7K0YjOCuURCLPC+NnMdnnWiMLHRi+SFBuPm7Qi3zE4AIlE1/DqEwUVtBUnX63tm
1s1Kh1J973Dg9j1zXZ5Y5mSeV5GSyEOTUT7X9hzu3RGsmYk3Bv1XmAN+39eGuhTUZegCajgvs9xh
BlgaKyk3cJOh1qXxLeU48FAoCa8AmdFfO+ma28KH+CCMm5VC7xlWtq1q9mWm3XhnwDA8N1HHNmMD
pqyYQ8N0juHHTY9DkYffmdMMCBSs9q6Xvf6sWDteNiSv4LmIVlep704e3S9ZbLxmHBl0A+lsKETU
/K6sXTomSIDW+6WDQJ2h/ZjcE3gmj1XYg46z4K2djjXEYH0YNVxt7fdXKIoHa0hvS4j9tqxcd8jb
wMB5TX9uM1VuTBF2j2DDgJsYefmVgAMdIHKkSN0YAaSBgzoHgNEsd3ZntpkXUXbdj3Q4b3LL/TI7
QXnjGS393DXStZIp7+YIz10YvlR5A7EQMN3CD6/gYcc2dcRZzaeoT1pUVOSF0SNHFI1OfWFHFigH
jaauNPagqbNJT8JYu1TLC1qB6DQeTC0ys20bEzm6EVwAkqNsrAfFNiWUeX946LN/JgPif0gBm7xB
jtFAxrNseI83mIOQJp5nVyekqJ27vLNmleDUQnQZgFaTbmq3MGBt+7DDa5MbAcoFsDr+HZsHeFZw
9etqWzWcrl1QlGKTIoik2CBA6fAM1sJooJPCzKC4cgps0a1huTUSJSg8C3/XFgBxnPlMEPuygcAY
1THDk1+qFCl2u145zKrwaIUMDIxQG7G5bd22Cnecr1tFgyCNlAU48VY7cIl/fFxIWFLqb2s1IQr6
5iLJ7gKQfVhIaFTg5j4nNG4ICX4ATCy3Adfz2rMMfVuGSDR6TeNcVI5Hd0WPXMrHwy81hMPhke5H
pQatV9AOOKgx2M4wYYKg7hEEJLas2OceOQ87YPtGjtxGd/vxcMdmu2AHbTAvLKC+g8pUbkizG/KF
KQjE0T0oLfSq3KiT5IPvqzOgwQFKBmpnC5WFdVCBagzPpD0XFC5buAKW44rSPPPbU0oIp4Y5KDnV
QydLHnTILdJLGuyq8LNnnaBWOrI/mAka1QDNBujhsL21Hgy7MCaApXrQh1vG3VhYqeQ7n12TyT1R
Qlv+3IOz8GaspTr0SwXNmR3VtwVWzYsuezBw5c63j3f/9TS9GwFgFOhlo4prH542GU6k4AYWbJHT
gqYp2qyNIKbfrGt7O6LBYBEOmB5IlxYPH498dKeWLk30T4BaPjw4d6HrdHZUWAAjim+mBd+6QpV6
9fEYR1o0cep+GeSghsxKRLSOBbT0wqyKptC0ycZv0YVxjyRfxoDVQhCTAF50Ythj24aOYXAn+iD/
eVcmBH+VMn2Q5scRii0ZuVFX4OFJ3dTDIqfzvb8B8/afQNL/eiObJ//x3/j3c8cmhMKlOvjnP86r
Z9HJ7of67+XX/vVjb3/pH5fsO71V4vt3df7EDn/yzS/i83+Onz6ppzf/yKiq1HTdf0c28bvsW/U6
SPG9W37y3/3m376/fsrdxL7//Y/nrqdq+bQCqPI/fn5r+/L3P2wfy/tfv37+z29ePBH83teKfHv6
pr+/+5XvT1L9/Q/H+WSCe8VdeoLRdoye2T/+pr8v37G9T2gCAX5iOfroZlhq8vCTVfn3PwzL+4Re
fVTKwYSNFwAb+cffZNe/fs+2P7mLDQOsEYrAEboe//jnH3f15836c1+wGD///avaoe29vQjQIITj
CltvodkGiA5AFt/ecR7ScIoGDVBA14TTBrZ4rJFoodBJsGRamF0ZXoEaTKkMHrWnnjotOUHRoW54
ZhlGZSKIjkYLgqNOSOatNTudvHbNAumRwC8nAMGnhvK12YDIADoWNiXmj6LzJABzjDQ0tsey6REp
+q1IOTyyJg1aa0TSSRng1a0bK3/2IrVg8GpV+FeGQEoxaawSJOujsHm/gmbLCCYtpMCHDL6TXe1Y
MbSQAp7IbCc6nwQ0ogt0vZ+pkgrcRCOfjXPQcEcTStQNEXsbxeStX6PbKLUZhWllSCYj0B8IhL2r
sLbKtWs3QZQ2RCNOGvImAnv8wDx3L8KcC2ihGaX3GBlakHQAiUWQMQg6dDs+GtTM8HdYBkjv6wk1
SlHY1ee+UWWwKRuUYxIiFJYdggc7r0IzddUBjV2MXrPvDGvXD6hhcdMGIosXIXuJVOndcNDLIioR
o21u0URnkyswCOvxMjI6lDrsZkJMVsD/qvfGMHGCkH+WcBCJ35j5nnE1VKkzRp6G+w4lym2NhIqZ
TkMzorc64P2wck1u4o+QHJZrZjlquSsORXvTj/2xNxDR15WN4raVWn4p+5RHPBIrJlyVf+vrDnlc
XXXovGR7VPBhVl28Im6cg/EAyXnSBqVAnTmI5sxzBte787BbbM+b3J7GTHqIuO5IE1TjF0PNpFn3
KNh7W4fzVmYcwpxsHRSoO3zDhkf01uS2SREaD6irrlyXzWI/Oq4xprqgbcMSH4hQ3wRLMwbPai7k
tK5bs7Izg9ekyAbhy2Gryxz+r+BByNZhUUP5ze+Cut5O9eiwMyCQHOsrcfRY6VTls1feGdztQXam
SFMikjPNCiRY4CVgIVq4bebuqWl3xSpqA63Wc9f2rYEilSfte4KQqHv0fcN8Ga3CmQskJsSSjPd7
W1ixKeccOQMTcRvEmua+33I/56D0skqLAhbbM8lv52oGAnWYESPeDW5h9nHY5j1HZsvnSLIjAZBE
ZWPUe4pwhKz8sNHycWBOAM51z2lxEPUwiAvtQqppT8O8Jxh3aMLzCTkIiCvVHq6xzeaKbTkOPd8p
TrS2YjS9eLJIJ9crx1S20IB/qPRAdOyhi4B9cVwdFdtCYtZ7D8G0fzU0PrGG2JqpsL+0TIrwGw6M
+oGki3IhU+8rFH5Z6Izbqa+Y/Vi7U9nskBcagkxTu+pTZToWcHl+IzQ+ehSjcdOUAkkEMvJQos7U
Wexsmici1mOuBN+YiN0Vak5Q/GoSZheoMSCynMmajqjz7FHfkCgCUmVFV2zQfZUFAqqU6xZseeKl
AJgCEMGRltTJROAtAWaunpQrc3BodSr8PFfQCUgjtyJ6k4v8Rs1IjKXAgntnutFVtfNR9ANPomgK
cwT3IfNYFDPFhzlAOUdotDwRFFTOENGQaO1Bk7W47qx2pme1RSowItRd3Y8wfZXUqRnM1X0gKo2n
269c9ONOIGnvEoc7pvAhBuSpfitZoKINdOjL/Ec5G5Jd68gC4TRd2r3uDQC9pB+PELeh65aS0kkH
4Ug0pYBGzUTpjlbqT+fj/yNH4Bef4Z0n8K+ncfETrjqQSt0hNX7gS/xbP/TPN/f4B/2brgXe2jee
xetf9OrVfPQB7RP+4P4Fzkf0yQPkyEW/NlqNly84mG1HkXV//bb9yQaqBYAk9H++fv053i8L9H8t
wceze+9yvf+cjybwp9/1p3MFf+gvLQHC9k9AQAHY6CA6+XXywSfAwaMQbXKvQ/xGs7Zc7NNfm7Ud
wUOEc4+u5bezDj85QEzhPMB7fP367Sa/AOP+0uStT8Cpo8H+YMOd8JMLNyny4Wy/fv12+w617784
dcPHjYe0G6ATf154E8HJL4fe8T4FkM9EBzak0pav3+7GW/5fNXrofPmErnncd0RPr19vr4DjfkJm
EnIWzm83+Vcb9ZfOfoj9NU3EpD+nvsSTv+y/9QnUGyDg9H6ejgUKh/F+J9v30xz/mVj41+v5Hzx6
lv8JbJEgqwQjzZHtN/Dq4XLYAI3+/MK78HutgXuYUfhP333MEXS1C/caOs5fv3DUfzkGtvMJ8RhS
qojt//z63Zbg5938fz8FhoM0CK4BWMh/ThG29dcliD5FIA5EvhcJj99r+xdOqL9oBBZs2SIh+3Pq
bx8BA1ZgMRLI6vzz63dbAmzMX1wDy/5kgiMH9Cr4pF/2HZNHLzLiwp+X7DcyfSCk+IuTDv+Hu6tZ
buS4wa8yN9tV2bVI/V9cRVG/K1Eri5Rc8a1J9pK9Imfo4YxkKpWqXHLNPeecfMgtx9z0JnmSfOhh
r4jmiJTYqJVs2QdR0mJ60GgADXwA3m9B72Mk1NTD2fU3vvIe/SthHnYKB/MNvTyN9AsS+o336E+x
iRSBc2y5yqusv0fHv02U8L89t28DBYBB7155j5IPJK/Qc6f48jwemDyUkKEadGr3Czl7Q7sPLGkg
C95V4fqi8GkHaUl24Ncr76EGMSueqqHelqJH/XngW8Odh4XfRhHsdOO9Aw9PGG0G0V5qxgi+LR5U
qadTmPBvvEd7zTU02eTRDbr5I0GOrAVlSuzXmxOAzeCLPvQa1Dn1gqBycnx5R38dbg58fmSCX8yD
Z+iHL6Gwet8MujZSZvR4Ju+29A9cJGmewDRCZMNA20iNfUlj2T+lrFxBvIgW0ecfWJLO3mpmfulu
ObP/fPqK8w8vXZb74bHRqUo7/Yl94cl0oUW+b08PzL1m2T6cycdlzGUSv8j+Iqqo4spUdGk6ytEi
tmwKUD4YRE01uFUoh5klvQ3NFLroo1xleqgGbM27sPOhhI+TuJunauwoES/QvM99LE3YPovN52Bw
qno5WzHaJ4VTvlCxGnKyVEu7mBNl0vnlsj4vszzs+vLfT1dTcBPN5oIPHG5vjy/ID+f4dU5nbdBW
sWH7ICA2tRinJ2VU4Xw+vvpqZ76Wj7OUr5UK50PJQkH1TD50hKx6rbhPqx8dlPiCsZGKu9GxTu91
DxPvY8YSumgLLF6lOTv4FC4OJguUkvJ4vS6w3H0dD1V64xZIvKZ4fOhyTzCUEYx2hCxZAYE7GGeJ
dzi24ZyFrrZ+rzt9LsfbArw9ROGpxwTy8ENXe6jSREcnY6LN5IyAdMHEUxV3mHNArTxDqR6ZdqoG
mWIGfFdg546An4rHeuKWSIK23GoVMbtF3syRTocq5mQl+ADQGOcupTdCuVtPE+RTmSYDuCqc7jGV
e6aMCZU1AV120plTDmgBH77ek0wN+GoJChbK3Q869QQMiVoBsiqOGmqiGVLPhnpDF3ymgH/i0kDh
m2CyQGDkvmuCFnXhlJuD5Fbd+EsW4PGZgV7PdIwaDcP5TMHbYIbkv+phO8nTnqNF2gc9v9zH1V2V
RjLogieOkKW7udQZX67WGkmsOgknK3BEGqTbGdUtgd0711lfp3NWDjP/3KNWZ/B5kt4priskTDPg
qp7Br+wKHJALgGrznhq497byQEHEUBG+TGDl+MED7iKcLp1o7ROmnrWhC25arZmamAkxyggESI8U
VxIWyh+8YJTXtlXKPGHgTAWWe6e73HhUaVxl8HrvTHZfnDpHjKQNWAX3cfVDd3WTgsXMubSdA0PX
fAWMn+5GpybudRN+baTwdSj5azhXHcgdmtYxjYGxbuHEoZFhoHQv5QItcatp6rTtne1tAQnBxUNH
ySc4L9ykIk8to5izPmh3dNe/6QEwJeHPnaLA45ZxG7mXjS1KaYdKysPfSf2XXc22gevaQZJnp4JC
ISA7MEpj2eNeL7QGMOYfMrDW014ARcBq1OIebL7bS1KVSzd2uZu2l2TjO4RjZ8nSoL9Q+dyDTWaH
tirg/O3laR53jVsdsYCgMaFrrfcVM5oSF41LPcrbA9Mh9QXfMqoDaMw0wYaARt/Xw6STks2Ilj9P
QALrKOJKE17xRVCF4A1IhgmK4Rwh2lfqsh5MFgQQC4pqn1JrVR2PHGX7HIHbWV2NdHSt0y7zNwi6
F/oG+58Nbn0Zk3iaIhtKF33nRpkjQ2wgHEgw0V+Q4kqg9wbRUQ7ni+kU6oUa/IDUoBSSkZXwMg6y
vklG3H2hOvLQ5bZw7I/U0HOMCGwUSvlItfkh3BHYvqO+ZwaW+w3Lzcu8IFQkLn31h/9kOup+c3Kb
mJSdOnTlDefvqY4nTMww9TWc6plp+16BxbyESsOZRglYnxkXWzMRTNe0PS5sCBjbhuqqnhojtew4
SvqnImFGEONMsoyLg8jFCVn7O6aDKwRVCeUvQlkeUYFT3IAh7fhxNwHhbagc2teP4KANgQAfknvS
kr/kfOeo9CGUxecGjrgjY+VMQrFbqtxeYKy8e8zqQYtCWWJy0XisckfOrnpXQNwu4eZ3mVbDrD73
lNUX3dSTTl8PBpq5b6h3FyBNRfxT781RI3agnsd9DFk3QiE8zmnRd6Ei1wQcKlXRmU688BPhmYOJ
I4g64JIHLKsA3bzLQyxVCTPaSviVxxb0BLPg4V9J1EqGD79ZeMVF+vDvuGNGTHdU1wV43cpjM/Z4
vS5wYFoqvvf1qK11C+XMVW/ugEsk43DpvgF4JTpUY+Zj2KqE0DUDJmg8B7kqAuRDUCMzMbOvFlYd
uuCf5xx6FA6FH8CnG6M83XXlWSC+ptWhzbnzLZHZQteMqAXPiCWLALsPZ0etPdFs7zDxGPHMNSB3
txGahaJefjl5vaDmOjqCrT0rrInNjSGRc/A/XKweBfWHpKNVvORvGNj3tfCENs7idp8sNYV3PaM3
feUZmPsicEwtBpKnQ0kRR8f6Q4Cwu8/OA3ghXV+zl9zwXkbxIMdYEWaFMMl6PpL4MqLIHZMHhKib
xwHUMMxDsF5G2yIq57wJYMsDWVtonJI123LzsG37SCeB22R0wkNfN/TC3cT8zB1oH5qP93h4CG36
Mr5coNlFz08IoXYSpeIoo62iggTTfVBK6T8lf+yIBVf4WcoZMqM8QUShPqYJ7uAJ0HKY1rVOna74
66zwoAZCBKMkg7Fl52gbJWJoQYzJ5GsoCFrH7LOKxMNUr5/qtqNk9cD6+jb9t7ON7UGFjp2/G/xW
daBU221IRPQEfgN96XbR+GADta0of4ZPuzAaUOza65kNqtV7ltWYEYDfg1UoVeEoUXIC4jT4zGvN
liYx6P7XAfxXyRq4+hb7fFrjCwtsuA1/G/a5hxivQfEMy8wJuK814DjaynzmhBdprmdqyFo69ME9
c+rdl5vlUek9FfcGqqvHfSeDNqwgwIjGBENZeGizKrHgfu5vmsBNdA/ZVO5m03DUJ9XyM7cMScJ2
0uWGRuIe2kxNdKbiG2bB5v3Ll0sDDjjPf0sgNlGV1YswcqkXNWuXjqnWd5UIup2gxibWnutQoUm+
obsHynzrbPffUKof1IirBowcC1/r6STtTe59dYZrYjjpwvE+Tbx0Iwqnw2kXDnIJbYEjfaru1U1/
niUC5/pM8Qw94EXhvAD6SiVzR2RTgMtAuwEu48myRGgJaZuuueXh7sqWgK0DYTXxz7REYv5cj3ig
G+1rw7fuAsWhqK4og6BVdkTo38y5KhWJQp4LVGeb0QiRF3j8hWaz5p+KxUMVXRPAUDWC2nCkLOWK
gHS0+sr4iO+qhG/RUp8x6shXGYi3uVd4yj9f7me1lEHSydEpfCwBTdRCRJrcwrk1S2ikq/u2LmGH
RKnFtdEZCp8ZPyRU3UeUxia30UkGeNwo+j46AAonyfLpyZx9XGUTk83dD1bf1+kDT3MMTuwjCPx9
5L41ZQ/d3pAIkTdHQLoNJmX6BmOkJXyfhul2ATg+QC9yxyOS2Q20jVykGoq4wfLTMOVas29uEIqJ
wbUv3xYVlrMPRSwAEZlFQaZnuuPWqihsUGoG//vbP8c3aqKio3QCGAZWcAwk0VC5XWP6EJHALTRP
cotaXVpaBui+d0CpcGgG9Vldp458wTpX41Jw48R9/P2+UckE9yUT/Qi0qGJJq120h69KYAD2E8xM
BQNb6gbXSMO7GaCn4AYia+GvdqpykxpWMo15HOjaRL2sQvl2oTDV810H1cjvxuPc0SOJnz5DYO9R
RNMroSygg84U2tN7bk3BmqWG6/VCfGUBydA40+zbTMNUsz86QPQ7c21ovk74rFCYX/e9CvVbn228
4xawKL+0p/pUKMREVEA465OR15hBQhsc4XIXYRqIGbH1rglcpU9Qi8+ISqBKTsap0iw5jAm07imr
2xOs9RdHxWoriWK0D0na9VggUWN0mt8pw7wJDNBxi1+dBWcanVs4BBi9nMPpfkSNpqNiWUvjXELt
zI9IqKWOjKU6n6LLH5Nnz/RrmirvmqiWKh8+sjBh9lzimNmjZpeM/rDu4+q7dlUUD9Kao4OhgTvr
3UCrAtz+CX5WhAA3cxrsIJvQffyzxqXLcYH2sSrRvuU8iSB034wj/3KL2jX3sNVZjmHK8LSbebuL
2yKS6OwoYhCAhFoGUKxddiuBnwZ9J1GUXWvnUSMfM4mcUhfg0V8uD5oHl9cH+3+NSHjQ5SRq+vKP
TPHaBpLrlSpmz+1iTMLC/Lc9ZWVOyNfxPwpwhDP/1icgCfrd5+/qKNDgCF4JnX+ERjFzzYMkKv4b
+lfjIdG3BGxfE/5aFl0QzFZbCGiDoONoauy0hVVNy9PLyy/sU33dxNQaT1FTu+RQdVoHAVudVoLu
sR0en37CcyMOXwASbrXW+qInMgZ9LEqSFPRf7wCjRqhYYugZnn2FqQqY/dEBvxuteIeopXmbq2bH
7tXtFnBvBp0XrXzvqbQN/KYjasXbfQh5Qi83A15PLBGnptWifyZEqDggVuSWXsmXH8a6msBPKLOz
EqHZureFEvU9+8kQCGSOXJQIhDq68Zei31leS2SiYBJ8SyPhxqAFaheKOucwSYnalmNcsswsFyoS
gcUPaFLq7R8G4rrHrH70GiolbLpf8CRR8kw9PsZUgMIc3QrNsQy1Vxfof5cl1HaXRVSrEm56YdNP
TZaNrco717eGaRCRtEXxlLO8493tJFp9tNAoyHRV1y6/lbQBIXUstwpbot8n5b0K/tQhl8m4TBlW
JSpVC0ZdG7RnhKtFfUaohUGhFebSphJFoXuoLTTjfnRt0p4pVfK4fzh+rn7wrpoLnyBwl9pD1zOv
Irkq0T26DqQwkBKOBVakJNIYTcVdF0yJcs9Ync1IgmfRQY70bGZyfowlyiQL6YSfkfUffhvo4cSt
mLiyKdHd0b5AQ+EJPOCBAhQJPEbxAoUViL49ROi1o7+bfQmMZ5C4vzz8A9nMrkZkJTpXt2o81khY
Fd+pqe6Ivt0341FOPa0UsE7RVbP27rh20jph68F9f2sX/28CJr5b2aVZOm65T0lJmZv9lW7/toQh
9OYAh/TRYL6Nbt04ULgvctsl0egOWLdPyeBmKhFuY+kwbaHRFq6Ku1tbaFu1g8Gsy/tMvN6+F+Ul
f8B9T3skiRyiuhCQ8Mwg9x7gcV73VomUx16q7nlJ4LqAYaUoHgNVSSAT6skg8fuzSAByDjq46fAR
EhKRr0Ncyzp9aq7jdWqRKOY8VIMbCsGXOZXbu04rPKXul9/fj3JA41kQAyiDcLJN4FqAqWKiUVlY
xvTM00HwRkRgmHNRofFpj2ZhtUkGFzrNHRVSshhX5D6uzt2rNPcXW5U4IddoGHmP6CrbOBRULVvx
65mBsnrAP6BRKILGyNSoYcI2R8L/3UNLej/iKHD9apK6TUqvdxKY/b0kv9VZiRsjkXGvJ3Th/vZU
Y6JR3PuuTEtKXIRt3QFl4HA7IC1f9hyJ7tz1JHEOH7ugbQpEaj+oFNGbkn2QABMcms/GKR/SnhJI
9kO0N6ZkfBfgGkr12JazppPOl9gszJo807BMrTj6d0/mSngkhivtAZGYlnB/Z+mdbbkRn67dVrCQ
lJK/8KVEn6qzukyaJMwlgsYMMS2BHTnWaJM9ZZF9h0ZnH4GbgfsZewmU8TuBW90+Hyd3M86Vo2fN
vwQg28XPbPVWHNky+aiFOLABFJy7MBL9yz8kfQw6gCavZcmAA7wkKhKouzblei61/sRYJXGROAWg
to3AFCcscDbq/RQYk6Eq03wViflJF2ownKC11DzTJdLRRYM3L15XoUmkoQ7vufE6u0k07bxWMbqN
ckdaInZ5jj53nKqEzj/Xd9HPGvVdfE4V+nSHs/dCjZAopieUNNuUwYkP/HZ0AhoRDs4Y+O3y+rH5
9i75CgBBCkMf6wFymX+KamPkMsYGOotsFrI1VDwUoQainsd95kCj7Ub4prSSG1yamCBVJXzcFqoa
+WolKlJbOUZHeIsVQOr8hO2FI0gMP8wzFAs5vpLdQ9MR93F1s/oTfJ0SV6cq4cbO3ayqEmBB1Bhh
Gsy8DkfLCZFadqpspDytu2U5HhPLN5FW2N5GRxTMPwZ8cGNTYg4NA0lFDYxLSaOPOQq1YMSnW8Pc
KTwUT14DmnAHkWU07VneGfoVgwklbX9Cgwmzb0OSD1ji7I8OOCbpyV8Jzjct6zn0dd+yuHm8uHrj
SCfIFzO1IlF5fJmPvTLsqgScpPXwX3RSnOjZIwmoqvv4lBYsk4AFIiMoF2Xtob6uXJS9+8w8bbYY
dnCWcWEGnLZd0puKEZ4e0gUZwbkuTLPrFjjjs+RKXnOqQToDXGt/+D8AAAD//w==</cx:binary>
              </cx:geoCache>
            </cx:geography>
          </cx:layoutPr>
        </cx:series>
      </cx:plotAreaRegion>
    </cx:plotArea>
  </cx:chart>
</cx: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85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494">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31"/>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3175">
        <a:solidFill>
          <a:schemeClr val="bg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the introductory </a:t>
            </a:r>
            <a:r>
              <a:rPr lang="en-US" dirty="0" err="1"/>
              <a:t>PrEP</a:t>
            </a:r>
            <a:r>
              <a:rPr lang="en-US" dirty="0"/>
              <a:t>-it instructional presentation.</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some thoughts about ways program planners might think about targets. What could you do with each of these in terms of planning and managing your program? What would each one tell you?</a:t>
            </a:r>
          </a:p>
        </p:txBody>
      </p:sp>
      <p:sp>
        <p:nvSpPr>
          <p:cNvPr id="4" name="Slide Number Placeholder 3"/>
          <p:cNvSpPr>
            <a:spLocks noGrp="1"/>
          </p:cNvSpPr>
          <p:nvPr>
            <p:ph type="sldNum" sz="quarter" idx="5"/>
          </p:nvPr>
        </p:nvSpPr>
        <p:spPr/>
        <p:txBody>
          <a:bodyPr/>
          <a:lstStyle/>
          <a:p>
            <a:fld id="{2F78AAD2-397B-456F-893A-253AADE969C9}" type="slidenum">
              <a:rPr lang="en-US" smtClean="0"/>
              <a:t>10</a:t>
            </a:fld>
            <a:endParaRPr lang="en-US"/>
          </a:p>
        </p:txBody>
      </p:sp>
    </p:spTree>
    <p:extLst>
      <p:ext uri="{BB962C8B-B14F-4D97-AF65-F5344CB8AC3E}">
        <p14:creationId xmlns:p14="http://schemas.microsoft.com/office/powerpoint/2010/main" val="304257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questions we get asked frequently is “How long will it take to use PrEP-it to set our targets?” On the next few slides, we’re going to talk through some learnings from countries that have used PrEP-it. It’s a good idea to put some thought into planning the process of target-setting before embarking on it, to ensure that you won’t get stuck halfway through.</a:t>
            </a:r>
          </a:p>
        </p:txBody>
      </p:sp>
      <p:sp>
        <p:nvSpPr>
          <p:cNvPr id="4" name="Slide Number Placeholder 3"/>
          <p:cNvSpPr>
            <a:spLocks noGrp="1"/>
          </p:cNvSpPr>
          <p:nvPr>
            <p:ph type="sldNum" sz="quarter" idx="5"/>
          </p:nvPr>
        </p:nvSpPr>
        <p:spPr/>
        <p:txBody>
          <a:bodyPr/>
          <a:lstStyle/>
          <a:p>
            <a:fld id="{2F78AAD2-397B-456F-893A-253AADE969C9}" type="slidenum">
              <a:rPr lang="en-US" smtClean="0"/>
              <a:t>11</a:t>
            </a:fld>
            <a:endParaRPr lang="en-US"/>
          </a:p>
        </p:txBody>
      </p:sp>
    </p:spTree>
    <p:extLst>
      <p:ext uri="{BB962C8B-B14F-4D97-AF65-F5344CB8AC3E}">
        <p14:creationId xmlns:p14="http://schemas.microsoft.com/office/powerpoint/2010/main" val="3377304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some suggestions about steps your team may want to consider when planning your target-setting exercise. You will, of course, modify them based on your specific needs. But it’s a good idea to put a little thought into the process before starting. Who will be responsible for which steps? Who needs to be consulted? What will be the timing of each step? When do we need to have the targets finalized by?</a:t>
            </a:r>
          </a:p>
          <a:p>
            <a:endParaRPr lang="en-US" dirty="0"/>
          </a:p>
          <a:p>
            <a:pPr marL="228600" indent="-228600">
              <a:buAutoNum type="arabicPeriod"/>
            </a:pPr>
            <a:r>
              <a:rPr lang="en-US" dirty="0"/>
              <a:t>First you will want to agree among your team as to the purpose of the target-setting exercise. Are you setting national targets as part of a national strategic planning process? Will these targets be used for funding applications for a specific funder? Are you trying to quantify how much PrEP commodities you will be needing? The answers to these questions will affect the time frame over which you want to set your targets, whether you want to cost your targets, which costs should be included, etc. You may want to use your targets for multiple purposes, and that is ok, as long as you are clear on what the specific needs are.</a:t>
            </a:r>
          </a:p>
          <a:p>
            <a:pPr marL="228600" indent="-228600">
              <a:buAutoNum type="arabicPeriod"/>
            </a:pPr>
            <a:r>
              <a:rPr lang="en-US" dirty="0"/>
              <a:t>We’ve seen a number of instances when key stakeholders have not been engaged in the process, and then the targets or target-setting process can get derailed. It’s a good idea to think in advance who will need to weigh in on the targets before they are finalized, and proactively decide when and how to engage them.</a:t>
            </a:r>
          </a:p>
          <a:p>
            <a:pPr marL="228600" indent="-228600">
              <a:buAutoNum type="arabicPeriod"/>
            </a:pPr>
            <a:r>
              <a:rPr lang="en-US" dirty="0"/>
              <a:t>Make sure it’s clear who is responsible for seeing the target-setting process through from start to finish. You may want to create a task force or engage an existing technical working group to oversee the process and ensure it keeps moving forward.</a:t>
            </a:r>
          </a:p>
          <a:p>
            <a:pPr marL="228600" indent="-228600">
              <a:buAutoNum type="arabicPeriod"/>
            </a:pPr>
            <a:r>
              <a:rPr lang="en-US" dirty="0"/>
              <a:t>Whoever is responsible for target-setting will want to gather and review any important background documents before starting. These policies, situational analyses, and data reports will inform every aspect of target-setting.</a:t>
            </a:r>
          </a:p>
        </p:txBody>
      </p:sp>
      <p:sp>
        <p:nvSpPr>
          <p:cNvPr id="4" name="Slide Number Placeholder 3"/>
          <p:cNvSpPr>
            <a:spLocks noGrp="1"/>
          </p:cNvSpPr>
          <p:nvPr>
            <p:ph type="sldNum" sz="quarter" idx="5"/>
          </p:nvPr>
        </p:nvSpPr>
        <p:spPr/>
        <p:txBody>
          <a:bodyPr/>
          <a:lstStyle/>
          <a:p>
            <a:fld id="{2F78AAD2-397B-456F-893A-253AADE969C9}" type="slidenum">
              <a:rPr lang="en-US" smtClean="0"/>
              <a:t>12</a:t>
            </a:fld>
            <a:endParaRPr lang="en-US"/>
          </a:p>
        </p:txBody>
      </p:sp>
    </p:spTree>
    <p:extLst>
      <p:ext uri="{BB962C8B-B14F-4D97-AF65-F5344CB8AC3E}">
        <p14:creationId xmlns:p14="http://schemas.microsoft.com/office/powerpoint/2010/main" val="2561615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If you need your targets to be costed, you may want to engage a costing expert to ensure the tool is configured properly to estimate costs, and to make appropriate use of any local cost data.</a:t>
            </a:r>
          </a:p>
          <a:p>
            <a:r>
              <a:rPr lang="en-US" dirty="0"/>
              <a:t>6. The target-setting process may require financial and human resources, like a consultant, or venues for stakeholder meetings. Who will provide these?</a:t>
            </a:r>
          </a:p>
          <a:p>
            <a:r>
              <a:rPr lang="en-US" dirty="0"/>
              <a:t>7. It may sound like overkill, but it’s a good idea to develop a work plan for the target-setting process, to sketch out who needs to do which steps, and at what times. People are busy, and a workplan will help to ensure that the process gets completed.</a:t>
            </a:r>
          </a:p>
        </p:txBody>
      </p:sp>
      <p:sp>
        <p:nvSpPr>
          <p:cNvPr id="4" name="Slide Number Placeholder 3"/>
          <p:cNvSpPr>
            <a:spLocks noGrp="1"/>
          </p:cNvSpPr>
          <p:nvPr>
            <p:ph type="sldNum" sz="quarter" idx="5"/>
          </p:nvPr>
        </p:nvSpPr>
        <p:spPr/>
        <p:txBody>
          <a:bodyPr/>
          <a:lstStyle/>
          <a:p>
            <a:fld id="{2F78AAD2-397B-456F-893A-253AADE969C9}" type="slidenum">
              <a:rPr lang="en-US" smtClean="0"/>
              <a:t>13</a:t>
            </a:fld>
            <a:endParaRPr lang="en-US"/>
          </a:p>
        </p:txBody>
      </p:sp>
    </p:spTree>
    <p:extLst>
      <p:ext uri="{BB962C8B-B14F-4D97-AF65-F5344CB8AC3E}">
        <p14:creationId xmlns:p14="http://schemas.microsoft.com/office/powerpoint/2010/main" val="3515078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done all the preparatory steps and are ready to start the target-setting process, you will of course want to know what to expect. An important piece to acknowledge is that the process is usually iterative. You will likely go through the tool, create draft targets, and then realize that some of your inputs and assumptions need to be changed. Or you will come up with draft targets, and then the stakeholders could say they are too high or too low, and you will need to revise them. Plan for this to happen! </a:t>
            </a:r>
          </a:p>
          <a:p>
            <a:endParaRPr lang="en-US" dirty="0"/>
          </a:p>
          <a:p>
            <a:r>
              <a:rPr lang="en-US" dirty="0"/>
              <a:t>The trickiest thing about using PrEP-it isn’t the tool itself, it’s understanding the data that are available in your country, and how it should be used appropriately in the tool. Data availability and data systems differ across countries, so this will present a unique challenge for each country.</a:t>
            </a:r>
          </a:p>
        </p:txBody>
      </p:sp>
      <p:sp>
        <p:nvSpPr>
          <p:cNvPr id="4" name="Slide Number Placeholder 3"/>
          <p:cNvSpPr>
            <a:spLocks noGrp="1"/>
          </p:cNvSpPr>
          <p:nvPr>
            <p:ph type="sldNum" sz="quarter" idx="5"/>
          </p:nvPr>
        </p:nvSpPr>
        <p:spPr/>
        <p:txBody>
          <a:bodyPr/>
          <a:lstStyle/>
          <a:p>
            <a:fld id="{2F78AAD2-397B-456F-893A-253AADE969C9}" type="slidenum">
              <a:rPr lang="en-US" smtClean="0"/>
              <a:t>14</a:t>
            </a:fld>
            <a:endParaRPr lang="en-US"/>
          </a:p>
        </p:txBody>
      </p:sp>
    </p:spTree>
    <p:extLst>
      <p:ext uri="{BB962C8B-B14F-4D97-AF65-F5344CB8AC3E}">
        <p14:creationId xmlns:p14="http://schemas.microsoft.com/office/powerpoint/2010/main" val="2660601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we’ve provided some background about PrEP targets and the target-setting process, let’s talk about PrEP-it itself!</a:t>
            </a:r>
          </a:p>
        </p:txBody>
      </p:sp>
      <p:sp>
        <p:nvSpPr>
          <p:cNvPr id="4" name="Slide Number Placeholder 3"/>
          <p:cNvSpPr>
            <a:spLocks noGrp="1"/>
          </p:cNvSpPr>
          <p:nvPr>
            <p:ph type="sldNum" sz="quarter" idx="5"/>
          </p:nvPr>
        </p:nvSpPr>
        <p:spPr/>
        <p:txBody>
          <a:bodyPr/>
          <a:lstStyle/>
          <a:p>
            <a:fld id="{2F78AAD2-397B-456F-893A-253AADE969C9}" type="slidenum">
              <a:rPr lang="en-US" smtClean="0"/>
              <a:t>15</a:t>
            </a:fld>
            <a:endParaRPr lang="en-US"/>
          </a:p>
        </p:txBody>
      </p:sp>
    </p:spTree>
    <p:extLst>
      <p:ext uri="{BB962C8B-B14F-4D97-AF65-F5344CB8AC3E}">
        <p14:creationId xmlns:p14="http://schemas.microsoft.com/office/powerpoint/2010/main" val="623285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PrEP</a:t>
            </a:r>
            <a:r>
              <a:rPr lang="en-US" dirty="0"/>
              <a:t>-it stands for the </a:t>
            </a:r>
            <a:r>
              <a:rPr lang="en-US" dirty="0" err="1"/>
              <a:t>PrEP</a:t>
            </a:r>
            <a:r>
              <a:rPr lang="en-US" dirty="0"/>
              <a:t> implementation, planning, monitoring, and evaluation tool.  The tool was originally developed in 2019 and funded by USAID through three projects: HP+, OPTIONS, and EATAP-II.  Now it’s being further developed and supported under the MOSAIC Consortium.</a:t>
            </a:r>
          </a:p>
          <a:p>
            <a:endParaRPr lang="en-US" dirty="0"/>
          </a:p>
          <a:p>
            <a:r>
              <a:rPr lang="en-US" dirty="0"/>
              <a:t>You can find the tool at www.PrEPitWeb.org.</a:t>
            </a:r>
          </a:p>
          <a:p>
            <a:endParaRPr lang="en-US" dirty="0"/>
          </a:p>
          <a:p>
            <a:r>
              <a:rPr lang="en-US" dirty="0"/>
              <a:t>PrEP-it is a decision-making and analysis tool with interrelated modules.  The tool can set targets, forecast the costs of reaching the targets, estimate the impact of targets, and forecast the need for commodities based on the targets. This series of presentations will review the needed inputs and outputs of the tool.</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3598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PrEP</a:t>
            </a:r>
            <a:r>
              <a:rPr lang="en-US" dirty="0"/>
              <a:t>-it was designed to be flexible to meet the needs of different types of users and adapt to the wide variability in </a:t>
            </a:r>
            <a:r>
              <a:rPr lang="en-US" dirty="0" err="1"/>
              <a:t>PrEP</a:t>
            </a:r>
            <a:r>
              <a:rPr lang="en-US" dirty="0"/>
              <a:t> program design.  </a:t>
            </a:r>
          </a:p>
          <a:p>
            <a:endParaRPr lang="en-US" dirty="0"/>
          </a:p>
          <a:p>
            <a:r>
              <a:rPr lang="en-US" dirty="0"/>
              <a:t>The tool can be applied at different levels, including the national, subnational, donor, implementer or site level. Additionally, the tool can be applied to multiple </a:t>
            </a:r>
            <a:r>
              <a:rPr lang="en-US" dirty="0" err="1"/>
              <a:t>PrEP</a:t>
            </a:r>
            <a:r>
              <a:rPr lang="en-US" dirty="0"/>
              <a:t> methods simultaneously, such as the pill and the ring.</a:t>
            </a:r>
          </a:p>
          <a:p>
            <a:endParaRPr lang="en-US" dirty="0"/>
          </a:p>
          <a:p>
            <a:r>
              <a:rPr lang="en-US" dirty="0"/>
              <a:t>The most common reason for using </a:t>
            </a:r>
            <a:r>
              <a:rPr lang="en-US" dirty="0" err="1"/>
              <a:t>PrEP</a:t>
            </a:r>
            <a:r>
              <a:rPr lang="en-US" dirty="0"/>
              <a:t>-it is to set targets, where targets are set by different priority populations. In using PrEP-it users can generate targets based on the desired coverage for different populations at elevated risk for HIV or they can manually enter existing targets to explore related costs, impact, and commodity needs</a:t>
            </a:r>
          </a:p>
          <a:p>
            <a:endParaRPr lang="en-US" dirty="0"/>
          </a:p>
          <a:p>
            <a:r>
              <a:rPr lang="en-US" dirty="0"/>
              <a:t>The costing module in PrEP-it uses the cost per visit and accounts for the length of time PrEP clients stay on PrEP and the visit schedules for when clients are supposed to receive PrEP refills.</a:t>
            </a:r>
          </a:p>
          <a:p>
            <a:endParaRPr lang="en-US" dirty="0"/>
          </a:p>
          <a:p>
            <a:r>
              <a:rPr lang="en-US" dirty="0"/>
              <a:t>The commodities forecasting feature estimates monthly commodity needs and costs throughout the target-setting period, which is useful for program planning and supply chain management</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1651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latin typeface="Calibri" panose="020F0502020204030204" pitchFamily="34" charset="0"/>
                <a:ea typeface="Calibri" panose="020F0502020204030204" pitchFamily="34" charset="0"/>
              </a:rPr>
              <a:t>C</a:t>
            </a:r>
            <a:r>
              <a:rPr lang="en-US" sz="1200" kern="0" dirty="0">
                <a:effectLst/>
                <a:latin typeface="Calibri" panose="020F0502020204030204" pitchFamily="34" charset="0"/>
                <a:ea typeface="Calibri" panose="020F0502020204030204" pitchFamily="34" charset="0"/>
              </a:rPr>
              <a:t>ountries use PrEP-it as a comprehensive tool to guide and strengthen their national HIV prevention efforts, ensuring that resources are allocated efficiently, programs are evidence-based, and targets are aligned with global and regional goals</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F26D1F-3457-3146-B87B-3596F84B0F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1704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Teams from several countries have been trained on using PrEP-it in two different workshops, which were a collaboration between UNAIDS and the USAID MOSAIC project.  In both workshops, participants learned how to use the tool and shared their experiences, as well as setting draft </a:t>
            </a:r>
            <a:r>
              <a:rPr lang="en-US" dirty="0" err="1"/>
              <a:t>PrEP</a:t>
            </a:r>
            <a:r>
              <a:rPr lang="en-US" dirty="0"/>
              <a:t> targets.  The east and southern Africa workshops were held in Lusaka, Zambia in late August of 2022 and the West and Central Africa workshop was held in Abidjan, Cote d’Ivoire in January 2023.</a:t>
            </a:r>
          </a:p>
          <a:p>
            <a:endParaRPr lang="en-US" dirty="0"/>
          </a:p>
          <a:p>
            <a:r>
              <a:rPr lang="en-US" dirty="0"/>
              <a:t>The content covered in this series of presentations was adapted from the workshop materials and updated to reflect the latest changes made to PrEP-it. If you’re in one of the countries highlighted in this map, you might want to reach out to the people who attended the training and see if they are able to participate in your exercise.</a:t>
            </a:r>
          </a:p>
        </p:txBody>
      </p:sp>
      <p:sp>
        <p:nvSpPr>
          <p:cNvPr id="4" name="Slide Number Placeholder 3"/>
          <p:cNvSpPr>
            <a:spLocks noGrp="1"/>
          </p:cNvSpPr>
          <p:nvPr>
            <p:ph type="sldNum" sz="quarter" idx="5"/>
          </p:nvPr>
        </p:nvSpPr>
        <p:spPr/>
        <p:txBody>
          <a:bodyPr/>
          <a:lstStyle/>
          <a:p>
            <a:fld id="{2F78AAD2-397B-456F-893A-253AADE969C9}" type="slidenum">
              <a:rPr lang="en-US" smtClean="0"/>
              <a:t>19</a:t>
            </a:fld>
            <a:endParaRPr lang="en-US"/>
          </a:p>
        </p:txBody>
      </p:sp>
    </p:spTree>
    <p:extLst>
      <p:ext uri="{BB962C8B-B14F-4D97-AF65-F5344CB8AC3E}">
        <p14:creationId xmlns:p14="http://schemas.microsoft.com/office/powerpoint/2010/main" val="1297666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the first in a series of 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examples of ways that we heard from PrEP-it users that they used the tool.</a:t>
            </a:r>
            <a:endParaRPr lang="en-K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F26D1F-3457-3146-B87B-3596F84B0F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03519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21</a:t>
            </a:fld>
            <a:endParaRPr lang="en-US"/>
          </a:p>
        </p:txBody>
      </p:sp>
    </p:spTree>
    <p:extLst>
      <p:ext uri="{BB962C8B-B14F-4D97-AF65-F5344CB8AC3E}">
        <p14:creationId xmlns:p14="http://schemas.microsoft.com/office/powerpoint/2010/main" val="4098946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going to start with some key concepts for </a:t>
            </a:r>
            <a:r>
              <a:rPr lang="en-US" dirty="0" err="1"/>
              <a:t>PrEP</a:t>
            </a:r>
            <a:r>
              <a:rPr lang="en-US" dirty="0"/>
              <a:t> target setting</a:t>
            </a:r>
          </a:p>
        </p:txBody>
      </p:sp>
      <p:sp>
        <p:nvSpPr>
          <p:cNvPr id="4" name="Slide Number Placeholder 3"/>
          <p:cNvSpPr>
            <a:spLocks noGrp="1"/>
          </p:cNvSpPr>
          <p:nvPr>
            <p:ph type="sldNum" sz="quarter" idx="5"/>
          </p:nvPr>
        </p:nvSpPr>
        <p:spPr/>
        <p:txBody>
          <a:bodyPr/>
          <a:lstStyle/>
          <a:p>
            <a:fld id="{2F78AAD2-397B-456F-893A-253AADE969C9}" type="slidenum">
              <a:rPr lang="en-US" smtClean="0"/>
              <a:t>3</a:t>
            </a:fld>
            <a:endParaRPr lang="en-US"/>
          </a:p>
        </p:txBody>
      </p:sp>
    </p:spTree>
    <p:extLst>
      <p:ext uri="{BB962C8B-B14F-4D97-AF65-F5344CB8AC3E}">
        <p14:creationId xmlns:p14="http://schemas.microsoft.com/office/powerpoint/2010/main" val="718727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first think about why we set targets. Can you think of some reasons? Here are some reasons that PrEP-it users have given us for why they set targets. Why are you interested in using PrEP-it today? The purpose of your target-setting exercise will inform some of the decisions you will make about how you will use the tool and which aspects of the tool you will use. We will talk about this further as we walk through the tool together.</a:t>
            </a:r>
          </a:p>
        </p:txBody>
      </p:sp>
      <p:sp>
        <p:nvSpPr>
          <p:cNvPr id="4" name="Slide Number Placeholder 3"/>
          <p:cNvSpPr>
            <a:spLocks noGrp="1"/>
          </p:cNvSpPr>
          <p:nvPr>
            <p:ph type="sldNum" sz="quarter" idx="5"/>
          </p:nvPr>
        </p:nvSpPr>
        <p:spPr/>
        <p:txBody>
          <a:bodyPr/>
          <a:lstStyle/>
          <a:p>
            <a:fld id="{2F78AAD2-397B-456F-893A-253AADE969C9}" type="slidenum">
              <a:rPr lang="en-US" smtClean="0"/>
              <a:t>4</a:t>
            </a:fld>
            <a:endParaRPr lang="en-US"/>
          </a:p>
        </p:txBody>
      </p:sp>
    </p:spTree>
    <p:extLst>
      <p:ext uri="{BB962C8B-B14F-4D97-AF65-F5344CB8AC3E}">
        <p14:creationId xmlns:p14="http://schemas.microsoft.com/office/powerpoint/2010/main" val="3988311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 target? PrEP targets are different from </a:t>
            </a:r>
            <a:r>
              <a:rPr lang="en-US" dirty="0">
                <a:highlight>
                  <a:srgbClr val="FFFF00"/>
                </a:highlight>
              </a:rPr>
              <a:t>what we might be used to </a:t>
            </a:r>
            <a:r>
              <a:rPr lang="en-US" dirty="0"/>
              <a:t>when setting targets for other HIV programs like ART and VMMC. It is easy to set targets for ART and VMMC using demographic models. With ART, you just need to know how many HIV positive people there are--your coverage is just the number of people on ART divided by the number of HIV positive people. You might need to know how many new HIV infections there are and how many deaths, but setting targets for ART is pretty simple. Same with VMMC – since people only get circumcised once in their lives (hopefully!), you just need to know the size of the uncircumcised population. You might need to adjust for people aging in to the eligible population and for mortality, but it’s pretty straightforward. Unfortunately, it is not possible to set targets for PrEP using a simple demographic model like this. </a:t>
            </a:r>
          </a:p>
        </p:txBody>
      </p:sp>
      <p:sp>
        <p:nvSpPr>
          <p:cNvPr id="4" name="Slide Number Placeholder 3"/>
          <p:cNvSpPr>
            <a:spLocks noGrp="1"/>
          </p:cNvSpPr>
          <p:nvPr>
            <p:ph type="sldNum" sz="quarter" idx="5"/>
          </p:nvPr>
        </p:nvSpPr>
        <p:spPr/>
        <p:txBody>
          <a:bodyPr/>
          <a:lstStyle/>
          <a:p>
            <a:fld id="{2F78AAD2-397B-456F-893A-253AADE969C9}" type="slidenum">
              <a:rPr lang="en-US" smtClean="0"/>
              <a:t>5</a:t>
            </a:fld>
            <a:endParaRPr lang="en-US"/>
          </a:p>
        </p:txBody>
      </p:sp>
    </p:spTree>
    <p:extLst>
      <p:ext uri="{BB962C8B-B14F-4D97-AF65-F5344CB8AC3E}">
        <p14:creationId xmlns:p14="http://schemas.microsoft.com/office/powerpoint/2010/main" val="2242489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one thing, with PrEP, it is more difficult to define the size of the population in need. The eligible population is those “at substantial risk” of HIV, which can be difficult to define and can vary across countries and settings.</a:t>
            </a:r>
          </a:p>
        </p:txBody>
      </p:sp>
      <p:sp>
        <p:nvSpPr>
          <p:cNvPr id="4" name="Slide Number Placeholder 3"/>
          <p:cNvSpPr>
            <a:spLocks noGrp="1"/>
          </p:cNvSpPr>
          <p:nvPr>
            <p:ph type="sldNum" sz="quarter" idx="5"/>
          </p:nvPr>
        </p:nvSpPr>
        <p:spPr/>
        <p:txBody>
          <a:bodyPr/>
          <a:lstStyle/>
          <a:p>
            <a:fld id="{2F78AAD2-397B-456F-893A-253AADE969C9}" type="slidenum">
              <a:rPr lang="en-US" smtClean="0"/>
              <a:t>6</a:t>
            </a:fld>
            <a:endParaRPr lang="en-US"/>
          </a:p>
        </p:txBody>
      </p:sp>
    </p:spTree>
    <p:extLst>
      <p:ext uri="{BB962C8B-B14F-4D97-AF65-F5344CB8AC3E}">
        <p14:creationId xmlns:p14="http://schemas.microsoft.com/office/powerpoint/2010/main" val="1432631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addition, people don’t take PrEP continuously—nor do they need to. People go through different times in their lives when they are more or less likely to be exposed to HIV, and their use of PrEP may change depending on their life circumstances. Therefore, when setting targets for PrEP we need to ask not just how many people, but how often are they accessing PrEP? How much PrEP will they use? Without some information about the duration and frequency of PrEP use, we can’t project costs, forecast product needs, or estimate the impact of our targets. </a:t>
            </a:r>
          </a:p>
        </p:txBody>
      </p:sp>
      <p:sp>
        <p:nvSpPr>
          <p:cNvPr id="4" name="Slide Number Placeholder 3"/>
          <p:cNvSpPr>
            <a:spLocks noGrp="1"/>
          </p:cNvSpPr>
          <p:nvPr>
            <p:ph type="sldNum" sz="quarter" idx="5"/>
          </p:nvPr>
        </p:nvSpPr>
        <p:spPr/>
        <p:txBody>
          <a:bodyPr/>
          <a:lstStyle/>
          <a:p>
            <a:fld id="{2F78AAD2-397B-456F-893A-253AADE969C9}" type="slidenum">
              <a:rPr lang="en-US" smtClean="0"/>
              <a:t>7</a:t>
            </a:fld>
            <a:endParaRPr lang="en-US"/>
          </a:p>
        </p:txBody>
      </p:sp>
    </p:spTree>
    <p:extLst>
      <p:ext uri="{BB962C8B-B14F-4D97-AF65-F5344CB8AC3E}">
        <p14:creationId xmlns:p14="http://schemas.microsoft.com/office/powerpoint/2010/main" val="35820487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Within PrEP-it, we have conceptualized the dynamics of PrEP use using rates of continuation and reinitiation. We’ll delve deeper into these concepts in a subsequent module. For now we just need to start thinking about how setting targets for PrEP is more complex than some other program areas.</a:t>
            </a:r>
          </a:p>
        </p:txBody>
      </p:sp>
      <p:sp>
        <p:nvSpPr>
          <p:cNvPr id="4" name="Slide Number Placeholder 3"/>
          <p:cNvSpPr>
            <a:spLocks noGrp="1"/>
          </p:cNvSpPr>
          <p:nvPr>
            <p:ph type="sldNum" sz="quarter" idx="5"/>
          </p:nvPr>
        </p:nvSpPr>
        <p:spPr/>
        <p:txBody>
          <a:bodyPr/>
          <a:lstStyle/>
          <a:p>
            <a:fld id="{2F78AAD2-397B-456F-893A-253AADE969C9}" type="slidenum">
              <a:rPr lang="en-US" smtClean="0"/>
              <a:t>8</a:t>
            </a:fld>
            <a:endParaRPr lang="en-US"/>
          </a:p>
        </p:txBody>
      </p:sp>
    </p:spTree>
    <p:extLst>
      <p:ext uri="{BB962C8B-B14F-4D97-AF65-F5344CB8AC3E}">
        <p14:creationId xmlns:p14="http://schemas.microsoft.com/office/powerpoint/2010/main" val="1354070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different ways in which PrEP targets have been conceptualized. You can see that these different ways of setting targets will give us very different results! They are not interchangeable. So we have to pay close attention to how targets are defined and what they mean. What do you think is the most useful way to define targets for PrEP for your program?</a:t>
            </a:r>
          </a:p>
        </p:txBody>
      </p:sp>
      <p:sp>
        <p:nvSpPr>
          <p:cNvPr id="4" name="Slide Number Placeholder 3"/>
          <p:cNvSpPr>
            <a:spLocks noGrp="1"/>
          </p:cNvSpPr>
          <p:nvPr>
            <p:ph type="sldNum" sz="quarter" idx="5"/>
          </p:nvPr>
        </p:nvSpPr>
        <p:spPr/>
        <p:txBody>
          <a:bodyPr/>
          <a:lstStyle/>
          <a:p>
            <a:fld id="{2F78AAD2-397B-456F-893A-253AADE969C9}" type="slidenum">
              <a:rPr lang="en-US" smtClean="0"/>
              <a:t>9</a:t>
            </a:fld>
            <a:endParaRPr lang="en-US"/>
          </a:p>
        </p:txBody>
      </p:sp>
    </p:spTree>
    <p:extLst>
      <p:ext uri="{BB962C8B-B14F-4D97-AF65-F5344CB8AC3E}">
        <p14:creationId xmlns:p14="http://schemas.microsoft.com/office/powerpoint/2010/main" val="23068160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2.xml"/><Relationship Id="rId5" Type="http://schemas.openxmlformats.org/officeDocument/2006/relationships/image" Target="../media/image19.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7.emf"/></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15.emf"/><Relationship Id="rId4" Type="http://schemas.openxmlformats.org/officeDocument/2006/relationships/image" Target="../media/image17.emf"/></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4.jpeg"/><Relationship Id="rId1" Type="http://schemas.openxmlformats.org/officeDocument/2006/relationships/slideMaster" Target="../slideMasters/slideMaster2.xml"/><Relationship Id="rId5" Type="http://schemas.openxmlformats.org/officeDocument/2006/relationships/image" Target="../media/image16.emf"/><Relationship Id="rId4" Type="http://schemas.openxmlformats.org/officeDocument/2006/relationships/image" Target="../media/image17.em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21B8B84-2E7F-495F-B695-CEAE6D70C08D}"/>
              </a:ext>
            </a:extLst>
          </p:cNvPr>
          <p:cNvPicPr>
            <a:picLocks noChangeAspect="1"/>
          </p:cNvPicPr>
          <p:nvPr userDrawn="1"/>
        </p:nvPicPr>
        <p:blipFill rotWithShape="1">
          <a:blip r:embed="rId2"/>
          <a:srcRect l="-329" t="50105" r="18019" b="41311"/>
          <a:stretch/>
        </p:blipFill>
        <p:spPr>
          <a:xfrm rot="5400000">
            <a:off x="8521145" y="3236845"/>
            <a:ext cx="6937516" cy="404190"/>
          </a:xfrm>
          <a:prstGeom prst="rect">
            <a:avLst/>
          </a:prstGeom>
        </p:spPr>
      </p:pic>
      <p:sp>
        <p:nvSpPr>
          <p:cNvPr id="2" name="Title 1"/>
          <p:cNvSpPr>
            <a:spLocks noGrp="1"/>
          </p:cNvSpPr>
          <p:nvPr>
            <p:ph type="title"/>
          </p:nvPr>
        </p:nvSpPr>
        <p:spPr>
          <a:xfrm>
            <a:off x="715944" y="388185"/>
            <a:ext cx="10571998" cy="654717"/>
          </a:xfrm>
          <a:effectLst/>
        </p:spPr>
        <p:txBody>
          <a:bodyPr/>
          <a:lstStyle>
            <a:lvl1pPr>
              <a:defRPr sz="3600">
                <a:solidFill>
                  <a:srgbClr val="00666B"/>
                </a:solidFill>
              </a:defRPr>
            </a:lvl1pPr>
          </a:lstStyle>
          <a:p>
            <a:r>
              <a:rPr lang="en-US"/>
              <a:t>Click to edit Master title style</a:t>
            </a:r>
          </a:p>
        </p:txBody>
      </p:sp>
      <p:sp>
        <p:nvSpPr>
          <p:cNvPr id="3" name="Content Placeholder 2"/>
          <p:cNvSpPr>
            <a:spLocks noGrp="1"/>
          </p:cNvSpPr>
          <p:nvPr>
            <p:ph idx="1"/>
          </p:nvPr>
        </p:nvSpPr>
        <p:spPr>
          <a:xfrm>
            <a:off x="818712" y="1536192"/>
            <a:ext cx="10554574" cy="4675765"/>
          </a:xfrm>
          <a:effectLst/>
        </p:spPr>
        <p:txBody>
          <a:bodyPr anchor="t"/>
          <a:lstStyle>
            <a:lvl1pPr>
              <a:buClr>
                <a:srgbClr val="ED9D11"/>
              </a:buClr>
              <a:defRPr sz="2000"/>
            </a:lvl1pPr>
            <a:lvl2pPr>
              <a:buClr>
                <a:srgbClr val="ED9D11"/>
              </a:buClr>
              <a:defRPr sz="1800"/>
            </a:lvl2pPr>
            <a:lvl3pPr>
              <a:buClr>
                <a:srgbClr val="ED9D11"/>
              </a:buClr>
              <a:defRPr sz="1600"/>
            </a:lvl3pPr>
            <a:lvl4pPr>
              <a:buClr>
                <a:srgbClr val="ED9D11"/>
              </a:buClr>
              <a:defRPr sz="1400"/>
            </a:lvl4pPr>
            <a:lvl5pPr>
              <a:buClr>
                <a:srgbClr val="ED9D1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9BDECE3C-9C6D-4328-B752-7D5D741D7801}"/>
              </a:ext>
            </a:extLst>
          </p:cNvPr>
          <p:cNvSpPr/>
          <p:nvPr userDrawn="1"/>
        </p:nvSpPr>
        <p:spPr>
          <a:xfrm>
            <a:off x="0" y="447188"/>
            <a:ext cx="561522" cy="536713"/>
          </a:xfrm>
          <a:prstGeom prst="rect">
            <a:avLst/>
          </a:prstGeom>
          <a:solidFill>
            <a:srgbClr val="C1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47526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6" name="Picture 5" descr="A logo with a globe and a flag&#10;&#10;Description automatically generated">
            <a:extLst>
              <a:ext uri="{FF2B5EF4-FFF2-40B4-BE49-F238E27FC236}">
                <a16:creationId xmlns:a16="http://schemas.microsoft.com/office/drawing/2014/main" id="{481AE40F-DECC-FA60-07DB-B5EBD0A71A5D}"/>
              </a:ext>
            </a:extLst>
          </p:cNvPr>
          <p:cNvPicPr>
            <a:picLocks noChangeAspect="1"/>
          </p:cNvPicPr>
          <p:nvPr userDrawn="1"/>
        </p:nvPicPr>
        <p:blipFill>
          <a:blip r:embed="rId5"/>
          <a:stretch>
            <a:fillRect/>
          </a:stretch>
        </p:blipFill>
        <p:spPr>
          <a:xfrm>
            <a:off x="1572662" y="5567460"/>
            <a:ext cx="1244199" cy="888714"/>
          </a:xfrm>
          <a:prstGeom prst="rect">
            <a:avLst/>
          </a:prstGeom>
        </p:spPr>
      </p:pic>
    </p:spTree>
    <p:extLst>
      <p:ext uri="{BB962C8B-B14F-4D97-AF65-F5344CB8AC3E}">
        <p14:creationId xmlns:p14="http://schemas.microsoft.com/office/powerpoint/2010/main" val="36864366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pic>
        <p:nvPicPr>
          <p:cNvPr id="3" name="Picture 2" descr="A couple of women posing for a picture&#10;&#10;Description automatically generated with low confidence">
            <a:extLst>
              <a:ext uri="{FF2B5EF4-FFF2-40B4-BE49-F238E27FC236}">
                <a16:creationId xmlns:a16="http://schemas.microsoft.com/office/drawing/2014/main" id="{A44F2D9A-61A5-21EF-3E3E-27C5CDA7D74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4" name="Picture 3">
            <a:extLst>
              <a:ext uri="{FF2B5EF4-FFF2-40B4-BE49-F238E27FC236}">
                <a16:creationId xmlns:a16="http://schemas.microsoft.com/office/drawing/2014/main" id="{6C9EE7C4-DE77-3BC8-61DD-A53EDC6101D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5" name="Rectangle 4">
            <a:extLst>
              <a:ext uri="{FF2B5EF4-FFF2-40B4-BE49-F238E27FC236}">
                <a16:creationId xmlns:a16="http://schemas.microsoft.com/office/drawing/2014/main" id="{18D95C9B-2DF3-4D23-E508-EBDBA16553DF}"/>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00D98D5C-CD34-0A4D-4897-D257CC1ECA05}"/>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97413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pic>
        <p:nvPicPr>
          <p:cNvPr id="2" name="Picture 1" descr="A group of women sitting on a bed&#10;&#10;Description automatically generated with low confidence">
            <a:extLst>
              <a:ext uri="{FF2B5EF4-FFF2-40B4-BE49-F238E27FC236}">
                <a16:creationId xmlns:a16="http://schemas.microsoft.com/office/drawing/2014/main" id="{941532AD-6BBE-AB92-E64C-9BD1B964D8E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DAEFC51A-2853-95D5-270B-A3EE85D8C94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Picture 4">
            <a:extLst>
              <a:ext uri="{FF2B5EF4-FFF2-40B4-BE49-F238E27FC236}">
                <a16:creationId xmlns:a16="http://schemas.microsoft.com/office/drawing/2014/main" id="{2B87465E-1C07-5BDE-0283-D172364DA441}"/>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6" name="Rectangle 5">
            <a:extLst>
              <a:ext uri="{FF2B5EF4-FFF2-40B4-BE49-F238E27FC236}">
                <a16:creationId xmlns:a16="http://schemas.microsoft.com/office/drawing/2014/main" id="{B2F74D9E-F208-2590-34FD-AFE145D670C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 Same Side Corner Rectangle 7">
            <a:extLst>
              <a:ext uri="{FF2B5EF4-FFF2-40B4-BE49-F238E27FC236}">
                <a16:creationId xmlns:a16="http://schemas.microsoft.com/office/drawing/2014/main" id="{C1C1921E-A1F0-A34C-B60F-16179BED852F}"/>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A762480-8F68-A165-486C-EC95A7703991}"/>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2B66C452-B5E9-6D03-35C3-72254E239C09}"/>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60195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pic>
        <p:nvPicPr>
          <p:cNvPr id="2" name="Picture 1" descr="A picture containing person, outdoor, tree&#10;&#10;Description automatically generated">
            <a:extLst>
              <a:ext uri="{FF2B5EF4-FFF2-40B4-BE49-F238E27FC236}">
                <a16:creationId xmlns:a16="http://schemas.microsoft.com/office/drawing/2014/main" id="{7642D1D9-997C-942C-E5F8-02A3458DAC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3" name="Picture 2">
            <a:extLst>
              <a:ext uri="{FF2B5EF4-FFF2-40B4-BE49-F238E27FC236}">
                <a16:creationId xmlns:a16="http://schemas.microsoft.com/office/drawing/2014/main" id="{49CC9C5C-5A30-019E-9E0E-6C1968C570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5" name="Rectangle 4">
            <a:extLst>
              <a:ext uri="{FF2B5EF4-FFF2-40B4-BE49-F238E27FC236}">
                <a16:creationId xmlns:a16="http://schemas.microsoft.com/office/drawing/2014/main" id="{97F34B9F-9696-7F61-FF5B-1B0EDDD5AA74}"/>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Same Side Corner Rectangle 5">
            <a:extLst>
              <a:ext uri="{FF2B5EF4-FFF2-40B4-BE49-F238E27FC236}">
                <a16:creationId xmlns:a16="http://schemas.microsoft.com/office/drawing/2014/main" id="{8FE30EFA-9899-DE57-49BA-4A1015671197}"/>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D41C4A7-E786-0400-B26D-C90FD742CCD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5" name="Rectangle 14">
            <a:extLst>
              <a:ext uri="{FF2B5EF4-FFF2-40B4-BE49-F238E27FC236}">
                <a16:creationId xmlns:a16="http://schemas.microsoft.com/office/drawing/2014/main" id="{D9DD7859-773B-A089-FCEC-EF883CF7FBC1}"/>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 Same Side Corner Rectangle 16">
            <a:extLst>
              <a:ext uri="{FF2B5EF4-FFF2-40B4-BE49-F238E27FC236}">
                <a16:creationId xmlns:a16="http://schemas.microsoft.com/office/drawing/2014/main" id="{431A9696-300B-3345-3DF9-2BA4F01294F1}"/>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3508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 Same Side Corner Rectangle 3">
            <a:extLst>
              <a:ext uri="{FF2B5EF4-FFF2-40B4-BE49-F238E27FC236}">
                <a16:creationId xmlns:a16="http://schemas.microsoft.com/office/drawing/2014/main" id="{F81C8A26-6766-FE68-24DF-6B8148909806}"/>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2253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4" name="Round Same Side Corner Rectangle 3">
            <a:extLst>
              <a:ext uri="{FF2B5EF4-FFF2-40B4-BE49-F238E27FC236}">
                <a16:creationId xmlns:a16="http://schemas.microsoft.com/office/drawing/2014/main" id="{924D467B-0236-48FC-67C4-6678A2DA6D28}"/>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37129710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4" name="Round Same Side Corner Rectangle 3">
            <a:extLst>
              <a:ext uri="{FF2B5EF4-FFF2-40B4-BE49-F238E27FC236}">
                <a16:creationId xmlns:a16="http://schemas.microsoft.com/office/drawing/2014/main" id="{772F62DB-B621-0544-A3C3-D32572078CEC}"/>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7230469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42918362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a:solidFill>
            <a:schemeClr val="bg1"/>
          </a:solidFill>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430671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141430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027129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0119396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77041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383193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8130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8828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29942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86003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3337948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6961608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9422955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1753926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9124719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4113239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
        <p:nvSpPr>
          <p:cNvPr id="3" name="Title 2">
            <a:extLst>
              <a:ext uri="{FF2B5EF4-FFF2-40B4-BE49-F238E27FC236}">
                <a16:creationId xmlns:a16="http://schemas.microsoft.com/office/drawing/2014/main" id="{32EC9766-94A1-999E-86AC-416E0B8E1BC1}"/>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0935429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2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94037"/>
            <a:ext cx="5751532" cy="913070"/>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cooperative agreement 7200AA21CA00011. The contents of this presentation are the responsibility of MOSAIC and do not necessarily reflect the views of PEPFAR, USAID, or the U.S. Government.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0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1333956"/>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5" name="Picture 4" descr="Logo, company name&#10;&#10;Description automatically generated">
            <a:extLst>
              <a:ext uri="{FF2B5EF4-FFF2-40B4-BE49-F238E27FC236}">
                <a16:creationId xmlns:a16="http://schemas.microsoft.com/office/drawing/2014/main" id="{F18C7810-AA3C-A6B5-3126-C330DDE58BD4}"/>
              </a:ext>
            </a:extLst>
          </p:cNvPr>
          <p:cNvPicPr>
            <a:picLocks noChangeAspect="1"/>
          </p:cNvPicPr>
          <p:nvPr/>
        </p:nvPicPr>
        <p:blipFill>
          <a:blip r:embed="rId4"/>
          <a:stretch>
            <a:fillRect/>
          </a:stretch>
        </p:blipFill>
        <p:spPr>
          <a:xfrm>
            <a:off x="715518" y="2617957"/>
            <a:ext cx="5911711" cy="2459819"/>
          </a:xfrm>
          <a:prstGeom prst="rect">
            <a:avLst/>
          </a:prstGeom>
        </p:spPr>
      </p:pic>
    </p:spTree>
    <p:extLst>
      <p:ext uri="{BB962C8B-B14F-4D97-AF65-F5344CB8AC3E}">
        <p14:creationId xmlns:p14="http://schemas.microsoft.com/office/powerpoint/2010/main" val="28848165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750695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920596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Editable 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153829-533F-C8BA-93AB-971BBD7DB726}"/>
              </a:ext>
            </a:extLst>
          </p:cNvPr>
          <p:cNvSpPr>
            <a:spLocks noGrp="1"/>
          </p:cNvSpPr>
          <p:nvPr>
            <p:ph type="title"/>
          </p:nvPr>
        </p:nvSpPr>
        <p:spPr>
          <a:xfrm>
            <a:off x="-146968" y="158049"/>
            <a:ext cx="6636978"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dirty="0"/>
              <a:t>Click to edit Master title style</a:t>
            </a:r>
          </a:p>
        </p:txBody>
      </p:sp>
      <p:sp>
        <p:nvSpPr>
          <p:cNvPr id="6" name="Rectangle 5">
            <a:extLst>
              <a:ext uri="{FF2B5EF4-FFF2-40B4-BE49-F238E27FC236}">
                <a16:creationId xmlns:a16="http://schemas.microsoft.com/office/drawing/2014/main" id="{DCDD5C1B-5FE8-6739-459C-7BA6F8C2D9C3}"/>
              </a:ext>
            </a:extLst>
          </p:cNvPr>
          <p:cNvSpPr/>
          <p:nvPr userDrawn="1"/>
        </p:nvSpPr>
        <p:spPr>
          <a:xfrm>
            <a:off x="9882553" y="0"/>
            <a:ext cx="20398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8CBE6D-33A3-AD1F-4E87-EDBD9E12A93D}"/>
              </a:ext>
            </a:extLst>
          </p:cNvPr>
          <p:cNvSpPr/>
          <p:nvPr userDrawn="1"/>
        </p:nvSpPr>
        <p:spPr>
          <a:xfrm>
            <a:off x="11852056" y="0"/>
            <a:ext cx="110119"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olorful triangle pattern&#10;&#10;Description automatically generated">
            <a:extLst>
              <a:ext uri="{FF2B5EF4-FFF2-40B4-BE49-F238E27FC236}">
                <a16:creationId xmlns:a16="http://schemas.microsoft.com/office/drawing/2014/main" id="{BBDA7112-A1E0-B8C3-71DA-AFDC26B972B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1807" r="15982"/>
          <a:stretch/>
        </p:blipFill>
        <p:spPr>
          <a:xfrm>
            <a:off x="11922368" y="0"/>
            <a:ext cx="269632" cy="6858000"/>
          </a:xfrm>
          <a:prstGeom prst="rect">
            <a:avLst/>
          </a:prstGeom>
        </p:spPr>
      </p:pic>
      <p:pic>
        <p:nvPicPr>
          <p:cNvPr id="10" name="Picture 9">
            <a:extLst>
              <a:ext uri="{FF2B5EF4-FFF2-40B4-BE49-F238E27FC236}">
                <a16:creationId xmlns:a16="http://schemas.microsoft.com/office/drawing/2014/main" id="{FC175E28-F4FD-0430-3587-13B26849EB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Tree>
    <p:extLst>
      <p:ext uri="{BB962C8B-B14F-4D97-AF65-F5344CB8AC3E}">
        <p14:creationId xmlns:p14="http://schemas.microsoft.com/office/powerpoint/2010/main" val="19084405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Editable 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153829-533F-C8BA-93AB-971BBD7DB726}"/>
              </a:ext>
            </a:extLst>
          </p:cNvPr>
          <p:cNvSpPr>
            <a:spLocks noGrp="1"/>
          </p:cNvSpPr>
          <p:nvPr>
            <p:ph type="title"/>
          </p:nvPr>
        </p:nvSpPr>
        <p:spPr>
          <a:xfrm>
            <a:off x="-146968" y="158049"/>
            <a:ext cx="6636978"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dirty="0"/>
              <a:t>Click to edit Master title style</a:t>
            </a:r>
          </a:p>
        </p:txBody>
      </p:sp>
      <p:sp>
        <p:nvSpPr>
          <p:cNvPr id="6" name="Rectangle 5">
            <a:extLst>
              <a:ext uri="{FF2B5EF4-FFF2-40B4-BE49-F238E27FC236}">
                <a16:creationId xmlns:a16="http://schemas.microsoft.com/office/drawing/2014/main" id="{DCDD5C1B-5FE8-6739-459C-7BA6F8C2D9C3}"/>
              </a:ext>
            </a:extLst>
          </p:cNvPr>
          <p:cNvSpPr/>
          <p:nvPr userDrawn="1"/>
        </p:nvSpPr>
        <p:spPr>
          <a:xfrm>
            <a:off x="9882553" y="0"/>
            <a:ext cx="20398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8CBE6D-33A3-AD1F-4E87-EDBD9E12A93D}"/>
              </a:ext>
            </a:extLst>
          </p:cNvPr>
          <p:cNvSpPr/>
          <p:nvPr userDrawn="1"/>
        </p:nvSpPr>
        <p:spPr>
          <a:xfrm>
            <a:off x="11852056" y="0"/>
            <a:ext cx="110119"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olorful triangle pattern&#10;&#10;Description automatically generated">
            <a:extLst>
              <a:ext uri="{FF2B5EF4-FFF2-40B4-BE49-F238E27FC236}">
                <a16:creationId xmlns:a16="http://schemas.microsoft.com/office/drawing/2014/main" id="{BBDA7112-A1E0-B8C3-71DA-AFDC26B972B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1807" r="15982"/>
          <a:stretch/>
        </p:blipFill>
        <p:spPr>
          <a:xfrm>
            <a:off x="11922368" y="0"/>
            <a:ext cx="269632" cy="6858000"/>
          </a:xfrm>
          <a:prstGeom prst="rect">
            <a:avLst/>
          </a:prstGeom>
        </p:spPr>
      </p:pic>
      <p:pic>
        <p:nvPicPr>
          <p:cNvPr id="10" name="Picture 9">
            <a:extLst>
              <a:ext uri="{FF2B5EF4-FFF2-40B4-BE49-F238E27FC236}">
                <a16:creationId xmlns:a16="http://schemas.microsoft.com/office/drawing/2014/main" id="{FC175E28-F4FD-0430-3587-13B26849EB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pic>
        <p:nvPicPr>
          <p:cNvPr id="2" name="Picture 1">
            <a:extLst>
              <a:ext uri="{FF2B5EF4-FFF2-40B4-BE49-F238E27FC236}">
                <a16:creationId xmlns:a16="http://schemas.microsoft.com/office/drawing/2014/main" id="{E5414BD4-9D0A-8F50-9D72-32114CB197DB}"/>
              </a:ext>
            </a:extLst>
          </p:cNvPr>
          <p:cNvPicPr>
            <a:picLocks noChangeAspect="1"/>
          </p:cNvPicPr>
          <p:nvPr userDrawn="1"/>
        </p:nvPicPr>
        <p:blipFill>
          <a:blip r:embed="rId5"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Tree>
    <p:extLst>
      <p:ext uri="{BB962C8B-B14F-4D97-AF65-F5344CB8AC3E}">
        <p14:creationId xmlns:p14="http://schemas.microsoft.com/office/powerpoint/2010/main" val="3562252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Editable 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2153829-533F-C8BA-93AB-971BBD7DB726}"/>
              </a:ext>
            </a:extLst>
          </p:cNvPr>
          <p:cNvSpPr>
            <a:spLocks noGrp="1"/>
          </p:cNvSpPr>
          <p:nvPr>
            <p:ph type="title"/>
          </p:nvPr>
        </p:nvSpPr>
        <p:spPr>
          <a:xfrm>
            <a:off x="-146968" y="158049"/>
            <a:ext cx="6636978"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dirty="0"/>
              <a:t>Click to edit Master title style</a:t>
            </a:r>
          </a:p>
        </p:txBody>
      </p:sp>
      <p:sp>
        <p:nvSpPr>
          <p:cNvPr id="6" name="Rectangle 5">
            <a:extLst>
              <a:ext uri="{FF2B5EF4-FFF2-40B4-BE49-F238E27FC236}">
                <a16:creationId xmlns:a16="http://schemas.microsoft.com/office/drawing/2014/main" id="{DCDD5C1B-5FE8-6739-459C-7BA6F8C2D9C3}"/>
              </a:ext>
            </a:extLst>
          </p:cNvPr>
          <p:cNvSpPr/>
          <p:nvPr userDrawn="1"/>
        </p:nvSpPr>
        <p:spPr>
          <a:xfrm>
            <a:off x="9882553" y="0"/>
            <a:ext cx="20398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8CBE6D-33A3-AD1F-4E87-EDBD9E12A93D}"/>
              </a:ext>
            </a:extLst>
          </p:cNvPr>
          <p:cNvSpPr/>
          <p:nvPr userDrawn="1"/>
        </p:nvSpPr>
        <p:spPr>
          <a:xfrm>
            <a:off x="11852056" y="0"/>
            <a:ext cx="110119"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olorful triangle pattern&#10;&#10;Description automatically generated">
            <a:extLst>
              <a:ext uri="{FF2B5EF4-FFF2-40B4-BE49-F238E27FC236}">
                <a16:creationId xmlns:a16="http://schemas.microsoft.com/office/drawing/2014/main" id="{BBDA7112-A1E0-B8C3-71DA-AFDC26B972B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1807" r="15982"/>
          <a:stretch/>
        </p:blipFill>
        <p:spPr>
          <a:xfrm>
            <a:off x="11922368" y="0"/>
            <a:ext cx="269632" cy="6858000"/>
          </a:xfrm>
          <a:prstGeom prst="rect">
            <a:avLst/>
          </a:prstGeom>
        </p:spPr>
      </p:pic>
      <p:pic>
        <p:nvPicPr>
          <p:cNvPr id="10" name="Picture 9">
            <a:extLst>
              <a:ext uri="{FF2B5EF4-FFF2-40B4-BE49-F238E27FC236}">
                <a16:creationId xmlns:a16="http://schemas.microsoft.com/office/drawing/2014/main" id="{FC175E28-F4FD-0430-3587-13B26849EBB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pic>
        <p:nvPicPr>
          <p:cNvPr id="2" name="Picture 1">
            <a:extLst>
              <a:ext uri="{FF2B5EF4-FFF2-40B4-BE49-F238E27FC236}">
                <a16:creationId xmlns:a16="http://schemas.microsoft.com/office/drawing/2014/main" id="{964BE513-B791-2C70-2EA8-6509D7EA4314}"/>
              </a:ext>
            </a:extLst>
          </p:cNvPr>
          <p:cNvPicPr>
            <a:picLocks noChangeAspect="1"/>
          </p:cNvPicPr>
          <p:nvPr userDrawn="1"/>
        </p:nvPicPr>
        <p:blipFill>
          <a:blip r:embed="rId5"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Tree>
    <p:extLst>
      <p:ext uri="{BB962C8B-B14F-4D97-AF65-F5344CB8AC3E}">
        <p14:creationId xmlns:p14="http://schemas.microsoft.com/office/powerpoint/2010/main" val="20577457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3004149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33" Type="http://schemas.openxmlformats.org/officeDocument/2006/relationships/theme" Target="../theme/theme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slideLayout" Target="../slideLayouts/slideLayout54.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32" Type="http://schemas.openxmlformats.org/officeDocument/2006/relationships/slideLayout" Target="../slideLayouts/slideLayout57.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31" Type="http://schemas.openxmlformats.org/officeDocument/2006/relationships/slideLayout" Target="../slideLayouts/slideLayout56.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 Id="rId30" Type="http://schemas.openxmlformats.org/officeDocument/2006/relationships/slideLayout" Target="../slideLayouts/slideLayout55.xml"/><Relationship Id="rId8"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62"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200549126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 id="2147483784" r:id="rId20"/>
    <p:sldLayoutId id="2147483785" r:id="rId21"/>
    <p:sldLayoutId id="2147483786" r:id="rId22"/>
    <p:sldLayoutId id="2147483787" r:id="rId23"/>
    <p:sldLayoutId id="2147483788" r:id="rId24"/>
    <p:sldLayoutId id="2147483789" r:id="rId25"/>
    <p:sldLayoutId id="2147483790" r:id="rId26"/>
    <p:sldLayoutId id="2147483791" r:id="rId27"/>
    <p:sldLayoutId id="2147483792" r:id="rId28"/>
    <p:sldLayoutId id="2147483793" r:id="rId29"/>
    <p:sldLayoutId id="2147483794" r:id="rId30"/>
    <p:sldLayoutId id="2147483795" r:id="rId31"/>
    <p:sldLayoutId id="2147483804" r:id="rId3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hyperlink" Target="http://www.prepitweb.org/"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400.png"/></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www.prepitweb.org/" TargetMode="External"/></Relationships>
</file>

<file path=ppt/slides/_rels/slide20.xml.rels><?xml version="1.0" encoding="UTF-8" standalone="yes"?>
<Relationships xmlns="http://schemas.openxmlformats.org/package/2006/relationships"><Relationship Id="rId3" Type="http://schemas.microsoft.com/office/2014/relationships/chartEx" Target="../charts/chartEx2.xml"/><Relationship Id="rId2" Type="http://schemas.openxmlformats.org/officeDocument/2006/relationships/notesSlide" Target="../notesSlides/notesSlide20.xml"/><Relationship Id="rId1" Type="http://schemas.openxmlformats.org/officeDocument/2006/relationships/slideLayout" Target="../slideLayouts/slideLayout48.xml"/><Relationship Id="rId5" Type="http://schemas.openxmlformats.org/officeDocument/2006/relationships/image" Target="../media/image34.JPG"/><Relationship Id="rId4" Type="http://schemas.openxmlformats.org/officeDocument/2006/relationships/image" Target="../media/image4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26.jpe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5.xml"/><Relationship Id="rId7" Type="http://schemas.openxmlformats.org/officeDocument/2006/relationships/image" Target="../media/image30.svg"/><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32.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0" y="1705056"/>
            <a:ext cx="11430000" cy="2006840"/>
          </a:xfrm>
        </p:spPr>
        <p:txBody>
          <a:bodyPr>
            <a:normAutofit/>
          </a:bodyPr>
          <a:lstStyle/>
          <a:p>
            <a:r>
              <a:rPr lang="en-US" dirty="0" err="1"/>
              <a:t>PrEP</a:t>
            </a:r>
            <a:r>
              <a:rPr lang="en-US" dirty="0"/>
              <a:t>-it Instructional Presentations</a:t>
            </a:r>
            <a:br>
              <a:rPr lang="en-US" dirty="0"/>
            </a:br>
            <a:r>
              <a:rPr lang="en-US" sz="4000" i="1" dirty="0">
                <a:solidFill>
                  <a:srgbClr val="E9EFF0"/>
                </a:solidFill>
                <a:latin typeface="Poppins Medium" pitchFamily="2" charset="77"/>
                <a:cs typeface="Poppins Medium" pitchFamily="2" charset="77"/>
              </a:rPr>
              <a:t>Module 1: Introduction to </a:t>
            </a:r>
            <a:r>
              <a:rPr lang="en-US" sz="4000" i="1" dirty="0" err="1">
                <a:solidFill>
                  <a:srgbClr val="E9EFF0"/>
                </a:solidFill>
                <a:latin typeface="Poppins Medium" pitchFamily="2" charset="77"/>
                <a:cs typeface="Poppins Medium" pitchFamily="2" charset="77"/>
              </a:rPr>
              <a:t>PrEP</a:t>
            </a:r>
            <a:r>
              <a:rPr lang="en-US" sz="4000" i="1" dirty="0">
                <a:solidFill>
                  <a:srgbClr val="E9EFF0"/>
                </a:solidFill>
                <a:latin typeface="Poppins Medium" pitchFamily="2" charset="77"/>
                <a:cs typeface="Poppins Medium" pitchFamily="2" charset="77"/>
              </a:rPr>
              <a:t>-it</a:t>
            </a:r>
            <a:endParaRPr lang="en-US" sz="4000"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10167"/>
    </mc:Choice>
    <mc:Fallback xmlns="">
      <p:transition spd="slow" advTm="1016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0F4726-09FE-4C47-0501-A65B9DBFBFCA}"/>
              </a:ext>
            </a:extLst>
          </p:cNvPr>
          <p:cNvSpPr>
            <a:spLocks noGrp="1"/>
          </p:cNvSpPr>
          <p:nvPr>
            <p:ph idx="1"/>
          </p:nvPr>
        </p:nvSpPr>
        <p:spPr>
          <a:xfrm>
            <a:off x="838200" y="1509362"/>
            <a:ext cx="9677400" cy="4826627"/>
          </a:xfrm>
        </p:spPr>
        <p:txBody>
          <a:bodyPr/>
          <a:lstStyle/>
          <a:p>
            <a:r>
              <a:rPr lang="en-US" dirty="0"/>
              <a:t>Number of new PrEP users</a:t>
            </a:r>
          </a:p>
          <a:p>
            <a:endParaRPr lang="en-US" dirty="0"/>
          </a:p>
          <a:p>
            <a:r>
              <a:rPr lang="en-US" dirty="0"/>
              <a:t>Coverage of each priority population (over time or at a given point in time)</a:t>
            </a:r>
          </a:p>
          <a:p>
            <a:endParaRPr lang="en-US" dirty="0"/>
          </a:p>
          <a:p>
            <a:r>
              <a:rPr lang="en-US" dirty="0"/>
              <a:t>Total amount of product use throughout the planning period (“person-years” of PrEP)</a:t>
            </a:r>
          </a:p>
        </p:txBody>
      </p:sp>
      <p:sp>
        <p:nvSpPr>
          <p:cNvPr id="3" name="Title 2">
            <a:extLst>
              <a:ext uri="{FF2B5EF4-FFF2-40B4-BE49-F238E27FC236}">
                <a16:creationId xmlns:a16="http://schemas.microsoft.com/office/drawing/2014/main" id="{ADA7C213-7170-A748-CF6B-F31CA940170E}"/>
              </a:ext>
            </a:extLst>
          </p:cNvPr>
          <p:cNvSpPr>
            <a:spLocks noGrp="1"/>
          </p:cNvSpPr>
          <p:nvPr>
            <p:ph type="title"/>
          </p:nvPr>
        </p:nvSpPr>
        <p:spPr/>
        <p:txBody>
          <a:bodyPr/>
          <a:lstStyle/>
          <a:p>
            <a:r>
              <a:rPr lang="en-US" dirty="0"/>
              <a:t>Targets for program planners</a:t>
            </a:r>
          </a:p>
        </p:txBody>
      </p:sp>
    </p:spTree>
    <p:extLst>
      <p:ext uri="{BB962C8B-B14F-4D97-AF65-F5344CB8AC3E}">
        <p14:creationId xmlns:p14="http://schemas.microsoft.com/office/powerpoint/2010/main" val="1004384651"/>
      </p:ext>
    </p:extLst>
  </p:cSld>
  <p:clrMapOvr>
    <a:masterClrMapping/>
  </p:clrMapOvr>
  <mc:AlternateContent xmlns:mc="http://schemas.openxmlformats.org/markup-compatibility/2006" xmlns:p14="http://schemas.microsoft.com/office/powerpoint/2010/main">
    <mc:Choice Requires="p14">
      <p:transition spd="slow" p14:dur="2000" advTm="32149"/>
    </mc:Choice>
    <mc:Fallback xmlns="">
      <p:transition spd="slow" advTm="32149"/>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CB7035-B457-BF4B-9E3C-D73A05019313}"/>
              </a:ext>
            </a:extLst>
          </p:cNvPr>
          <p:cNvSpPr txBox="1">
            <a:spLocks/>
          </p:cNvSpPr>
          <p:nvPr/>
        </p:nvSpPr>
        <p:spPr>
          <a:xfrm>
            <a:off x="1731378" y="2060699"/>
            <a:ext cx="8531560" cy="3626939"/>
          </a:xfrm>
          <a:prstGeom prst="rect">
            <a:avLst/>
          </a:prstGeom>
        </p:spPr>
        <p:txBody>
          <a:bodyPr wrap="square" anchor="ct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2400"/>
              </a:spcAft>
              <a:buNone/>
            </a:pPr>
            <a:r>
              <a:rPr lang="en-US" sz="4500" i="1" dirty="0">
                <a:solidFill>
                  <a:srgbClr val="FFFFFF"/>
                </a:solidFill>
                <a:latin typeface="Poppins" pitchFamily="2" charset="77"/>
                <a:ea typeface="Roboto" panose="02000000000000000000" pitchFamily="2" charset="0"/>
                <a:cs typeface="Poppins" pitchFamily="2" charset="77"/>
              </a:rPr>
              <a:t>Process for national PrEP target-setting</a:t>
            </a:r>
          </a:p>
          <a:p>
            <a:pPr marL="0" indent="0" algn="ctr">
              <a:spcBef>
                <a:spcPts val="0"/>
              </a:spcBef>
              <a:spcAft>
                <a:spcPts val="2400"/>
              </a:spcAft>
              <a:buNone/>
            </a:pPr>
            <a:endParaRPr lang="en-US" sz="4500" i="1" dirty="0">
              <a:solidFill>
                <a:srgbClr val="FFFFFF"/>
              </a:solidFill>
              <a:latin typeface="Poppins" pitchFamily="2" charset="77"/>
              <a:ea typeface="Roboto" panose="02000000000000000000" pitchFamily="2" charset="0"/>
              <a:cs typeface="Poppins" pitchFamily="2" charset="77"/>
            </a:endParaRPr>
          </a:p>
        </p:txBody>
      </p:sp>
    </p:spTree>
    <p:extLst>
      <p:ext uri="{BB962C8B-B14F-4D97-AF65-F5344CB8AC3E}">
        <p14:creationId xmlns:p14="http://schemas.microsoft.com/office/powerpoint/2010/main" val="1852885721"/>
      </p:ext>
    </p:extLst>
  </p:cSld>
  <p:clrMapOvr>
    <a:masterClrMapping/>
  </p:clrMapOvr>
  <mc:AlternateContent xmlns:mc="http://schemas.openxmlformats.org/markup-compatibility/2006" xmlns:p14="http://schemas.microsoft.com/office/powerpoint/2010/main">
    <mc:Choice Requires="p14">
      <p:transition spd="slow" p14:dur="2000" advTm="29000"/>
    </mc:Choice>
    <mc:Fallback xmlns="">
      <p:transition spd="slow" advTm="29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7814B8-A80C-1D3E-769C-3CC8E4B94DF8}"/>
              </a:ext>
            </a:extLst>
          </p:cNvPr>
          <p:cNvSpPr>
            <a:spLocks noGrp="1"/>
          </p:cNvSpPr>
          <p:nvPr>
            <p:ph idx="1"/>
          </p:nvPr>
        </p:nvSpPr>
        <p:spPr/>
        <p:txBody>
          <a:bodyPr>
            <a:normAutofit lnSpcReduction="10000"/>
          </a:bodyPr>
          <a:lstStyle/>
          <a:p>
            <a:pPr marL="514350" indent="-514350">
              <a:buFont typeface="+mj-lt"/>
              <a:buAutoNum type="arabicPeriod"/>
            </a:pPr>
            <a:r>
              <a:rPr lang="en-US" sz="2800" dirty="0">
                <a:latin typeface="Calibri "/>
                <a:cs typeface="Poppins" panose="00000500000000000000" pitchFamily="2" charset="0"/>
              </a:rPr>
              <a:t>Describe the purpose of the target-setting exercise</a:t>
            </a:r>
          </a:p>
          <a:p>
            <a:pPr marL="514350" indent="-514350">
              <a:buFont typeface="+mj-lt"/>
              <a:buAutoNum type="arabicPeriod"/>
            </a:pPr>
            <a:endParaRPr lang="en-US" sz="1100" dirty="0">
              <a:latin typeface="Calibri "/>
              <a:cs typeface="Poppins" panose="00000500000000000000" pitchFamily="2" charset="0"/>
            </a:endParaRPr>
          </a:p>
          <a:p>
            <a:pPr marL="514350" indent="-514350">
              <a:buFont typeface="+mj-lt"/>
              <a:buAutoNum type="arabicPeriod"/>
            </a:pPr>
            <a:r>
              <a:rPr lang="en-US" sz="2800" dirty="0">
                <a:latin typeface="Calibri "/>
                <a:cs typeface="Poppins" panose="00000500000000000000" pitchFamily="2" charset="0"/>
              </a:rPr>
              <a:t> Engage key stakeholders</a:t>
            </a:r>
          </a:p>
          <a:p>
            <a:pPr marL="914400" lvl="2" indent="0">
              <a:buNone/>
            </a:pPr>
            <a:r>
              <a:rPr lang="en-US" sz="2600" dirty="0">
                <a:latin typeface="Calibri "/>
                <a:cs typeface="Poppins" panose="00000500000000000000" pitchFamily="2" charset="0"/>
              </a:rPr>
              <a:t>E.g., representatives from government ministries, donors (e.g., PEPFAR), multilaterals (e.g., WHO, UNAIDS), implementers, advocates, and potential or current </a:t>
            </a:r>
            <a:r>
              <a:rPr lang="en-US" sz="2600" dirty="0" err="1">
                <a:latin typeface="Calibri "/>
                <a:cs typeface="Poppins" panose="00000500000000000000" pitchFamily="2" charset="0"/>
              </a:rPr>
              <a:t>PrEP</a:t>
            </a:r>
            <a:r>
              <a:rPr lang="en-US" sz="2600" dirty="0">
                <a:latin typeface="Calibri "/>
                <a:cs typeface="Poppins" panose="00000500000000000000" pitchFamily="2" charset="0"/>
              </a:rPr>
              <a:t> users</a:t>
            </a:r>
          </a:p>
          <a:p>
            <a:pPr marL="914400" lvl="2" indent="0">
              <a:buNone/>
            </a:pPr>
            <a:endParaRPr lang="en-US" sz="1100" dirty="0">
              <a:latin typeface="Calibri "/>
              <a:cs typeface="Poppins" panose="00000500000000000000" pitchFamily="2" charset="0"/>
            </a:endParaRPr>
          </a:p>
          <a:p>
            <a:pPr marL="514350" indent="-514350">
              <a:buFont typeface="+mj-lt"/>
              <a:buAutoNum type="arabicPeriod"/>
            </a:pPr>
            <a:r>
              <a:rPr lang="en-US" sz="2800" dirty="0">
                <a:latin typeface="Calibri "/>
                <a:cs typeface="Poppins" panose="00000500000000000000" pitchFamily="2" charset="0"/>
              </a:rPr>
              <a:t>Create or use an established task force/working group</a:t>
            </a:r>
          </a:p>
          <a:p>
            <a:pPr marL="514350" indent="-514350">
              <a:buFont typeface="+mj-lt"/>
              <a:buAutoNum type="arabicPeriod"/>
            </a:pPr>
            <a:endParaRPr lang="en-US" sz="1100" dirty="0">
              <a:latin typeface="Calibri "/>
              <a:cs typeface="Poppins" panose="00000500000000000000" pitchFamily="2" charset="0"/>
            </a:endParaRPr>
          </a:p>
          <a:p>
            <a:pPr marL="514350" indent="-514350">
              <a:buFont typeface="+mj-lt"/>
              <a:buAutoNum type="arabicPeriod"/>
            </a:pPr>
            <a:r>
              <a:rPr lang="en-US" sz="2800" dirty="0">
                <a:latin typeface="Calibri "/>
                <a:cs typeface="Poppins" panose="00000500000000000000" pitchFamily="2" charset="0"/>
              </a:rPr>
              <a:t>Conduct formative work</a:t>
            </a:r>
          </a:p>
          <a:p>
            <a:pPr marL="914400" lvl="2" indent="0">
              <a:buNone/>
            </a:pPr>
            <a:r>
              <a:rPr lang="en-US" sz="2600" dirty="0">
                <a:latin typeface="Calibri "/>
                <a:cs typeface="Poppins" panose="00000500000000000000" pitchFamily="2" charset="0"/>
              </a:rPr>
              <a:t>Assemble and review prior plans, situational analyses, and/or implementation data and reports that will inform implementation planning</a:t>
            </a:r>
          </a:p>
          <a:p>
            <a:pPr marL="0" indent="0">
              <a:buNone/>
            </a:pPr>
            <a:endParaRPr lang="en-US"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94AF0D24-9BFF-E71E-F98E-A32A868D13B6}"/>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Preparation for national target setting</a:t>
            </a:r>
          </a:p>
        </p:txBody>
      </p:sp>
    </p:spTree>
    <p:extLst>
      <p:ext uri="{BB962C8B-B14F-4D97-AF65-F5344CB8AC3E}">
        <p14:creationId xmlns:p14="http://schemas.microsoft.com/office/powerpoint/2010/main" val="270170092"/>
      </p:ext>
    </p:extLst>
  </p:cSld>
  <p:clrMapOvr>
    <a:masterClrMapping/>
  </p:clrMapOvr>
  <mc:AlternateContent xmlns:mc="http://schemas.openxmlformats.org/markup-compatibility/2006" xmlns:p14="http://schemas.microsoft.com/office/powerpoint/2010/main">
    <mc:Choice Requires="p14">
      <p:transition spd="slow" p14:dur="2000" advTm="128652"/>
    </mc:Choice>
    <mc:Fallback xmlns="">
      <p:transition spd="slow" advTm="128652"/>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7814B8-A80C-1D3E-769C-3CC8E4B94DF8}"/>
              </a:ext>
            </a:extLst>
          </p:cNvPr>
          <p:cNvSpPr>
            <a:spLocks noGrp="1"/>
          </p:cNvSpPr>
          <p:nvPr>
            <p:ph idx="1"/>
          </p:nvPr>
        </p:nvSpPr>
        <p:spPr>
          <a:xfrm>
            <a:off x="838200" y="1456354"/>
            <a:ext cx="9677400" cy="4826627"/>
          </a:xfrm>
        </p:spPr>
        <p:txBody>
          <a:bodyPr>
            <a:normAutofit/>
          </a:bodyPr>
          <a:lstStyle/>
          <a:p>
            <a:pPr marL="514350" indent="-514350">
              <a:buFont typeface="+mj-lt"/>
              <a:buAutoNum type="arabicPeriod" startAt="5"/>
            </a:pPr>
            <a:r>
              <a:rPr lang="en-US" sz="2800" dirty="0">
                <a:latin typeface="Calibri "/>
                <a:cs typeface="Poppins" panose="00000500000000000000" pitchFamily="2" charset="0"/>
              </a:rPr>
              <a:t>Determine if the costs of the targets are to be estimated</a:t>
            </a:r>
          </a:p>
          <a:p>
            <a:pPr lvl="1">
              <a:buFont typeface="Wingdings" panose="05000000000000000000" pitchFamily="2" charset="2"/>
              <a:buChar char="§"/>
            </a:pPr>
            <a:r>
              <a:rPr lang="en-US" sz="2400" dirty="0">
                <a:latin typeface="Calibri "/>
                <a:cs typeface="Poppins" panose="00000500000000000000" pitchFamily="2" charset="0"/>
              </a:rPr>
              <a:t>If so, consider engaging a consultant or a working group member with expertise in costing to gather and interpret the cost data</a:t>
            </a:r>
          </a:p>
          <a:p>
            <a:pPr marL="914400" lvl="2" indent="0">
              <a:buNone/>
            </a:pPr>
            <a:endParaRPr lang="en-US" sz="1000" dirty="0">
              <a:latin typeface="Calibri "/>
              <a:cs typeface="Poppins" panose="00000500000000000000" pitchFamily="2" charset="0"/>
            </a:endParaRPr>
          </a:p>
          <a:p>
            <a:pPr marL="514350" indent="-514350">
              <a:buFont typeface="+mj-lt"/>
              <a:buAutoNum type="arabicPeriod" startAt="5"/>
            </a:pPr>
            <a:r>
              <a:rPr lang="en-US" sz="2800" dirty="0">
                <a:latin typeface="Calibri "/>
                <a:cs typeface="Poppins" panose="00000500000000000000" pitchFamily="2" charset="0"/>
              </a:rPr>
              <a:t>Secure the financial and human resources needed to develop the implementation plan/targets</a:t>
            </a:r>
          </a:p>
          <a:p>
            <a:pPr marL="514350" indent="-514350">
              <a:buFont typeface="+mj-lt"/>
              <a:buAutoNum type="arabicPeriod" startAt="5"/>
            </a:pPr>
            <a:endParaRPr lang="en-US" sz="1000" dirty="0">
              <a:latin typeface="Calibri "/>
              <a:cs typeface="Poppins" panose="00000500000000000000" pitchFamily="2" charset="0"/>
            </a:endParaRPr>
          </a:p>
          <a:p>
            <a:pPr marL="514350" indent="-514350">
              <a:buFont typeface="+mj-lt"/>
              <a:buAutoNum type="arabicPeriod" startAt="5"/>
            </a:pPr>
            <a:r>
              <a:rPr lang="en-US" sz="2800" dirty="0">
                <a:latin typeface="Calibri "/>
                <a:cs typeface="Poppins" panose="00000500000000000000" pitchFamily="2" charset="0"/>
              </a:rPr>
              <a:t>Develop a work plan for the exercise, including timeline and roles/responsibilities</a:t>
            </a:r>
          </a:p>
          <a:p>
            <a:pPr marL="0" indent="0">
              <a:buNone/>
            </a:pPr>
            <a:endParaRPr lang="en-US"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94AF0D24-9BFF-E71E-F98E-A32A868D13B6}"/>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Preparation for national target setting, cont.</a:t>
            </a:r>
          </a:p>
        </p:txBody>
      </p:sp>
    </p:spTree>
    <p:extLst>
      <p:ext uri="{BB962C8B-B14F-4D97-AF65-F5344CB8AC3E}">
        <p14:creationId xmlns:p14="http://schemas.microsoft.com/office/powerpoint/2010/main" val="4218141962"/>
      </p:ext>
    </p:extLst>
  </p:cSld>
  <p:clrMapOvr>
    <a:masterClrMapping/>
  </p:clrMapOvr>
  <mc:AlternateContent xmlns:mc="http://schemas.openxmlformats.org/markup-compatibility/2006" xmlns:p14="http://schemas.microsoft.com/office/powerpoint/2010/main">
    <mc:Choice Requires="p14">
      <p:transition spd="slow" p14:dur="2000" advTm="45192"/>
    </mc:Choice>
    <mc:Fallback xmlns="">
      <p:transition spd="slow" advTm="45192"/>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8017E5-2262-B89B-3B7A-E0A088D39888}"/>
              </a:ext>
            </a:extLst>
          </p:cNvPr>
          <p:cNvSpPr>
            <a:spLocks noGrp="1"/>
          </p:cNvSpPr>
          <p:nvPr>
            <p:ph idx="1"/>
          </p:nvPr>
        </p:nvSpPr>
        <p:spPr>
          <a:xfrm>
            <a:off x="838200" y="1359075"/>
            <a:ext cx="9677400" cy="4826627"/>
          </a:xfrm>
        </p:spPr>
        <p:txBody>
          <a:bodyPr>
            <a:normAutofit lnSpcReduction="10000"/>
          </a:bodyPr>
          <a:lstStyle/>
          <a:p>
            <a:pPr marL="514350" indent="-514350">
              <a:spcBef>
                <a:spcPts val="1200"/>
              </a:spcBef>
              <a:buFont typeface="+mj-lt"/>
              <a:buAutoNum type="arabicPeriod"/>
            </a:pPr>
            <a:r>
              <a:rPr lang="en-US" dirty="0">
                <a:latin typeface="+mn-lt"/>
                <a:cs typeface="Poppins" panose="00000500000000000000" pitchFamily="2" charset="0"/>
              </a:rPr>
              <a:t>Capacity building in use of the tool for key team-members in-country </a:t>
            </a:r>
          </a:p>
          <a:p>
            <a:pPr marL="514350" indent="-514350">
              <a:spcBef>
                <a:spcPts val="1200"/>
              </a:spcBef>
              <a:buFont typeface="+mj-lt"/>
              <a:buAutoNum type="arabicPeriod"/>
            </a:pPr>
            <a:r>
              <a:rPr lang="en-US" dirty="0">
                <a:latin typeface="+mn-lt"/>
                <a:cs typeface="Poppins" panose="00000500000000000000" pitchFamily="2" charset="0"/>
              </a:rPr>
              <a:t>Making key decisions on inputs and data sources</a:t>
            </a:r>
          </a:p>
          <a:p>
            <a:pPr marL="514350" indent="-514350">
              <a:spcBef>
                <a:spcPts val="1200"/>
              </a:spcBef>
              <a:buFont typeface="+mj-lt"/>
              <a:buAutoNum type="arabicPeriod"/>
            </a:pPr>
            <a:r>
              <a:rPr lang="en-US" dirty="0">
                <a:latin typeface="+mn-lt"/>
                <a:cs typeface="Poppins" panose="00000500000000000000" pitchFamily="2" charset="0"/>
              </a:rPr>
              <a:t>Gathering data</a:t>
            </a:r>
          </a:p>
          <a:p>
            <a:pPr marL="514350" indent="-514350">
              <a:spcBef>
                <a:spcPts val="1200"/>
              </a:spcBef>
              <a:buFont typeface="+mj-lt"/>
              <a:buAutoNum type="arabicPeriod"/>
            </a:pPr>
            <a:r>
              <a:rPr lang="en-US" dirty="0">
                <a:latin typeface="+mn-lt"/>
                <a:cs typeface="Poppins" panose="00000500000000000000" pitchFamily="2" charset="0"/>
              </a:rPr>
              <a:t>Inputting data and assumptions into the tool (easiest part of the process!)</a:t>
            </a:r>
          </a:p>
          <a:p>
            <a:pPr marL="514350" indent="-514350">
              <a:spcBef>
                <a:spcPts val="1200"/>
              </a:spcBef>
              <a:buFont typeface="+mj-lt"/>
              <a:buAutoNum type="arabicPeriod"/>
            </a:pPr>
            <a:r>
              <a:rPr lang="en-US" dirty="0">
                <a:latin typeface="+mn-lt"/>
                <a:cs typeface="Poppins" panose="00000500000000000000" pitchFamily="2" charset="0"/>
              </a:rPr>
              <a:t>Creating scenarios</a:t>
            </a:r>
          </a:p>
          <a:p>
            <a:pPr marL="514350" indent="-514350">
              <a:spcBef>
                <a:spcPts val="1200"/>
              </a:spcBef>
              <a:buFont typeface="+mj-lt"/>
              <a:buAutoNum type="arabicPeriod"/>
            </a:pPr>
            <a:r>
              <a:rPr lang="en-US" dirty="0">
                <a:latin typeface="+mn-lt"/>
                <a:cs typeface="Poppins" panose="00000500000000000000" pitchFamily="2" charset="0"/>
              </a:rPr>
              <a:t>Consulting with key stakeholders on results of scenarios</a:t>
            </a:r>
          </a:p>
          <a:p>
            <a:pPr marL="514350" indent="-514350">
              <a:spcBef>
                <a:spcPts val="1200"/>
              </a:spcBef>
              <a:buFont typeface="+mj-lt"/>
              <a:buAutoNum type="arabicPeriod"/>
            </a:pPr>
            <a:r>
              <a:rPr lang="en-US" dirty="0">
                <a:latin typeface="+mn-lt"/>
                <a:cs typeface="Poppins" panose="00000500000000000000" pitchFamily="2" charset="0"/>
              </a:rPr>
              <a:t>Adjusting inputs as required</a:t>
            </a:r>
          </a:p>
          <a:p>
            <a:pPr marL="514350" indent="-514350">
              <a:spcBef>
                <a:spcPts val="1200"/>
              </a:spcBef>
              <a:buFont typeface="+mj-lt"/>
              <a:buAutoNum type="arabicPeriod"/>
            </a:pPr>
            <a:r>
              <a:rPr lang="en-US" dirty="0">
                <a:latin typeface="+mn-lt"/>
                <a:cs typeface="Poppins" panose="00000500000000000000" pitchFamily="2" charset="0"/>
              </a:rPr>
              <a:t>Finalization and dissemination</a:t>
            </a:r>
          </a:p>
          <a:p>
            <a:pPr marL="0" indent="0">
              <a:buNone/>
            </a:pPr>
            <a:endParaRPr lang="en-US"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CABEA539-169E-48ED-05B7-B938C94031A8}"/>
              </a:ext>
            </a:extLst>
          </p:cNvPr>
          <p:cNvSpPr>
            <a:spLocks noGrp="1"/>
          </p:cNvSpPr>
          <p:nvPr>
            <p:ph type="title"/>
          </p:nvPr>
        </p:nvSpPr>
        <p:spPr/>
        <p:txBody>
          <a:bodyPr/>
          <a:lstStyle/>
          <a:p>
            <a:r>
              <a:rPr lang="en-US">
                <a:latin typeface="Poppins SemiBold" panose="00000700000000000000" pitchFamily="2" charset="0"/>
                <a:cs typeface="Poppins SemiBold" panose="00000700000000000000" pitchFamily="2" charset="0"/>
              </a:rPr>
              <a:t>Conducting the target-setting process</a:t>
            </a:r>
          </a:p>
        </p:txBody>
      </p:sp>
      <p:sp>
        <p:nvSpPr>
          <p:cNvPr id="4" name="Arrow: Curved Left 3">
            <a:extLst>
              <a:ext uri="{FF2B5EF4-FFF2-40B4-BE49-F238E27FC236}">
                <a16:creationId xmlns:a16="http://schemas.microsoft.com/office/drawing/2014/main" id="{D926E32E-1DFE-4BB5-BF74-BA48C9071544}"/>
              </a:ext>
            </a:extLst>
          </p:cNvPr>
          <p:cNvSpPr/>
          <p:nvPr/>
        </p:nvSpPr>
        <p:spPr>
          <a:xfrm rot="10800000">
            <a:off x="315834" y="2326464"/>
            <a:ext cx="502921" cy="2881640"/>
          </a:xfrm>
          <a:prstGeom prst="curvedLeftArrow">
            <a:avLst>
              <a:gd name="adj1" fmla="val 25000"/>
              <a:gd name="adj2" fmla="val 50000"/>
              <a:gd name="adj3" fmla="val 209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Tree>
    <p:extLst>
      <p:ext uri="{BB962C8B-B14F-4D97-AF65-F5344CB8AC3E}">
        <p14:creationId xmlns:p14="http://schemas.microsoft.com/office/powerpoint/2010/main" val="776752329"/>
      </p:ext>
    </p:extLst>
  </p:cSld>
  <p:clrMapOvr>
    <a:masterClrMapping/>
  </p:clrMapOvr>
  <mc:AlternateContent xmlns:mc="http://schemas.openxmlformats.org/markup-compatibility/2006" xmlns:p14="http://schemas.microsoft.com/office/powerpoint/2010/main">
    <mc:Choice Requires="p14">
      <p:transition spd="slow" p14:dur="2000" advTm="53975"/>
    </mc:Choice>
    <mc:Fallback xmlns="">
      <p:transition spd="slow" advTm="53975"/>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CB7035-B457-BF4B-9E3C-D73A05019313}"/>
              </a:ext>
            </a:extLst>
          </p:cNvPr>
          <p:cNvSpPr txBox="1">
            <a:spLocks/>
          </p:cNvSpPr>
          <p:nvPr/>
        </p:nvSpPr>
        <p:spPr>
          <a:xfrm>
            <a:off x="1731378" y="2060699"/>
            <a:ext cx="8531560" cy="3626939"/>
          </a:xfrm>
          <a:prstGeom prst="rect">
            <a:avLst/>
          </a:prstGeom>
        </p:spPr>
        <p:txBody>
          <a:bodyPr wrap="square" anchor="ct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2400"/>
              </a:spcAft>
              <a:buNone/>
            </a:pPr>
            <a:r>
              <a:rPr lang="en-US" sz="4500" i="1">
                <a:solidFill>
                  <a:srgbClr val="FFFFFF"/>
                </a:solidFill>
                <a:latin typeface="Poppins" pitchFamily="2" charset="77"/>
                <a:ea typeface="Roboto" panose="02000000000000000000" pitchFamily="2" charset="0"/>
                <a:cs typeface="Poppins" pitchFamily="2" charset="77"/>
              </a:rPr>
              <a:t>Introduction to PrEP-it</a:t>
            </a:r>
          </a:p>
          <a:p>
            <a:pPr marL="0" indent="0" algn="ctr">
              <a:spcBef>
                <a:spcPts val="0"/>
              </a:spcBef>
              <a:spcAft>
                <a:spcPts val="2400"/>
              </a:spcAft>
              <a:buNone/>
            </a:pPr>
            <a:endParaRPr lang="en-US" sz="4500" i="1">
              <a:solidFill>
                <a:srgbClr val="FFFFFF"/>
              </a:solidFill>
              <a:latin typeface="Poppins" pitchFamily="2" charset="77"/>
              <a:ea typeface="Roboto" panose="02000000000000000000" pitchFamily="2" charset="0"/>
              <a:cs typeface="Poppins" pitchFamily="2" charset="77"/>
            </a:endParaRPr>
          </a:p>
        </p:txBody>
      </p:sp>
    </p:spTree>
    <p:extLst>
      <p:ext uri="{BB962C8B-B14F-4D97-AF65-F5344CB8AC3E}">
        <p14:creationId xmlns:p14="http://schemas.microsoft.com/office/powerpoint/2010/main" val="3271261119"/>
      </p:ext>
    </p:extLst>
  </p:cSld>
  <p:clrMapOvr>
    <a:masterClrMapping/>
  </p:clrMapOvr>
  <mc:AlternateContent xmlns:mc="http://schemas.openxmlformats.org/markup-compatibility/2006" xmlns:p14="http://schemas.microsoft.com/office/powerpoint/2010/main">
    <mc:Choice Requires="p14">
      <p:transition spd="slow" p14:dur="2000" advTm="10871"/>
    </mc:Choice>
    <mc:Fallback xmlns="">
      <p:transition spd="slow" advTm="10871"/>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What is </a:t>
            </a:r>
            <a:r>
              <a:rPr lang="en-US" dirty="0" err="1">
                <a:latin typeface="Poppins SemiBold" panose="00000700000000000000" pitchFamily="2" charset="0"/>
                <a:cs typeface="Poppins SemiBold" panose="00000700000000000000" pitchFamily="2" charset="0"/>
              </a:rPr>
              <a:t>PrEP</a:t>
            </a:r>
            <a:r>
              <a:rPr lang="en-US" dirty="0">
                <a:latin typeface="Poppins SemiBold" panose="00000700000000000000" pitchFamily="2" charset="0"/>
                <a:cs typeface="Poppins SemiBold" panose="00000700000000000000" pitchFamily="2" charset="0"/>
              </a:rPr>
              <a:t>-it?</a:t>
            </a:r>
            <a:endParaRPr lang="en-US" sz="3600" dirty="0">
              <a:latin typeface="Poppins SemiBold" panose="00000700000000000000" pitchFamily="2" charset="0"/>
              <a:cs typeface="Poppins SemiBold" panose="00000700000000000000" pitchFamily="2" charset="0"/>
            </a:endParaRPr>
          </a:p>
        </p:txBody>
      </p:sp>
      <p:sp>
        <p:nvSpPr>
          <p:cNvPr id="5" name="Content Placeholder 2">
            <a:extLst>
              <a:ext uri="{FF2B5EF4-FFF2-40B4-BE49-F238E27FC236}">
                <a16:creationId xmlns:a16="http://schemas.microsoft.com/office/drawing/2014/main" id="{0D59469B-AE06-97E0-1F5F-005466681F67}"/>
              </a:ext>
            </a:extLst>
          </p:cNvPr>
          <p:cNvSpPr txBox="1">
            <a:spLocks/>
          </p:cNvSpPr>
          <p:nvPr/>
        </p:nvSpPr>
        <p:spPr>
          <a:xfrm>
            <a:off x="284456" y="1348354"/>
            <a:ext cx="11017117" cy="512146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646464"/>
                </a:solidFill>
                <a:effectLst/>
                <a:uLnTx/>
                <a:uFillTx/>
                <a:latin typeface="Calibri "/>
                <a:cs typeface="Poppins" panose="00000500000000000000" pitchFamily="2" charset="0"/>
              </a:rPr>
              <a:t>PrEP-it (PrEP Implementation planning, monitoring, and evaluation Tool) – was developed in 2019 and funded by PEPFAR/USAID through the HP+, OPTIONS, and EATAP-II projects. Now (2021 – 2028) it’s being further developed and supported under the MOSAIC Consortium.</a:t>
            </a:r>
          </a:p>
          <a:p>
            <a:pPr marL="0" marR="0" lvl="0" indent="0" algn="ctr" defTabSz="457200" rtl="0" eaLnBrk="1" fontAlgn="auto" latinLnBrk="0" hangingPunct="1">
              <a:lnSpc>
                <a:spcPct val="100000"/>
              </a:lnSpc>
              <a:spcBef>
                <a:spcPct val="20000"/>
              </a:spcBef>
              <a:spcAft>
                <a:spcPts val="600"/>
              </a:spcAft>
              <a:buClr>
                <a:srgbClr val="ED9D11"/>
              </a:buClr>
              <a:buSzTx/>
              <a:buNone/>
              <a:tabLst/>
              <a:defRPr/>
            </a:pPr>
            <a:r>
              <a:rPr kumimoji="0" lang="en-US" sz="2800" b="0" i="0" u="none" strike="noStrike" kern="1200" cap="none" spc="0" normalizeH="0" baseline="0" noProof="0" dirty="0">
                <a:ln>
                  <a:noFill/>
                </a:ln>
                <a:solidFill>
                  <a:srgbClr val="00666B"/>
                </a:solidFill>
                <a:effectLst/>
                <a:uLnTx/>
                <a:uFillTx/>
                <a:latin typeface="Calibri "/>
                <a:cs typeface="Poppins" panose="00000500000000000000" pitchFamily="2" charset="0"/>
                <a:hlinkClick r:id="rId3">
                  <a:extLst>
                    <a:ext uri="{A12FA001-AC4F-418D-AE19-62706E023703}">
                      <ahyp:hlinkClr xmlns:ahyp="http://schemas.microsoft.com/office/drawing/2018/hyperlinkcolor" val="tx"/>
                    </a:ext>
                  </a:extLst>
                </a:hlinkClick>
              </a:rPr>
              <a:t>www.prepitweb.org</a:t>
            </a:r>
            <a:r>
              <a:rPr kumimoji="0" lang="en-US" sz="2800" b="0" i="0" u="none" strike="noStrike" kern="1200" cap="none" spc="0" normalizeH="0" baseline="0" noProof="0" dirty="0">
                <a:ln>
                  <a:noFill/>
                </a:ln>
                <a:solidFill>
                  <a:srgbClr val="00666B"/>
                </a:solidFill>
                <a:effectLst/>
                <a:uLnTx/>
                <a:uFillTx/>
                <a:latin typeface="Calibri "/>
                <a:cs typeface="Poppins" panose="00000500000000000000" pitchFamily="2" charset="0"/>
              </a:rPr>
              <a:t> </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646464"/>
                </a:solidFill>
                <a:effectLst/>
                <a:uLnTx/>
                <a:uFillTx/>
                <a:latin typeface="Calibri "/>
                <a:cs typeface="Poppins" panose="00000500000000000000" pitchFamily="2" charset="0"/>
              </a:rPr>
              <a:t>PrEP-it is a decision-making and analysis tool with interrelated modules:</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1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2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grpSp>
        <p:nvGrpSpPr>
          <p:cNvPr id="10" name="Group 9">
            <a:extLst>
              <a:ext uri="{FF2B5EF4-FFF2-40B4-BE49-F238E27FC236}">
                <a16:creationId xmlns:a16="http://schemas.microsoft.com/office/drawing/2014/main" id="{C9ECDF05-CE53-12D9-9B8A-C89727B143B4}"/>
              </a:ext>
            </a:extLst>
          </p:cNvPr>
          <p:cNvGrpSpPr/>
          <p:nvPr/>
        </p:nvGrpSpPr>
        <p:grpSpPr>
          <a:xfrm>
            <a:off x="5291328" y="4475255"/>
            <a:ext cx="4409314" cy="2068781"/>
            <a:chOff x="3286437" y="3980134"/>
            <a:chExt cx="5036008" cy="2767726"/>
          </a:xfrm>
        </p:grpSpPr>
        <p:sp>
          <p:nvSpPr>
            <p:cNvPr id="4" name="Freeform: Shape 3">
              <a:extLst>
                <a:ext uri="{FF2B5EF4-FFF2-40B4-BE49-F238E27FC236}">
                  <a16:creationId xmlns:a16="http://schemas.microsoft.com/office/drawing/2014/main" id="{3882D6E9-668A-DE9E-E069-063B272253F0}"/>
                </a:ext>
              </a:extLst>
            </p:cNvPr>
            <p:cNvSpPr/>
            <p:nvPr/>
          </p:nvSpPr>
          <p:spPr>
            <a:xfrm>
              <a:off x="3286437" y="3980134"/>
              <a:ext cx="2145547" cy="1287328"/>
            </a:xfrm>
            <a:custGeom>
              <a:avLst/>
              <a:gdLst>
                <a:gd name="connsiteX0" fmla="*/ 0 w 2145547"/>
                <a:gd name="connsiteY0" fmla="*/ 0 h 1287328"/>
                <a:gd name="connsiteX1" fmla="*/ 2145547 w 2145547"/>
                <a:gd name="connsiteY1" fmla="*/ 0 h 1287328"/>
                <a:gd name="connsiteX2" fmla="*/ 2145547 w 2145547"/>
                <a:gd name="connsiteY2" fmla="*/ 1287328 h 1287328"/>
                <a:gd name="connsiteX3" fmla="*/ 0 w 2145547"/>
                <a:gd name="connsiteY3" fmla="*/ 1287328 h 1287328"/>
                <a:gd name="connsiteX4" fmla="*/ 0 w 2145547"/>
                <a:gd name="connsiteY4" fmla="*/ 0 h 128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5547" h="1287328">
                  <a:moveTo>
                    <a:pt x="0" y="0"/>
                  </a:moveTo>
                  <a:lnTo>
                    <a:pt x="2145547" y="0"/>
                  </a:lnTo>
                  <a:lnTo>
                    <a:pt x="2145547" y="1287328"/>
                  </a:lnTo>
                  <a:lnTo>
                    <a:pt x="0" y="1287328"/>
                  </a:lnTo>
                  <a:lnTo>
                    <a:pt x="0" y="0"/>
                  </a:lnTo>
                  <a:close/>
                </a:path>
              </a:pathLst>
            </a:custGeom>
            <a:solidFill>
              <a:srgbClr val="05676D"/>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n-US" sz="2600" b="0" i="0" u="none" strike="noStrike" kern="1200" cap="none" spc="0" normalizeH="0" baseline="0" noProof="0" dirty="0">
                  <a:ln>
                    <a:noFill/>
                  </a:ln>
                  <a:solidFill>
                    <a:srgbClr val="FFFFFF"/>
                  </a:solidFill>
                  <a:effectLst/>
                  <a:uLnTx/>
                  <a:uFillTx/>
                  <a:latin typeface="Calibri "/>
                  <a:cs typeface="Poppins" panose="00000500000000000000" pitchFamily="2" charset="0"/>
                </a:rPr>
                <a:t>Target setting</a:t>
              </a:r>
            </a:p>
          </p:txBody>
        </p:sp>
        <p:sp>
          <p:nvSpPr>
            <p:cNvPr id="6" name="Freeform: Shape 5">
              <a:extLst>
                <a:ext uri="{FF2B5EF4-FFF2-40B4-BE49-F238E27FC236}">
                  <a16:creationId xmlns:a16="http://schemas.microsoft.com/office/drawing/2014/main" id="{88528B78-4FA6-7C7F-E854-59C3D5805A87}"/>
                </a:ext>
              </a:extLst>
            </p:cNvPr>
            <p:cNvSpPr/>
            <p:nvPr/>
          </p:nvSpPr>
          <p:spPr>
            <a:xfrm>
              <a:off x="6176898" y="3980134"/>
              <a:ext cx="2145547" cy="1287328"/>
            </a:xfrm>
            <a:custGeom>
              <a:avLst/>
              <a:gdLst>
                <a:gd name="connsiteX0" fmla="*/ 0 w 2145547"/>
                <a:gd name="connsiteY0" fmla="*/ 0 h 1287328"/>
                <a:gd name="connsiteX1" fmla="*/ 2145547 w 2145547"/>
                <a:gd name="connsiteY1" fmla="*/ 0 h 1287328"/>
                <a:gd name="connsiteX2" fmla="*/ 2145547 w 2145547"/>
                <a:gd name="connsiteY2" fmla="*/ 1287328 h 1287328"/>
                <a:gd name="connsiteX3" fmla="*/ 0 w 2145547"/>
                <a:gd name="connsiteY3" fmla="*/ 1287328 h 1287328"/>
                <a:gd name="connsiteX4" fmla="*/ 0 w 2145547"/>
                <a:gd name="connsiteY4" fmla="*/ 0 h 128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5547" h="1287328">
                  <a:moveTo>
                    <a:pt x="0" y="0"/>
                  </a:moveTo>
                  <a:lnTo>
                    <a:pt x="2145547" y="0"/>
                  </a:lnTo>
                  <a:lnTo>
                    <a:pt x="2145547" y="1287328"/>
                  </a:lnTo>
                  <a:lnTo>
                    <a:pt x="0" y="1287328"/>
                  </a:lnTo>
                  <a:lnTo>
                    <a:pt x="0" y="0"/>
                  </a:lnTo>
                  <a:close/>
                </a:path>
              </a:pathLst>
            </a:custGeom>
            <a:solidFill>
              <a:srgbClr val="AF3158"/>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n-US" sz="2600" b="0" i="0" u="none" strike="noStrike" kern="1200" cap="none" spc="0" normalizeH="0" baseline="0" noProof="0">
                  <a:ln>
                    <a:noFill/>
                  </a:ln>
                  <a:solidFill>
                    <a:srgbClr val="FFFFFF"/>
                  </a:solidFill>
                  <a:effectLst/>
                  <a:uLnTx/>
                  <a:uFillTx/>
                  <a:latin typeface="Calibri "/>
                  <a:cs typeface="Poppins" panose="00000500000000000000" pitchFamily="2" charset="0"/>
                </a:rPr>
                <a:t>Cost forecasting</a:t>
              </a:r>
            </a:p>
          </p:txBody>
        </p:sp>
        <p:sp>
          <p:nvSpPr>
            <p:cNvPr id="8" name="Freeform: Shape 7">
              <a:extLst>
                <a:ext uri="{FF2B5EF4-FFF2-40B4-BE49-F238E27FC236}">
                  <a16:creationId xmlns:a16="http://schemas.microsoft.com/office/drawing/2014/main" id="{D8C8E95A-477B-0722-966C-9E2462F9611D}"/>
                </a:ext>
              </a:extLst>
            </p:cNvPr>
            <p:cNvSpPr/>
            <p:nvPr/>
          </p:nvSpPr>
          <p:spPr>
            <a:xfrm>
              <a:off x="3286437" y="5460532"/>
              <a:ext cx="2145547" cy="1287328"/>
            </a:xfrm>
            <a:custGeom>
              <a:avLst/>
              <a:gdLst>
                <a:gd name="connsiteX0" fmla="*/ 0 w 2145547"/>
                <a:gd name="connsiteY0" fmla="*/ 0 h 1287328"/>
                <a:gd name="connsiteX1" fmla="*/ 2145547 w 2145547"/>
                <a:gd name="connsiteY1" fmla="*/ 0 h 1287328"/>
                <a:gd name="connsiteX2" fmla="*/ 2145547 w 2145547"/>
                <a:gd name="connsiteY2" fmla="*/ 1287328 h 1287328"/>
                <a:gd name="connsiteX3" fmla="*/ 0 w 2145547"/>
                <a:gd name="connsiteY3" fmla="*/ 1287328 h 1287328"/>
                <a:gd name="connsiteX4" fmla="*/ 0 w 2145547"/>
                <a:gd name="connsiteY4" fmla="*/ 0 h 128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5547" h="1287328">
                  <a:moveTo>
                    <a:pt x="0" y="0"/>
                  </a:moveTo>
                  <a:lnTo>
                    <a:pt x="2145547" y="0"/>
                  </a:lnTo>
                  <a:lnTo>
                    <a:pt x="2145547" y="1287328"/>
                  </a:lnTo>
                  <a:lnTo>
                    <a:pt x="0" y="1287328"/>
                  </a:lnTo>
                  <a:lnTo>
                    <a:pt x="0" y="0"/>
                  </a:lnTo>
                  <a:close/>
                </a:path>
              </a:pathLst>
            </a:custGeom>
            <a:solidFill>
              <a:srgbClr val="DE9F3B"/>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n-US" sz="2600" b="0" i="0" u="none" strike="noStrike" kern="1200" cap="none" spc="0" normalizeH="0" baseline="0" noProof="0" dirty="0">
                  <a:ln>
                    <a:noFill/>
                  </a:ln>
                  <a:solidFill>
                    <a:srgbClr val="FFFFFF"/>
                  </a:solidFill>
                  <a:effectLst/>
                  <a:uLnTx/>
                  <a:uFillTx/>
                  <a:latin typeface="Calibri "/>
                  <a:cs typeface="Poppins" panose="00000500000000000000" pitchFamily="2" charset="0"/>
                </a:rPr>
                <a:t>Estimating impact</a:t>
              </a:r>
            </a:p>
          </p:txBody>
        </p:sp>
        <p:sp>
          <p:nvSpPr>
            <p:cNvPr id="9" name="Freeform: Shape 8">
              <a:extLst>
                <a:ext uri="{FF2B5EF4-FFF2-40B4-BE49-F238E27FC236}">
                  <a16:creationId xmlns:a16="http://schemas.microsoft.com/office/drawing/2014/main" id="{FDC69E6E-1D13-2DA4-4C38-D00A3941F6FA}"/>
                </a:ext>
              </a:extLst>
            </p:cNvPr>
            <p:cNvSpPr/>
            <p:nvPr/>
          </p:nvSpPr>
          <p:spPr>
            <a:xfrm>
              <a:off x="6176897" y="5460532"/>
              <a:ext cx="2145547" cy="1287328"/>
            </a:xfrm>
            <a:custGeom>
              <a:avLst/>
              <a:gdLst>
                <a:gd name="connsiteX0" fmla="*/ 0 w 2145547"/>
                <a:gd name="connsiteY0" fmla="*/ 0 h 1287328"/>
                <a:gd name="connsiteX1" fmla="*/ 2145547 w 2145547"/>
                <a:gd name="connsiteY1" fmla="*/ 0 h 1287328"/>
                <a:gd name="connsiteX2" fmla="*/ 2145547 w 2145547"/>
                <a:gd name="connsiteY2" fmla="*/ 1287328 h 1287328"/>
                <a:gd name="connsiteX3" fmla="*/ 0 w 2145547"/>
                <a:gd name="connsiteY3" fmla="*/ 1287328 h 1287328"/>
                <a:gd name="connsiteX4" fmla="*/ 0 w 2145547"/>
                <a:gd name="connsiteY4" fmla="*/ 0 h 128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5547" h="1287328">
                  <a:moveTo>
                    <a:pt x="0" y="0"/>
                  </a:moveTo>
                  <a:lnTo>
                    <a:pt x="2145547" y="0"/>
                  </a:lnTo>
                  <a:lnTo>
                    <a:pt x="2145547" y="1287328"/>
                  </a:lnTo>
                  <a:lnTo>
                    <a:pt x="0" y="1287328"/>
                  </a:lnTo>
                  <a:lnTo>
                    <a:pt x="0" y="0"/>
                  </a:lnTo>
                  <a:close/>
                </a:path>
              </a:pathLst>
            </a:custGeom>
            <a:solidFill>
              <a:srgbClr val="50A849">
                <a:lumMod val="60000"/>
                <a:lumOff val="4000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lang="en-US" sz="2600" dirty="0">
                  <a:solidFill>
                    <a:srgbClr val="FFFFFF"/>
                  </a:solidFill>
                  <a:latin typeface="Calibri "/>
                  <a:cs typeface="Poppins" panose="00000500000000000000" pitchFamily="2" charset="0"/>
                </a:rPr>
                <a:t>Commodity</a:t>
              </a:r>
              <a:r>
                <a:rPr kumimoji="0" lang="en-US" sz="2600" b="0" i="0" u="none" strike="noStrike" kern="1200" cap="none" spc="0" normalizeH="0" baseline="0" noProof="0" dirty="0">
                  <a:ln>
                    <a:noFill/>
                  </a:ln>
                  <a:solidFill>
                    <a:srgbClr val="FFFFFF"/>
                  </a:solidFill>
                  <a:effectLst/>
                  <a:uLnTx/>
                  <a:uFillTx/>
                  <a:latin typeface="Calibri "/>
                  <a:cs typeface="Poppins" panose="00000500000000000000" pitchFamily="2" charset="0"/>
                </a:rPr>
                <a:t> forecasting</a:t>
              </a:r>
            </a:p>
          </p:txBody>
        </p:sp>
      </p:grpSp>
      <p:sp>
        <p:nvSpPr>
          <p:cNvPr id="3" name="TextBox 2">
            <a:extLst>
              <a:ext uri="{FF2B5EF4-FFF2-40B4-BE49-F238E27FC236}">
                <a16:creationId xmlns:a16="http://schemas.microsoft.com/office/drawing/2014/main" id="{76F2FC9F-59A8-3805-3EBD-4C92EFA00EA0}"/>
              </a:ext>
            </a:extLst>
          </p:cNvPr>
          <p:cNvSpPr txBox="1"/>
          <p:nvPr/>
        </p:nvSpPr>
        <p:spPr>
          <a:xfrm>
            <a:off x="669695" y="4863315"/>
            <a:ext cx="3700214" cy="707886"/>
          </a:xfrm>
          <a:prstGeom prst="rect">
            <a:avLst/>
          </a:prstGeom>
          <a:noFill/>
        </p:spPr>
        <p:txBody>
          <a:bodyPr wrap="square" rtlCol="0">
            <a:spAutoFit/>
          </a:bodyPr>
          <a:lstStyle/>
          <a:p>
            <a:r>
              <a:rPr lang="en-US" sz="2000" dirty="0">
                <a:solidFill>
                  <a:schemeClr val="accent1"/>
                </a:solidFill>
              </a:rPr>
              <a:t>Questions? Contact </a:t>
            </a:r>
            <a:r>
              <a:rPr lang="en-US" sz="2000" dirty="0" err="1">
                <a:solidFill>
                  <a:schemeClr val="accent1"/>
                </a:solidFill>
              </a:rPr>
              <a:t>PrEP</a:t>
            </a:r>
            <a:r>
              <a:rPr lang="en-US" sz="2000" dirty="0">
                <a:solidFill>
                  <a:schemeClr val="accent1"/>
                </a:solidFill>
              </a:rPr>
              <a:t>-it Help at prepithelp@avenirhealth.org</a:t>
            </a:r>
          </a:p>
        </p:txBody>
      </p:sp>
    </p:spTree>
    <p:extLst>
      <p:ext uri="{BB962C8B-B14F-4D97-AF65-F5344CB8AC3E}">
        <p14:creationId xmlns:p14="http://schemas.microsoft.com/office/powerpoint/2010/main" val="981454873"/>
      </p:ext>
    </p:extLst>
  </p:cSld>
  <p:clrMapOvr>
    <a:masterClrMapping/>
  </p:clrMapOvr>
  <mc:AlternateContent xmlns:mc="http://schemas.openxmlformats.org/markup-compatibility/2006" xmlns:p14="http://schemas.microsoft.com/office/powerpoint/2010/main">
    <mc:Choice Requires="p14">
      <p:transition spd="slow" p14:dur="2000" advTm="52430"/>
    </mc:Choice>
    <mc:Fallback xmlns="">
      <p:transition spd="slow" advTm="5243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Core </a:t>
            </a:r>
            <a:r>
              <a:rPr lang="en-US" dirty="0" err="1">
                <a:latin typeface="Poppins SemiBold" panose="00000700000000000000" pitchFamily="2" charset="0"/>
                <a:cs typeface="Poppins SemiBold" panose="00000700000000000000" pitchFamily="2" charset="0"/>
              </a:rPr>
              <a:t>PrEP</a:t>
            </a:r>
            <a:r>
              <a:rPr lang="en-US" dirty="0">
                <a:latin typeface="Poppins SemiBold" panose="00000700000000000000" pitchFamily="2" charset="0"/>
                <a:cs typeface="Poppins SemiBold" panose="00000700000000000000" pitchFamily="2" charset="0"/>
              </a:rPr>
              <a:t>-it features</a:t>
            </a:r>
            <a:endParaRPr lang="en-US" sz="3600" dirty="0">
              <a:latin typeface="Poppins SemiBold" panose="00000700000000000000" pitchFamily="2" charset="0"/>
              <a:cs typeface="Poppins SemiBold" panose="00000700000000000000" pitchFamily="2" charset="0"/>
            </a:endParaRPr>
          </a:p>
        </p:txBody>
      </p:sp>
      <p:sp>
        <p:nvSpPr>
          <p:cNvPr id="5" name="Content Placeholder 2">
            <a:extLst>
              <a:ext uri="{FF2B5EF4-FFF2-40B4-BE49-F238E27FC236}">
                <a16:creationId xmlns:a16="http://schemas.microsoft.com/office/drawing/2014/main" id="{0D59469B-AE06-97E0-1F5F-005466681F67}"/>
              </a:ext>
            </a:extLst>
          </p:cNvPr>
          <p:cNvSpPr txBox="1">
            <a:spLocks/>
          </p:cNvSpPr>
          <p:nvPr/>
        </p:nvSpPr>
        <p:spPr>
          <a:xfrm>
            <a:off x="688197" y="1348981"/>
            <a:ext cx="10339688" cy="5509646"/>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Tool can be applied at the national, sub-national, donor, implementer or site level</a:t>
            </a: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lang="en-US" sz="2400" dirty="0">
                <a:solidFill>
                  <a:srgbClr val="646464"/>
                </a:solidFill>
                <a:latin typeface="Calibri "/>
                <a:cs typeface="Poppins" panose="00000500000000000000" pitchFamily="2" charset="0"/>
              </a:rPr>
              <a:t>Tool can be applied to multiple </a:t>
            </a:r>
            <a:r>
              <a:rPr lang="en-US" sz="2400" dirty="0" err="1">
                <a:solidFill>
                  <a:srgbClr val="646464"/>
                </a:solidFill>
                <a:latin typeface="Calibri "/>
                <a:cs typeface="Poppins" panose="00000500000000000000" pitchFamily="2" charset="0"/>
              </a:rPr>
              <a:t>PrEP</a:t>
            </a:r>
            <a:r>
              <a:rPr lang="en-US" sz="2400" dirty="0">
                <a:solidFill>
                  <a:srgbClr val="646464"/>
                </a:solidFill>
                <a:latin typeface="Calibri "/>
                <a:cs typeface="Poppins" panose="00000500000000000000" pitchFamily="2" charset="0"/>
              </a:rPr>
              <a:t> methods simultaneously</a:t>
            </a:r>
            <a:endPar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0" marR="0" lvl="0" indent="0" algn="l" defTabSz="457200" rtl="0" eaLnBrk="1" fontAlgn="auto" latinLnBrk="0" hangingPunct="1">
              <a:lnSpc>
                <a:spcPct val="100000"/>
              </a:lnSpc>
              <a:spcBef>
                <a:spcPct val="20000"/>
              </a:spcBef>
              <a:spcAft>
                <a:spcPts val="600"/>
              </a:spcAft>
              <a:buClr>
                <a:srgbClr val="ED9D11"/>
              </a:buClr>
              <a:buSzTx/>
              <a:buNone/>
              <a:tabLst/>
              <a:defRPr/>
            </a:pPr>
            <a:endParaRPr kumimoji="0" lang="en-US" sz="10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lang="en-US" sz="2400" dirty="0">
                <a:solidFill>
                  <a:srgbClr val="646464"/>
                </a:solidFill>
                <a:latin typeface="Calibri "/>
                <a:cs typeface="Poppins" panose="00000500000000000000" pitchFamily="2" charset="0"/>
              </a:rPr>
              <a:t>Users can set targets based on the desired coverage for different populations at elevated risk for HIV or they can manually enter existing targets to explore related costs and impact</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lang="en-US" sz="1000" dirty="0">
              <a:solidFill>
                <a:srgbClr val="646464"/>
              </a:solidFill>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rPr>
              <a:t>Cost estimates </a:t>
            </a:r>
            <a:r>
              <a:rPr lang="en-US" sz="2400" dirty="0">
                <a:solidFill>
                  <a:srgbClr val="646464"/>
                </a:solidFill>
                <a:latin typeface="Calibri "/>
                <a:cs typeface="Poppins" panose="00000500000000000000" pitchFamily="2" charset="0"/>
              </a:rPr>
              <a:t>examine costs by visit and account for the average length of time </a:t>
            </a:r>
            <a:r>
              <a:rPr lang="en-US" sz="2400" dirty="0" err="1">
                <a:solidFill>
                  <a:srgbClr val="646464"/>
                </a:solidFill>
                <a:latin typeface="Calibri "/>
                <a:cs typeface="Poppins" panose="00000500000000000000" pitchFamily="2" charset="0"/>
              </a:rPr>
              <a:t>PrEP</a:t>
            </a:r>
            <a:r>
              <a:rPr lang="en-US" sz="2400" dirty="0">
                <a:solidFill>
                  <a:srgbClr val="646464"/>
                </a:solidFill>
                <a:latin typeface="Calibri "/>
                <a:cs typeface="Poppins" panose="00000500000000000000" pitchFamily="2" charset="0"/>
              </a:rPr>
              <a:t> clients stay on </a:t>
            </a:r>
            <a:r>
              <a:rPr lang="en-US" sz="2400" dirty="0" err="1">
                <a:solidFill>
                  <a:srgbClr val="646464"/>
                </a:solidFill>
                <a:latin typeface="Calibri "/>
                <a:cs typeface="Poppins" panose="00000500000000000000" pitchFamily="2" charset="0"/>
              </a:rPr>
              <a:t>PrEP</a:t>
            </a:r>
            <a:r>
              <a:rPr lang="en-US" sz="2400" dirty="0">
                <a:solidFill>
                  <a:srgbClr val="646464"/>
                </a:solidFill>
                <a:latin typeface="Calibri "/>
                <a:cs typeface="Poppins" panose="00000500000000000000" pitchFamily="2" charset="0"/>
              </a:rPr>
              <a:t> and return visit schedules</a:t>
            </a: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lang="en-US" sz="1000" dirty="0">
              <a:solidFill>
                <a:srgbClr val="646464"/>
              </a:solidFill>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r>
              <a:rPr lang="en-US" sz="2400" dirty="0">
                <a:solidFill>
                  <a:srgbClr val="646464"/>
                </a:solidFill>
                <a:latin typeface="Calibri "/>
                <a:cs typeface="Poppins" panose="00000500000000000000" pitchFamily="2" charset="0"/>
              </a:rPr>
              <a:t>Monthly forecasts of commodity needs and costs are useful for program planning and supply chain management</a:t>
            </a:r>
            <a:endParaRPr kumimoji="0" lang="en-US" sz="2400" b="0" i="0" u="none" strike="noStrike" kern="1200" cap="none" spc="0" normalizeH="0" baseline="0" noProof="0" dirty="0">
              <a:ln>
                <a:noFill/>
              </a:ln>
              <a:solidFill>
                <a:srgbClr val="646464"/>
              </a:solidFill>
              <a:effectLst/>
              <a:uLnTx/>
              <a:uFillTx/>
              <a:latin typeface="Calibri "/>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2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05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a:p>
            <a:pPr marL="342900" marR="0" lvl="0" indent="-342900" algn="l" defTabSz="457200" rtl="0" eaLnBrk="1" fontAlgn="auto" latinLnBrk="0" hangingPunct="1">
              <a:lnSpc>
                <a:spcPct val="100000"/>
              </a:lnSpc>
              <a:spcBef>
                <a:spcPct val="20000"/>
              </a:spcBef>
              <a:spcAft>
                <a:spcPts val="600"/>
              </a:spcAft>
              <a:buClr>
                <a:srgbClr val="ED9D11"/>
              </a:buClr>
              <a:buSzTx/>
              <a:buFont typeface="Wingdings" panose="05000000000000000000" pitchFamily="2" charset="2"/>
              <a:buChar char="§"/>
              <a:tabLst/>
              <a:defRPr/>
            </a:pPr>
            <a:endParaRPr kumimoji="0" lang="en-US" sz="1600" b="0" i="0" u="none" strike="noStrike" kern="1200" cap="none" spc="0" normalizeH="0" baseline="0" noProof="0" dirty="0">
              <a:ln>
                <a:noFill/>
              </a:ln>
              <a:solidFill>
                <a:srgbClr val="646464"/>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1585435975"/>
      </p:ext>
    </p:extLst>
  </p:cSld>
  <p:clrMapOvr>
    <a:masterClrMapping/>
  </p:clrMapOvr>
  <mc:AlternateContent xmlns:mc="http://schemas.openxmlformats.org/markup-compatibility/2006" xmlns:p14="http://schemas.microsoft.com/office/powerpoint/2010/main">
    <mc:Choice Requires="p14">
      <p:transition spd="slow" p14:dur="2000" advTm="82107"/>
    </mc:Choice>
    <mc:Fallback xmlns="">
      <p:transition spd="slow" advTm="82107"/>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C0750A9-8A1A-6F46-A9E7-3B8733575B0B}"/>
              </a:ext>
            </a:extLst>
          </p:cNvPr>
          <p:cNvSpPr>
            <a:spLocks noGrp="1"/>
          </p:cNvSpPr>
          <p:nvPr>
            <p:ph type="title"/>
          </p:nvPr>
        </p:nvSpPr>
        <p:spPr/>
        <p:txBody>
          <a:bodyPr/>
          <a:lstStyle/>
          <a:p>
            <a:r>
              <a:rPr lang="en-US" dirty="0"/>
              <a:t>What do countries use PrEP-it for?</a:t>
            </a:r>
          </a:p>
        </p:txBody>
      </p:sp>
      <p:graphicFrame>
        <p:nvGraphicFramePr>
          <p:cNvPr id="2" name="Table 1">
            <a:extLst>
              <a:ext uri="{FF2B5EF4-FFF2-40B4-BE49-F238E27FC236}">
                <a16:creationId xmlns:a16="http://schemas.microsoft.com/office/drawing/2014/main" id="{7BDDBDED-87A9-B6B6-8B22-CF51EA7521CC}"/>
              </a:ext>
            </a:extLst>
          </p:cNvPr>
          <p:cNvGraphicFramePr>
            <a:graphicFrameLocks noGrp="1"/>
          </p:cNvGraphicFramePr>
          <p:nvPr>
            <p:extLst>
              <p:ext uri="{D42A27DB-BD31-4B8C-83A1-F6EECF244321}">
                <p14:modId xmlns:p14="http://schemas.microsoft.com/office/powerpoint/2010/main" val="681194685"/>
              </p:ext>
            </p:extLst>
          </p:nvPr>
        </p:nvGraphicFramePr>
        <p:xfrm>
          <a:off x="300511" y="1320075"/>
          <a:ext cx="11036795" cy="5533505"/>
        </p:xfrm>
        <a:graphic>
          <a:graphicData uri="http://schemas.openxmlformats.org/drawingml/2006/table">
            <a:tbl>
              <a:tblPr firstRow="1" bandRow="1">
                <a:tableStyleId>{2D5ABB26-0587-4C30-8999-92F81FD0307C}</a:tableStyleId>
              </a:tblPr>
              <a:tblGrid>
                <a:gridCol w="1798194">
                  <a:extLst>
                    <a:ext uri="{9D8B030D-6E8A-4147-A177-3AD203B41FA5}">
                      <a16:colId xmlns:a16="http://schemas.microsoft.com/office/drawing/2014/main" val="2078822065"/>
                    </a:ext>
                  </a:extLst>
                </a:gridCol>
                <a:gridCol w="9238601">
                  <a:extLst>
                    <a:ext uri="{9D8B030D-6E8A-4147-A177-3AD203B41FA5}">
                      <a16:colId xmlns:a16="http://schemas.microsoft.com/office/drawing/2014/main" val="915726182"/>
                    </a:ext>
                  </a:extLst>
                </a:gridCol>
              </a:tblGrid>
              <a:tr h="773545">
                <a:tc>
                  <a:txBody>
                    <a:bodyPr/>
                    <a:lstStyle/>
                    <a:p>
                      <a:pPr lvl="0" algn="ctr">
                        <a:buNone/>
                      </a:pPr>
                      <a:r>
                        <a:rPr lang="en-US" sz="1800" b="1" u="none" strike="noStrike" noProof="0" dirty="0">
                          <a:solidFill>
                            <a:srgbClr val="29676B"/>
                          </a:solidFill>
                          <a:latin typeface="Calibri "/>
                        </a:rPr>
                        <a:t>Setting National </a:t>
                      </a:r>
                      <a:r>
                        <a:rPr lang="en-US" sz="1800" b="1" u="none" strike="noStrike" noProof="0" dirty="0" err="1">
                          <a:solidFill>
                            <a:srgbClr val="29676B"/>
                          </a:solidFill>
                          <a:latin typeface="Calibri "/>
                        </a:rPr>
                        <a:t>PrEP</a:t>
                      </a:r>
                      <a:r>
                        <a:rPr lang="en-US" sz="1800" b="1" u="none" strike="noStrike" noProof="0" dirty="0">
                          <a:solidFill>
                            <a:srgbClr val="29676B"/>
                          </a:solidFill>
                          <a:latin typeface="Calibri "/>
                        </a:rPr>
                        <a:t> Targets</a:t>
                      </a:r>
                      <a:endParaRPr lang="en-US" sz="1800" b="1" dirty="0">
                        <a:solidFill>
                          <a:srgbClr val="29676B"/>
                        </a:solidFill>
                        <a:latin typeface="Calibri "/>
                      </a:endParaRPr>
                    </a:p>
                  </a:txBody>
                  <a:tcPr anchor="ctr"/>
                </a:tc>
                <a:tc>
                  <a:txBody>
                    <a:bodyPr/>
                    <a:lstStyle/>
                    <a:p>
                      <a:pPr lvl="0" algn="l">
                        <a:lnSpc>
                          <a:spcPct val="100000"/>
                        </a:lnSpc>
                        <a:spcBef>
                          <a:spcPts val="0"/>
                        </a:spcBef>
                        <a:spcAft>
                          <a:spcPts val="0"/>
                        </a:spcAft>
                        <a:buNone/>
                      </a:pPr>
                      <a:r>
                        <a:rPr lang="en-US" sz="1800" u="none" strike="noStrike" noProof="0" dirty="0">
                          <a:solidFill>
                            <a:srgbClr val="635F59"/>
                          </a:solidFill>
                          <a:latin typeface="Calibri "/>
                        </a:rPr>
                        <a:t>Establishes national targets for </a:t>
                      </a:r>
                      <a:r>
                        <a:rPr lang="en-US" sz="1800" u="none" strike="noStrike" noProof="0" dirty="0" err="1">
                          <a:solidFill>
                            <a:srgbClr val="635F59"/>
                          </a:solidFill>
                          <a:latin typeface="Calibri "/>
                        </a:rPr>
                        <a:t>PrEP</a:t>
                      </a:r>
                      <a:r>
                        <a:rPr lang="en-US" sz="1800" u="none" strike="noStrike" noProof="0" dirty="0">
                          <a:solidFill>
                            <a:srgbClr val="635F59"/>
                          </a:solidFill>
                          <a:latin typeface="Calibri "/>
                        </a:rPr>
                        <a:t> use that are based on epidemiological data, population needs, and programmatic goals.</a:t>
                      </a:r>
                    </a:p>
                  </a:txBody>
                  <a:tcPr anchor="ctr"/>
                </a:tc>
                <a:extLst>
                  <a:ext uri="{0D108BD9-81ED-4DB2-BD59-A6C34878D82A}">
                    <a16:rowId xmlns:a16="http://schemas.microsoft.com/office/drawing/2014/main" val="3026109057"/>
                  </a:ext>
                </a:extLst>
              </a:tr>
              <a:tr h="370840">
                <a:tc>
                  <a:txBody>
                    <a:bodyPr/>
                    <a:lstStyle/>
                    <a:p>
                      <a:pPr lvl="0" algn="ctr">
                        <a:buNone/>
                      </a:pPr>
                      <a:r>
                        <a:rPr lang="en-US" sz="1800" b="1" u="none" strike="noStrike" noProof="0" dirty="0">
                          <a:solidFill>
                            <a:srgbClr val="29676B"/>
                          </a:solidFill>
                          <a:latin typeface="Calibri "/>
                        </a:rPr>
                        <a:t>Quantifying Resource Needs</a:t>
                      </a:r>
                      <a:endParaRPr lang="en-US" sz="1800" b="1" dirty="0">
                        <a:solidFill>
                          <a:srgbClr val="29676B"/>
                        </a:solidFill>
                        <a:latin typeface="Calibri "/>
                      </a:endParaRPr>
                    </a:p>
                  </a:txBody>
                  <a:tcPr anchor="ctr"/>
                </a:tc>
                <a:tc>
                  <a:txBody>
                    <a:bodyPr/>
                    <a:lstStyle/>
                    <a:p>
                      <a:pPr lvl="0" algn="l">
                        <a:lnSpc>
                          <a:spcPct val="100000"/>
                        </a:lnSpc>
                        <a:spcBef>
                          <a:spcPts val="0"/>
                        </a:spcBef>
                        <a:spcAft>
                          <a:spcPts val="0"/>
                        </a:spcAft>
                        <a:buNone/>
                      </a:pPr>
                      <a:r>
                        <a:rPr lang="en-US" sz="1800" u="none" strike="noStrike" noProof="0" dirty="0">
                          <a:solidFill>
                            <a:srgbClr val="635F59"/>
                          </a:solidFill>
                          <a:latin typeface="Calibri "/>
                        </a:rPr>
                        <a:t>Assists countries in quantifying the resources required to meet their national </a:t>
                      </a:r>
                      <a:r>
                        <a:rPr lang="en-US" sz="1800" u="none" strike="noStrike" noProof="0" dirty="0" err="1">
                          <a:solidFill>
                            <a:srgbClr val="635F59"/>
                          </a:solidFill>
                          <a:latin typeface="Calibri "/>
                        </a:rPr>
                        <a:t>PrEP</a:t>
                      </a:r>
                      <a:r>
                        <a:rPr lang="en-US" sz="1800" u="none" strike="noStrike" noProof="0" dirty="0">
                          <a:solidFill>
                            <a:srgbClr val="635F59"/>
                          </a:solidFill>
                          <a:latin typeface="Calibri "/>
                        </a:rPr>
                        <a:t> targets, including estimates on the amount of </a:t>
                      </a:r>
                      <a:r>
                        <a:rPr lang="en-US" sz="1800" u="none" strike="noStrike" noProof="0" dirty="0" err="1">
                          <a:solidFill>
                            <a:srgbClr val="635F59"/>
                          </a:solidFill>
                          <a:latin typeface="Calibri "/>
                        </a:rPr>
                        <a:t>PrEP</a:t>
                      </a:r>
                      <a:r>
                        <a:rPr lang="en-US" sz="1800" u="none" strike="noStrike" noProof="0" dirty="0">
                          <a:solidFill>
                            <a:srgbClr val="635F59"/>
                          </a:solidFill>
                          <a:latin typeface="Calibri "/>
                        </a:rPr>
                        <a:t> products and the associated costs.</a:t>
                      </a:r>
                    </a:p>
                  </a:txBody>
                  <a:tcPr anchor="ctr"/>
                </a:tc>
                <a:extLst>
                  <a:ext uri="{0D108BD9-81ED-4DB2-BD59-A6C34878D82A}">
                    <a16:rowId xmlns:a16="http://schemas.microsoft.com/office/drawing/2014/main" val="3605768143"/>
                  </a:ext>
                </a:extLst>
              </a:tr>
              <a:tr h="542636">
                <a:tc>
                  <a:txBody>
                    <a:bodyPr/>
                    <a:lstStyle/>
                    <a:p>
                      <a:pPr lvl="0" algn="ctr">
                        <a:buNone/>
                      </a:pPr>
                      <a:r>
                        <a:rPr lang="en-US" sz="1800" b="1" u="none" strike="noStrike" noProof="0" dirty="0">
                          <a:solidFill>
                            <a:srgbClr val="29676B"/>
                          </a:solidFill>
                          <a:latin typeface="Calibri "/>
                        </a:rPr>
                        <a:t>Data-Driven Decision-Making</a:t>
                      </a:r>
                      <a:endParaRPr lang="en-US" sz="1800" b="1" dirty="0">
                        <a:solidFill>
                          <a:srgbClr val="29676B"/>
                        </a:solidFill>
                        <a:latin typeface="Calibri "/>
                      </a:endParaRPr>
                    </a:p>
                  </a:txBody>
                  <a:tcPr anchor="ctr"/>
                </a:tc>
                <a:tc>
                  <a:txBody>
                    <a:bodyPr/>
                    <a:lstStyle/>
                    <a:p>
                      <a:pPr lvl="0" algn="l">
                        <a:lnSpc>
                          <a:spcPct val="100000"/>
                        </a:lnSpc>
                        <a:spcBef>
                          <a:spcPts val="0"/>
                        </a:spcBef>
                        <a:spcAft>
                          <a:spcPts val="0"/>
                        </a:spcAft>
                        <a:buNone/>
                      </a:pPr>
                      <a:r>
                        <a:rPr lang="en-US" sz="1800" u="none" strike="noStrike" noProof="0" dirty="0">
                          <a:solidFill>
                            <a:srgbClr val="635F59"/>
                          </a:solidFill>
                          <a:latin typeface="Calibri "/>
                        </a:rPr>
                        <a:t>Uses data inputs and modeling to make evidence-based decisions regarding the allocation of resources, prioritization of populations, and program implementation strategies.</a:t>
                      </a:r>
                    </a:p>
                  </a:txBody>
                  <a:tcPr anchor="ctr"/>
                </a:tc>
                <a:extLst>
                  <a:ext uri="{0D108BD9-81ED-4DB2-BD59-A6C34878D82A}">
                    <a16:rowId xmlns:a16="http://schemas.microsoft.com/office/drawing/2014/main" val="4194344064"/>
                  </a:ext>
                </a:extLst>
              </a:tr>
              <a:tr h="814916">
                <a:tc>
                  <a:txBody>
                    <a:bodyPr/>
                    <a:lstStyle/>
                    <a:p>
                      <a:pPr lvl="0" algn="ctr">
                        <a:buNone/>
                      </a:pPr>
                      <a:r>
                        <a:rPr lang="en-US" sz="1800" b="1" u="none" strike="noStrike" noProof="0" dirty="0">
                          <a:solidFill>
                            <a:srgbClr val="29676B"/>
                          </a:solidFill>
                          <a:latin typeface="Calibri "/>
                        </a:rPr>
                        <a:t>Alignment with Donor Requirements</a:t>
                      </a:r>
                      <a:endParaRPr lang="en-US" sz="1800" b="1" dirty="0">
                        <a:solidFill>
                          <a:srgbClr val="29676B"/>
                        </a:solidFill>
                        <a:latin typeface="Calibri "/>
                      </a:endParaRPr>
                    </a:p>
                  </a:txBody>
                  <a:tcPr anchor="ctr"/>
                </a:tc>
                <a:tc>
                  <a:txBody>
                    <a:bodyPr/>
                    <a:lstStyle/>
                    <a:p>
                      <a:pPr lvl="0" algn="l">
                        <a:lnSpc>
                          <a:spcPct val="100000"/>
                        </a:lnSpc>
                        <a:spcBef>
                          <a:spcPts val="0"/>
                        </a:spcBef>
                        <a:spcAft>
                          <a:spcPts val="0"/>
                        </a:spcAft>
                        <a:buNone/>
                      </a:pPr>
                      <a:r>
                        <a:rPr lang="en-US" sz="1800" u="none" strike="noStrike" noProof="0" dirty="0">
                          <a:solidFill>
                            <a:srgbClr val="635F59"/>
                          </a:solidFill>
                          <a:latin typeface="Calibri "/>
                        </a:rPr>
                        <a:t>Helps countries align their PrEP targets and plans with the requirements and priorities of the Global Fund and PEPFAR, increasing their chances of securing financial support.</a:t>
                      </a:r>
                    </a:p>
                  </a:txBody>
                  <a:tcPr anchor="ctr"/>
                </a:tc>
                <a:extLst>
                  <a:ext uri="{0D108BD9-81ED-4DB2-BD59-A6C34878D82A}">
                    <a16:rowId xmlns:a16="http://schemas.microsoft.com/office/drawing/2014/main" val="3055074049"/>
                  </a:ext>
                </a:extLst>
              </a:tr>
              <a:tr h="785090">
                <a:tc>
                  <a:txBody>
                    <a:bodyPr/>
                    <a:lstStyle/>
                    <a:p>
                      <a:pPr lvl="0" algn="ctr">
                        <a:buNone/>
                      </a:pPr>
                      <a:r>
                        <a:rPr lang="en-US" sz="1800" b="1" u="none" strike="noStrike" noProof="0" dirty="0">
                          <a:solidFill>
                            <a:srgbClr val="29676B"/>
                          </a:solidFill>
                          <a:latin typeface="Calibri "/>
                        </a:rPr>
                        <a:t>Optimizing HIV Prevention Strategies</a:t>
                      </a:r>
                      <a:endParaRPr lang="en-US" sz="1800" b="1" dirty="0">
                        <a:solidFill>
                          <a:srgbClr val="29676B"/>
                        </a:solidFill>
                        <a:latin typeface="Calibri "/>
                      </a:endParaRPr>
                    </a:p>
                  </a:txBody>
                  <a:tcPr anchor="ctr"/>
                </a:tc>
                <a:tc>
                  <a:txBody>
                    <a:bodyPr/>
                    <a:lstStyle/>
                    <a:p>
                      <a:pPr lvl="0" algn="l">
                        <a:lnSpc>
                          <a:spcPct val="100000"/>
                        </a:lnSpc>
                        <a:spcBef>
                          <a:spcPts val="0"/>
                        </a:spcBef>
                        <a:spcAft>
                          <a:spcPts val="0"/>
                        </a:spcAft>
                        <a:buNone/>
                      </a:pPr>
                      <a:r>
                        <a:rPr lang="en-US" sz="1800" u="none" strike="noStrike" noProof="0" dirty="0">
                          <a:solidFill>
                            <a:srgbClr val="635F59"/>
                          </a:solidFill>
                          <a:latin typeface="Calibri "/>
                        </a:rPr>
                        <a:t>Allows for the assessment of cost-effectiveness of different allocation scenarios to optimize HIV prevention strategies.</a:t>
                      </a:r>
                      <a:r>
                        <a:rPr lang="en-US" sz="1800" u="none" strike="noStrike" kern="1200" noProof="0" dirty="0">
                          <a:solidFill>
                            <a:srgbClr val="635F59"/>
                          </a:solidFill>
                          <a:latin typeface="Calibri "/>
                          <a:ea typeface="+mn-ea"/>
                          <a:cs typeface="+mn-cs"/>
                        </a:rPr>
                        <a:t> </a:t>
                      </a:r>
                    </a:p>
                  </a:txBody>
                  <a:tcPr anchor="ctr"/>
                </a:tc>
                <a:extLst>
                  <a:ext uri="{0D108BD9-81ED-4DB2-BD59-A6C34878D82A}">
                    <a16:rowId xmlns:a16="http://schemas.microsoft.com/office/drawing/2014/main" val="2070257149"/>
                  </a:ext>
                </a:extLst>
              </a:tr>
              <a:tr h="600363">
                <a:tc>
                  <a:txBody>
                    <a:bodyPr/>
                    <a:lstStyle/>
                    <a:p>
                      <a:pPr lvl="0" algn="ctr">
                        <a:buNone/>
                      </a:pPr>
                      <a:r>
                        <a:rPr lang="en-US" sz="1800" b="1" u="none" strike="noStrike" noProof="0" dirty="0">
                          <a:solidFill>
                            <a:srgbClr val="29676B"/>
                          </a:solidFill>
                          <a:latin typeface="Calibri "/>
                        </a:rPr>
                        <a:t>Improving Data Quality</a:t>
                      </a:r>
                      <a:endParaRPr lang="en-US" sz="1800" b="1" dirty="0">
                        <a:solidFill>
                          <a:srgbClr val="29676B"/>
                        </a:solidFill>
                        <a:latin typeface="Calibri "/>
                      </a:endParaRPr>
                    </a:p>
                  </a:txBody>
                  <a:tcPr anchor="ctr"/>
                </a:tc>
                <a:tc>
                  <a:txBody>
                    <a:bodyPr/>
                    <a:lstStyle/>
                    <a:p>
                      <a:pPr lvl="0" algn="l">
                        <a:lnSpc>
                          <a:spcPct val="100000"/>
                        </a:lnSpc>
                        <a:spcBef>
                          <a:spcPts val="0"/>
                        </a:spcBef>
                        <a:spcAft>
                          <a:spcPts val="0"/>
                        </a:spcAft>
                        <a:buNone/>
                      </a:pPr>
                      <a:r>
                        <a:rPr lang="en-US" sz="1800" u="none" strike="noStrike" noProof="0" dirty="0">
                          <a:solidFill>
                            <a:srgbClr val="635F59"/>
                          </a:solidFill>
                          <a:latin typeface="Calibri "/>
                        </a:rPr>
                        <a:t>Requires the use of quality data, which leads to better monitoring and evaluation of </a:t>
                      </a:r>
                      <a:r>
                        <a:rPr lang="en-US" sz="1800" u="none" strike="noStrike" noProof="0" dirty="0" err="1">
                          <a:solidFill>
                            <a:srgbClr val="635F59"/>
                          </a:solidFill>
                          <a:latin typeface="Calibri "/>
                        </a:rPr>
                        <a:t>PrEP</a:t>
                      </a:r>
                      <a:r>
                        <a:rPr lang="en-US" sz="1800" u="none" strike="noStrike" noProof="0" dirty="0">
                          <a:solidFill>
                            <a:srgbClr val="635F59"/>
                          </a:solidFill>
                          <a:latin typeface="Calibri "/>
                        </a:rPr>
                        <a:t> programs.</a:t>
                      </a:r>
                    </a:p>
                  </a:txBody>
                  <a:tcPr anchor="ctr"/>
                </a:tc>
                <a:extLst>
                  <a:ext uri="{0D108BD9-81ED-4DB2-BD59-A6C34878D82A}">
                    <a16:rowId xmlns:a16="http://schemas.microsoft.com/office/drawing/2014/main" val="2145093085"/>
                  </a:ext>
                </a:extLst>
              </a:tr>
              <a:tr h="588818">
                <a:tc>
                  <a:txBody>
                    <a:bodyPr/>
                    <a:lstStyle/>
                    <a:p>
                      <a:pPr lvl="0" algn="ctr">
                        <a:buNone/>
                      </a:pPr>
                      <a:r>
                        <a:rPr lang="en-US" sz="1800" b="1" u="none" strike="noStrike" noProof="0" dirty="0">
                          <a:solidFill>
                            <a:srgbClr val="29676B"/>
                          </a:solidFill>
                          <a:latin typeface="Calibri "/>
                        </a:rPr>
                        <a:t>Monitoring Progress</a:t>
                      </a:r>
                      <a:endParaRPr lang="en-US" sz="1800" b="1" dirty="0">
                        <a:solidFill>
                          <a:srgbClr val="29676B"/>
                        </a:solidFill>
                        <a:latin typeface="Calibri "/>
                      </a:endParaRPr>
                    </a:p>
                  </a:txBody>
                  <a:tcPr anchor="ctr"/>
                </a:tc>
                <a:tc>
                  <a:txBody>
                    <a:bodyPr/>
                    <a:lstStyle/>
                    <a:p>
                      <a:pPr lvl="0" algn="l">
                        <a:lnSpc>
                          <a:spcPct val="100000"/>
                        </a:lnSpc>
                        <a:spcBef>
                          <a:spcPts val="0"/>
                        </a:spcBef>
                        <a:spcAft>
                          <a:spcPts val="0"/>
                        </a:spcAft>
                        <a:buNone/>
                      </a:pPr>
                      <a:r>
                        <a:rPr lang="en-US" sz="1800" u="none" strike="noStrike" noProof="0" dirty="0">
                          <a:solidFill>
                            <a:srgbClr val="635F59"/>
                          </a:solidFill>
                          <a:latin typeface="Calibri "/>
                        </a:rPr>
                        <a:t>Monitors progress and compares results to established targets to identify gaps and adjust strategies, as needed.</a:t>
                      </a:r>
                    </a:p>
                  </a:txBody>
                  <a:tcPr anchor="ctr"/>
                </a:tc>
                <a:extLst>
                  <a:ext uri="{0D108BD9-81ED-4DB2-BD59-A6C34878D82A}">
                    <a16:rowId xmlns:a16="http://schemas.microsoft.com/office/drawing/2014/main" val="70660079"/>
                  </a:ext>
                </a:extLst>
              </a:tr>
              <a:tr h="370840">
                <a:tc>
                  <a:txBody>
                    <a:bodyPr/>
                    <a:lstStyle/>
                    <a:p>
                      <a:pPr marL="0" marR="0" lvl="0" indent="0" algn="ctr">
                        <a:lnSpc>
                          <a:spcPct val="90000"/>
                        </a:lnSpc>
                        <a:spcBef>
                          <a:spcPts val="1000"/>
                        </a:spcBef>
                        <a:spcAft>
                          <a:spcPts val="0"/>
                        </a:spcAft>
                        <a:buNone/>
                      </a:pPr>
                      <a:endParaRPr lang="en-US" sz="1200" b="0" dirty="0">
                        <a:solidFill>
                          <a:schemeClr val="accent1"/>
                        </a:solidFill>
                        <a:latin typeface="Poppins SemiBold"/>
                      </a:endParaRPr>
                    </a:p>
                  </a:txBody>
                  <a:tcPr anchor="ctr"/>
                </a:tc>
                <a:tc>
                  <a:txBody>
                    <a:bodyPr/>
                    <a:lstStyle/>
                    <a:p>
                      <a:pPr lvl="0">
                        <a:buNone/>
                      </a:pPr>
                      <a:endParaRPr lang="en-US" sz="1200" dirty="0">
                        <a:latin typeface="Poppins Medium"/>
                      </a:endParaRPr>
                    </a:p>
                  </a:txBody>
                  <a:tcPr anchor="ctr"/>
                </a:tc>
                <a:extLst>
                  <a:ext uri="{0D108BD9-81ED-4DB2-BD59-A6C34878D82A}">
                    <a16:rowId xmlns:a16="http://schemas.microsoft.com/office/drawing/2014/main" val="2335697300"/>
                  </a:ext>
                </a:extLst>
              </a:tr>
            </a:tbl>
          </a:graphicData>
        </a:graphic>
      </p:graphicFrame>
      <p:cxnSp>
        <p:nvCxnSpPr>
          <p:cNvPr id="5" name="Straight Arrow Connector 4">
            <a:extLst>
              <a:ext uri="{FF2B5EF4-FFF2-40B4-BE49-F238E27FC236}">
                <a16:creationId xmlns:a16="http://schemas.microsoft.com/office/drawing/2014/main" id="{5CB84DFC-9D5D-2D53-3A24-56D80D1977F2}"/>
              </a:ext>
            </a:extLst>
          </p:cNvPr>
          <p:cNvCxnSpPr>
            <a:cxnSpLocks/>
          </p:cNvCxnSpPr>
          <p:nvPr/>
        </p:nvCxnSpPr>
        <p:spPr>
          <a:xfrm flipV="1">
            <a:off x="433117" y="3370004"/>
            <a:ext cx="10527651" cy="43371"/>
          </a:xfrm>
          <a:prstGeom prst="straightConnector1">
            <a:avLst/>
          </a:prstGeom>
        </p:spPr>
        <p:style>
          <a:lnRef idx="3">
            <a:schemeClr val="accent3"/>
          </a:lnRef>
          <a:fillRef idx="0">
            <a:schemeClr val="accent3"/>
          </a:fillRef>
          <a:effectRef idx="2">
            <a:schemeClr val="accent3"/>
          </a:effectRef>
          <a:fontRef idx="minor">
            <a:schemeClr val="tx1"/>
          </a:fontRef>
        </p:style>
      </p:cxnSp>
      <p:cxnSp>
        <p:nvCxnSpPr>
          <p:cNvPr id="8" name="Straight Arrow Connector 7">
            <a:extLst>
              <a:ext uri="{FF2B5EF4-FFF2-40B4-BE49-F238E27FC236}">
                <a16:creationId xmlns:a16="http://schemas.microsoft.com/office/drawing/2014/main" id="{D7AFD064-84AD-9469-6520-9EF8CB8123B1}"/>
              </a:ext>
            </a:extLst>
          </p:cNvPr>
          <p:cNvCxnSpPr>
            <a:cxnSpLocks/>
          </p:cNvCxnSpPr>
          <p:nvPr/>
        </p:nvCxnSpPr>
        <p:spPr>
          <a:xfrm>
            <a:off x="433117" y="2106343"/>
            <a:ext cx="10311083" cy="0"/>
          </a:xfrm>
          <a:prstGeom prst="straightConnector1">
            <a:avLst/>
          </a:prstGeom>
        </p:spPr>
        <p:style>
          <a:lnRef idx="3">
            <a:schemeClr val="accent3"/>
          </a:lnRef>
          <a:fillRef idx="0">
            <a:schemeClr val="accent3"/>
          </a:fillRef>
          <a:effectRef idx="2">
            <a:schemeClr val="accent3"/>
          </a:effectRef>
          <a:fontRef idx="minor">
            <a:schemeClr val="tx1"/>
          </a:fontRef>
        </p:style>
      </p:cxnSp>
      <p:cxnSp>
        <p:nvCxnSpPr>
          <p:cNvPr id="10" name="Straight Arrow Connector 9">
            <a:extLst>
              <a:ext uri="{FF2B5EF4-FFF2-40B4-BE49-F238E27FC236}">
                <a16:creationId xmlns:a16="http://schemas.microsoft.com/office/drawing/2014/main" id="{24AE7134-8259-74BE-B6FD-22780C0C3FB5}"/>
              </a:ext>
            </a:extLst>
          </p:cNvPr>
          <p:cNvCxnSpPr>
            <a:cxnSpLocks/>
          </p:cNvCxnSpPr>
          <p:nvPr/>
        </p:nvCxnSpPr>
        <p:spPr>
          <a:xfrm flipV="1">
            <a:off x="433117" y="2737020"/>
            <a:ext cx="10527651" cy="17137"/>
          </a:xfrm>
          <a:prstGeom prst="straightConnector1">
            <a:avLst/>
          </a:prstGeom>
        </p:spPr>
        <p:style>
          <a:lnRef idx="3">
            <a:schemeClr val="accent3"/>
          </a:lnRef>
          <a:fillRef idx="0">
            <a:schemeClr val="accent3"/>
          </a:fillRef>
          <a:effectRef idx="2">
            <a:schemeClr val="accent3"/>
          </a:effectRef>
          <a:fontRef idx="minor">
            <a:schemeClr val="tx1"/>
          </a:fontRef>
        </p:style>
      </p:cxnSp>
      <p:cxnSp>
        <p:nvCxnSpPr>
          <p:cNvPr id="11" name="Straight Arrow Connector 10">
            <a:extLst>
              <a:ext uri="{FF2B5EF4-FFF2-40B4-BE49-F238E27FC236}">
                <a16:creationId xmlns:a16="http://schemas.microsoft.com/office/drawing/2014/main" id="{A322BAC9-04C1-BA43-1BA5-FFB3FC0963F7}"/>
              </a:ext>
            </a:extLst>
          </p:cNvPr>
          <p:cNvCxnSpPr>
            <a:cxnSpLocks/>
          </p:cNvCxnSpPr>
          <p:nvPr/>
        </p:nvCxnSpPr>
        <p:spPr>
          <a:xfrm flipV="1">
            <a:off x="300511" y="6600386"/>
            <a:ext cx="10515620" cy="4420"/>
          </a:xfrm>
          <a:prstGeom prst="straightConnector1">
            <a:avLst/>
          </a:prstGeom>
        </p:spPr>
        <p:style>
          <a:lnRef idx="3">
            <a:schemeClr val="accent3"/>
          </a:lnRef>
          <a:fillRef idx="0">
            <a:schemeClr val="accent3"/>
          </a:fillRef>
          <a:effectRef idx="2">
            <a:schemeClr val="accent3"/>
          </a:effectRef>
          <a:fontRef idx="minor">
            <a:schemeClr val="tx1"/>
          </a:fontRef>
        </p:style>
      </p:cxnSp>
      <p:cxnSp>
        <p:nvCxnSpPr>
          <p:cNvPr id="12" name="Straight Arrow Connector 11">
            <a:extLst>
              <a:ext uri="{FF2B5EF4-FFF2-40B4-BE49-F238E27FC236}">
                <a16:creationId xmlns:a16="http://schemas.microsoft.com/office/drawing/2014/main" id="{E76DE4F5-9752-CA37-74EA-43399DAD0355}"/>
              </a:ext>
            </a:extLst>
          </p:cNvPr>
          <p:cNvCxnSpPr>
            <a:cxnSpLocks/>
          </p:cNvCxnSpPr>
          <p:nvPr/>
        </p:nvCxnSpPr>
        <p:spPr>
          <a:xfrm>
            <a:off x="332854" y="5839061"/>
            <a:ext cx="10515620" cy="0"/>
          </a:xfrm>
          <a:prstGeom prst="straightConnector1">
            <a:avLst/>
          </a:prstGeom>
        </p:spPr>
        <p:style>
          <a:lnRef idx="3">
            <a:schemeClr val="accent3"/>
          </a:lnRef>
          <a:fillRef idx="0">
            <a:schemeClr val="accent3"/>
          </a:fillRef>
          <a:effectRef idx="2">
            <a:schemeClr val="accent3"/>
          </a:effectRef>
          <a:fontRef idx="minor">
            <a:schemeClr val="tx1"/>
          </a:fontRef>
        </p:style>
      </p:cxnSp>
      <p:cxnSp>
        <p:nvCxnSpPr>
          <p:cNvPr id="14" name="Straight Arrow Connector 13">
            <a:extLst>
              <a:ext uri="{FF2B5EF4-FFF2-40B4-BE49-F238E27FC236}">
                <a16:creationId xmlns:a16="http://schemas.microsoft.com/office/drawing/2014/main" id="{A021A21F-9FFC-5A13-4F70-FC5BD2FACC92}"/>
              </a:ext>
            </a:extLst>
          </p:cNvPr>
          <p:cNvCxnSpPr>
            <a:cxnSpLocks/>
          </p:cNvCxnSpPr>
          <p:nvPr/>
        </p:nvCxnSpPr>
        <p:spPr>
          <a:xfrm>
            <a:off x="332854" y="5173314"/>
            <a:ext cx="10515620" cy="0"/>
          </a:xfrm>
          <a:prstGeom prst="straightConnector1">
            <a:avLst/>
          </a:prstGeom>
        </p:spPr>
        <p:style>
          <a:lnRef idx="3">
            <a:schemeClr val="accent3"/>
          </a:lnRef>
          <a:fillRef idx="0">
            <a:schemeClr val="accent3"/>
          </a:fillRef>
          <a:effectRef idx="2">
            <a:schemeClr val="accent3"/>
          </a:effectRef>
          <a:fontRef idx="minor">
            <a:schemeClr val="tx1"/>
          </a:fontRef>
        </p:style>
      </p:cxnSp>
      <p:cxnSp>
        <p:nvCxnSpPr>
          <p:cNvPr id="15" name="Straight Arrow Connector 14">
            <a:extLst>
              <a:ext uri="{FF2B5EF4-FFF2-40B4-BE49-F238E27FC236}">
                <a16:creationId xmlns:a16="http://schemas.microsoft.com/office/drawing/2014/main" id="{4AD93965-643B-B9E5-CC16-3AD7CF64DE25}"/>
              </a:ext>
            </a:extLst>
          </p:cNvPr>
          <p:cNvCxnSpPr>
            <a:cxnSpLocks/>
          </p:cNvCxnSpPr>
          <p:nvPr/>
        </p:nvCxnSpPr>
        <p:spPr>
          <a:xfrm>
            <a:off x="332854" y="4307040"/>
            <a:ext cx="10515620" cy="0"/>
          </a:xfrm>
          <a:prstGeom prst="straightConnector1">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645288893"/>
      </p:ext>
    </p:extLst>
  </p:cSld>
  <p:clrMapOvr>
    <a:masterClrMapping/>
  </p:clrMapOvr>
  <mc:AlternateContent xmlns:mc="http://schemas.openxmlformats.org/markup-compatibility/2006" xmlns:p14="http://schemas.microsoft.com/office/powerpoint/2010/main">
    <mc:Choice Requires="p14">
      <p:transition spd="slow" p14:dur="2000" advTm="24131"/>
    </mc:Choice>
    <mc:Fallback xmlns="">
      <p:transition spd="slow" advTm="24131"/>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99164-58DD-C33A-7913-D7432309C6F4}"/>
              </a:ext>
            </a:extLst>
          </p:cNvPr>
          <p:cNvSpPr>
            <a:spLocks noGrp="1"/>
          </p:cNvSpPr>
          <p:nvPr>
            <p:ph type="title"/>
          </p:nvPr>
        </p:nvSpPr>
        <p:spPr/>
        <p:txBody>
          <a:bodyPr/>
          <a:lstStyle/>
          <a:p>
            <a:r>
              <a:rPr lang="en-US" dirty="0"/>
              <a:t>PrEP-it workshops</a:t>
            </a:r>
          </a:p>
        </p:txBody>
      </p:sp>
      <p:sp>
        <p:nvSpPr>
          <p:cNvPr id="4" name="Content Placeholder 2">
            <a:extLst>
              <a:ext uri="{FF2B5EF4-FFF2-40B4-BE49-F238E27FC236}">
                <a16:creationId xmlns:a16="http://schemas.microsoft.com/office/drawing/2014/main" id="{D1B2E242-C487-369C-2910-94E61FE57AED}"/>
              </a:ext>
            </a:extLst>
          </p:cNvPr>
          <p:cNvSpPr txBox="1">
            <a:spLocks noGrp="1"/>
          </p:cNvSpPr>
          <p:nvPr>
            <p:ph idx="1"/>
          </p:nvPr>
        </p:nvSpPr>
        <p:spPr>
          <a:xfrm>
            <a:off x="598424" y="1289783"/>
            <a:ext cx="5562600" cy="2255266"/>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indent="0">
              <a:buNone/>
            </a:pPr>
            <a:r>
              <a:rPr lang="en-US" sz="2800" b="1" dirty="0">
                <a:cs typeface="Poppins" panose="00000500000000000000" pitchFamily="2" charset="0"/>
              </a:rPr>
              <a:t>Collaboration between UNAIDS and USAID MOSAIC project</a:t>
            </a:r>
          </a:p>
          <a:p>
            <a:pPr>
              <a:buFont typeface="Arial" panose="020B0604020202020204" pitchFamily="34" charset="0"/>
              <a:buChar char="•"/>
            </a:pPr>
            <a:r>
              <a:rPr lang="en-US" sz="2800" dirty="0">
                <a:cs typeface="Poppins" panose="00000500000000000000" pitchFamily="2" charset="0"/>
              </a:rPr>
              <a:t>Participants learned how to use the tool, shared experiences, and set draft PrEP targets</a:t>
            </a:r>
          </a:p>
          <a:p>
            <a:pPr marL="0" indent="0">
              <a:buFont typeface="Wingdings 2" charset="2"/>
              <a:buNone/>
            </a:pPr>
            <a:endParaRPr lang="en-US" sz="2800" dirty="0">
              <a:cs typeface="Poppins" panose="00000500000000000000" pitchFamily="2" charset="0"/>
            </a:endParaRPr>
          </a:p>
        </p:txBody>
      </p:sp>
      <mc:AlternateContent xmlns:mc="http://schemas.openxmlformats.org/markup-compatibility/2006" xmlns:cx6="http://schemas.microsoft.com/office/drawing/2016/5/12/chartex">
        <mc:Choice Requires="cx6">
          <p:graphicFrame>
            <p:nvGraphicFramePr>
              <p:cNvPr id="6" name="Chart 5">
                <a:extLst>
                  <a:ext uri="{FF2B5EF4-FFF2-40B4-BE49-F238E27FC236}">
                    <a16:creationId xmlns:a16="http://schemas.microsoft.com/office/drawing/2014/main" id="{F0010223-62D4-6A9B-2135-6C38F55408D1}"/>
                  </a:ext>
                </a:extLst>
              </p:cNvPr>
              <p:cNvGraphicFramePr/>
              <p:nvPr/>
            </p:nvGraphicFramePr>
            <p:xfrm>
              <a:off x="5969285" y="762456"/>
              <a:ext cx="5549963" cy="6524090"/>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6" name="Chart 5">
                <a:extLst>
                  <a:ext uri="{FF2B5EF4-FFF2-40B4-BE49-F238E27FC236}">
                    <a16:creationId xmlns:a16="http://schemas.microsoft.com/office/drawing/2014/main" id="{F0010223-62D4-6A9B-2135-6C38F55408D1}"/>
                  </a:ext>
                </a:extLst>
              </p:cNvPr>
              <p:cNvPicPr>
                <a:picLocks noGrp="1" noRot="1" noChangeAspect="1" noMove="1" noResize="1" noEditPoints="1" noAdjustHandles="1" noChangeArrowheads="1" noChangeShapeType="1"/>
              </p:cNvPicPr>
              <p:nvPr/>
            </p:nvPicPr>
            <p:blipFill>
              <a:blip r:embed="rId6"/>
              <a:stretch>
                <a:fillRect/>
              </a:stretch>
            </p:blipFill>
            <p:spPr>
              <a:xfrm>
                <a:off x="5969285" y="762456"/>
                <a:ext cx="5549963" cy="6524090"/>
              </a:xfrm>
              <a:prstGeom prst="rect">
                <a:avLst/>
              </a:prstGeom>
            </p:spPr>
          </p:pic>
        </mc:Fallback>
      </mc:AlternateContent>
      <p:sp>
        <p:nvSpPr>
          <p:cNvPr id="7" name="Content Placeholder 2">
            <a:extLst>
              <a:ext uri="{FF2B5EF4-FFF2-40B4-BE49-F238E27FC236}">
                <a16:creationId xmlns:a16="http://schemas.microsoft.com/office/drawing/2014/main" id="{05C13786-3BBE-F03D-167F-2A450B2C6424}"/>
              </a:ext>
            </a:extLst>
          </p:cNvPr>
          <p:cNvSpPr txBox="1">
            <a:spLocks/>
          </p:cNvSpPr>
          <p:nvPr/>
        </p:nvSpPr>
        <p:spPr>
          <a:xfrm>
            <a:off x="598424" y="3710663"/>
            <a:ext cx="4000499" cy="316200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indent="0">
              <a:spcBef>
                <a:spcPts val="0"/>
              </a:spcBef>
              <a:spcAft>
                <a:spcPts val="1200"/>
              </a:spcAft>
              <a:buNone/>
            </a:pPr>
            <a:r>
              <a:rPr lang="en-US" sz="2800" b="1" dirty="0">
                <a:cs typeface="Poppins" panose="00000500000000000000" pitchFamily="2" charset="0"/>
              </a:rPr>
              <a:t>East and Southern Africa</a:t>
            </a:r>
          </a:p>
          <a:p>
            <a:pPr>
              <a:spcBef>
                <a:spcPts val="0"/>
              </a:spcBef>
              <a:spcAft>
                <a:spcPts val="1200"/>
              </a:spcAft>
              <a:buFont typeface="Arial" panose="020B0604020202020204" pitchFamily="34" charset="0"/>
              <a:buChar char="•"/>
            </a:pPr>
            <a:r>
              <a:rPr lang="en-US" sz="2800" dirty="0">
                <a:cs typeface="Poppins" panose="00000500000000000000" pitchFamily="2" charset="0"/>
              </a:rPr>
              <a:t>Aug 22 – Sept 1, 2022</a:t>
            </a:r>
          </a:p>
          <a:p>
            <a:pPr>
              <a:spcBef>
                <a:spcPts val="0"/>
              </a:spcBef>
              <a:spcAft>
                <a:spcPts val="1200"/>
              </a:spcAft>
              <a:buFont typeface="Arial" panose="020B0604020202020204" pitchFamily="34" charset="0"/>
              <a:buChar char="•"/>
            </a:pPr>
            <a:r>
              <a:rPr lang="en-US" sz="2800" dirty="0">
                <a:cs typeface="Poppins" panose="00000500000000000000" pitchFamily="2" charset="0"/>
              </a:rPr>
              <a:t>2 1-week workshops</a:t>
            </a:r>
          </a:p>
          <a:p>
            <a:pPr>
              <a:spcBef>
                <a:spcPts val="0"/>
              </a:spcBef>
              <a:spcAft>
                <a:spcPts val="1200"/>
              </a:spcAft>
              <a:buFont typeface="Arial" panose="020B0604020202020204" pitchFamily="34" charset="0"/>
              <a:buChar char="•"/>
            </a:pPr>
            <a:r>
              <a:rPr lang="en-US" sz="2800" dirty="0">
                <a:cs typeface="Poppins" panose="00000500000000000000" pitchFamily="2" charset="0"/>
              </a:rPr>
              <a:t>15 countries</a:t>
            </a:r>
          </a:p>
          <a:p>
            <a:pPr>
              <a:spcBef>
                <a:spcPts val="0"/>
              </a:spcBef>
              <a:spcAft>
                <a:spcPts val="1200"/>
              </a:spcAft>
              <a:buFont typeface="Arial" panose="020B0604020202020204" pitchFamily="34" charset="0"/>
              <a:buChar char="•"/>
            </a:pPr>
            <a:r>
              <a:rPr lang="en-US" sz="2800" dirty="0">
                <a:cs typeface="Poppins" panose="00000500000000000000" pitchFamily="2" charset="0"/>
              </a:rPr>
              <a:t>103 participants</a:t>
            </a:r>
            <a:endParaRPr lang="en-US" sz="1200" dirty="0">
              <a:cs typeface="Poppins" panose="00000500000000000000" pitchFamily="2" charset="0"/>
            </a:endParaRPr>
          </a:p>
          <a:p>
            <a:pPr marL="0" indent="0">
              <a:buNone/>
            </a:pPr>
            <a:endParaRPr lang="en-US" sz="1200" dirty="0">
              <a:cs typeface="Poppins" panose="00000500000000000000" pitchFamily="2" charset="0"/>
            </a:endParaRPr>
          </a:p>
          <a:p>
            <a:pPr marL="0" indent="0">
              <a:buNone/>
            </a:pPr>
            <a:endParaRPr lang="en-US" sz="2400" dirty="0">
              <a:cs typeface="Poppins" panose="00000500000000000000" pitchFamily="2" charset="0"/>
            </a:endParaRPr>
          </a:p>
          <a:p>
            <a:pPr marL="0" indent="0">
              <a:buNone/>
            </a:pPr>
            <a:endParaRPr lang="en-US" sz="1050" dirty="0">
              <a:cs typeface="Poppins" panose="00000500000000000000" pitchFamily="2" charset="0"/>
            </a:endParaRPr>
          </a:p>
          <a:p>
            <a:pPr marL="0" indent="0">
              <a:buFont typeface="Wingdings 2" charset="2"/>
              <a:buNone/>
            </a:pPr>
            <a:endParaRPr lang="en-US" sz="1600" dirty="0">
              <a:cs typeface="Poppins" panose="00000500000000000000" pitchFamily="2" charset="0"/>
            </a:endParaRPr>
          </a:p>
        </p:txBody>
      </p:sp>
      <p:sp>
        <p:nvSpPr>
          <p:cNvPr id="8" name="Content Placeholder 2">
            <a:extLst>
              <a:ext uri="{FF2B5EF4-FFF2-40B4-BE49-F238E27FC236}">
                <a16:creationId xmlns:a16="http://schemas.microsoft.com/office/drawing/2014/main" id="{37F85E91-2D22-4315-B503-72C621BC6D10}"/>
              </a:ext>
            </a:extLst>
          </p:cNvPr>
          <p:cNvSpPr txBox="1">
            <a:spLocks/>
          </p:cNvSpPr>
          <p:nvPr/>
        </p:nvSpPr>
        <p:spPr>
          <a:xfrm>
            <a:off x="4766619" y="3708509"/>
            <a:ext cx="3404455" cy="316200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indent="0">
              <a:spcBef>
                <a:spcPts val="0"/>
              </a:spcBef>
              <a:spcAft>
                <a:spcPts val="1200"/>
              </a:spcAft>
              <a:buNone/>
            </a:pPr>
            <a:r>
              <a:rPr lang="en-US" sz="2800" b="1" dirty="0">
                <a:cs typeface="Poppins" panose="00000500000000000000" pitchFamily="2" charset="0"/>
              </a:rPr>
              <a:t>West and Central Africa</a:t>
            </a:r>
          </a:p>
          <a:p>
            <a:pPr>
              <a:spcBef>
                <a:spcPts val="0"/>
              </a:spcBef>
              <a:spcAft>
                <a:spcPts val="1200"/>
              </a:spcAft>
              <a:buFont typeface="Arial" panose="020B0604020202020204" pitchFamily="34" charset="0"/>
              <a:buChar char="•"/>
            </a:pPr>
            <a:r>
              <a:rPr lang="en-US" sz="2800" dirty="0">
                <a:cs typeface="Poppins" panose="00000500000000000000" pitchFamily="2" charset="0"/>
              </a:rPr>
              <a:t>Jan 16 -20, 2023</a:t>
            </a:r>
          </a:p>
          <a:p>
            <a:pPr>
              <a:spcBef>
                <a:spcPts val="0"/>
              </a:spcBef>
              <a:spcAft>
                <a:spcPts val="1200"/>
              </a:spcAft>
              <a:buFont typeface="Arial" panose="020B0604020202020204" pitchFamily="34" charset="0"/>
              <a:buChar char="•"/>
            </a:pPr>
            <a:r>
              <a:rPr lang="en-US" sz="2800" dirty="0">
                <a:cs typeface="Poppins" panose="00000500000000000000" pitchFamily="2" charset="0"/>
              </a:rPr>
              <a:t>12 countries</a:t>
            </a:r>
          </a:p>
          <a:p>
            <a:pPr>
              <a:spcBef>
                <a:spcPts val="0"/>
              </a:spcBef>
              <a:spcAft>
                <a:spcPts val="1200"/>
              </a:spcAft>
              <a:buFont typeface="Arial" panose="020B0604020202020204" pitchFamily="34" charset="0"/>
              <a:buChar char="•"/>
            </a:pPr>
            <a:r>
              <a:rPr lang="en-US" sz="2800" dirty="0">
                <a:cs typeface="Poppins" panose="00000500000000000000" pitchFamily="2" charset="0"/>
              </a:rPr>
              <a:t>93 participants</a:t>
            </a:r>
            <a:endParaRPr lang="en-US" sz="1200" dirty="0">
              <a:cs typeface="Poppins" panose="00000500000000000000" pitchFamily="2" charset="0"/>
            </a:endParaRPr>
          </a:p>
          <a:p>
            <a:pPr marL="0" indent="0">
              <a:buNone/>
            </a:pPr>
            <a:endParaRPr lang="en-US" sz="1200" dirty="0">
              <a:cs typeface="Poppins" panose="00000500000000000000" pitchFamily="2" charset="0"/>
            </a:endParaRPr>
          </a:p>
          <a:p>
            <a:pPr marL="0" indent="0">
              <a:buNone/>
            </a:pPr>
            <a:endParaRPr lang="en-US" sz="2400" dirty="0">
              <a:cs typeface="Poppins" panose="00000500000000000000" pitchFamily="2" charset="0"/>
            </a:endParaRPr>
          </a:p>
          <a:p>
            <a:pPr marL="0" indent="0">
              <a:buNone/>
            </a:pPr>
            <a:endParaRPr lang="en-US" sz="1050" dirty="0">
              <a:cs typeface="Poppins" panose="00000500000000000000" pitchFamily="2" charset="0"/>
            </a:endParaRPr>
          </a:p>
          <a:p>
            <a:pPr marL="0" indent="0">
              <a:buFont typeface="Wingdings 2" charset="2"/>
              <a:buNone/>
            </a:pPr>
            <a:endParaRPr lang="en-US" sz="1600" dirty="0">
              <a:cs typeface="Poppins" panose="00000500000000000000" pitchFamily="2" charset="0"/>
            </a:endParaRPr>
          </a:p>
        </p:txBody>
      </p:sp>
    </p:spTree>
    <p:extLst>
      <p:ext uri="{BB962C8B-B14F-4D97-AF65-F5344CB8AC3E}">
        <p14:creationId xmlns:p14="http://schemas.microsoft.com/office/powerpoint/2010/main" val="2485186537"/>
      </p:ext>
    </p:extLst>
  </p:cSld>
  <p:clrMapOvr>
    <a:masterClrMapping/>
  </p:clrMapOvr>
  <mc:AlternateContent xmlns:mc="http://schemas.openxmlformats.org/markup-compatibility/2006" xmlns:p14="http://schemas.microsoft.com/office/powerpoint/2010/main">
    <mc:Choice Requires="p14">
      <p:transition spd="slow" p14:dur="2000" advTm="55290"/>
    </mc:Choice>
    <mc:Fallback xmlns="">
      <p:transition spd="slow" advTm="5529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714788" y="1178256"/>
            <a:ext cx="5483087"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11400945-F88F-2B23-A072-769428290F65}"/>
              </a:ext>
            </a:extLst>
          </p:cNvPr>
          <p:cNvGrpSpPr/>
          <p:nvPr/>
        </p:nvGrpSpPr>
        <p:grpSpPr>
          <a:xfrm>
            <a:off x="7791449" y="190956"/>
            <a:ext cx="4261008" cy="6089652"/>
            <a:chOff x="7791449" y="190956"/>
            <a:chExt cx="4261008" cy="6089652"/>
          </a:xfrm>
        </p:grpSpPr>
        <p:sp>
          <p:nvSpPr>
            <p:cNvPr id="7" name="Rectangle: Rounded Corners 6">
              <a:extLst>
                <a:ext uri="{FF2B5EF4-FFF2-40B4-BE49-F238E27FC236}">
                  <a16:creationId xmlns:a16="http://schemas.microsoft.com/office/drawing/2014/main" id="{2F5AFF01-F1E9-996D-ECCB-0B323031C04E}"/>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Introduction to </a:t>
              </a:r>
              <a:r>
                <a:rPr lang="en-US" b="1" dirty="0" err="1">
                  <a:solidFill>
                    <a:schemeClr val="accent2"/>
                  </a:solidFill>
                  <a:latin typeface="Poppins" pitchFamily="2" charset="77"/>
                  <a:cs typeface="Poppins" pitchFamily="2" charset="77"/>
                </a:rPr>
                <a:t>PrEP</a:t>
              </a:r>
              <a:r>
                <a:rPr lang="en-US" b="1" dirty="0">
                  <a:solidFill>
                    <a:schemeClr val="accent2"/>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8" name="Picture 7" descr="A screenshot of a computer&#10;&#10;Description automatically generated">
              <a:extLst>
                <a:ext uri="{FF2B5EF4-FFF2-40B4-BE49-F238E27FC236}">
                  <a16:creationId xmlns:a16="http://schemas.microsoft.com/office/drawing/2014/main" id="{7D026E2E-A065-18CF-2C85-F306835E9862}"/>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C514C861-A30B-69B6-1552-7FF0BE1D951E}"/>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Isosceles Triangle 4">
            <a:extLst>
              <a:ext uri="{FF2B5EF4-FFF2-40B4-BE49-F238E27FC236}">
                <a16:creationId xmlns:a16="http://schemas.microsoft.com/office/drawing/2014/main" id="{49CD6114-48AD-8C9F-9957-E1296F05CC2D}"/>
              </a:ext>
            </a:extLst>
          </p:cNvPr>
          <p:cNvSpPr/>
          <p:nvPr/>
        </p:nvSpPr>
        <p:spPr>
          <a:xfrm rot="10800000">
            <a:off x="688352" y="3278972"/>
            <a:ext cx="1131454" cy="1131454"/>
          </a:xfrm>
          <a:prstGeom prst="triangle">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139D50E-C8DE-D492-2B52-7C7C6EE94FBB}"/>
              </a:ext>
            </a:extLst>
          </p:cNvPr>
          <p:cNvSpPr>
            <a:spLocks noGrp="1"/>
          </p:cNvSpPr>
          <p:nvPr>
            <p:ph type="title"/>
          </p:nvPr>
        </p:nvSpPr>
        <p:spPr>
          <a:xfrm>
            <a:off x="-145912" y="68654"/>
            <a:ext cx="5314633" cy="1143000"/>
          </a:xfrm>
        </p:spPr>
        <p:txBody>
          <a:bodyPr/>
          <a:lstStyle/>
          <a:p>
            <a:r>
              <a:rPr lang="en-US" dirty="0">
                <a:latin typeface="Poppins SemiBold"/>
                <a:ea typeface="Roboto"/>
                <a:cs typeface="Poppins SemiBold"/>
              </a:rPr>
              <a:t>Some ways countries have used PrEP-it</a:t>
            </a:r>
            <a:endParaRPr lang="en-US" dirty="0"/>
          </a:p>
        </p:txBody>
      </p:sp>
      <mc:AlternateContent xmlns:mc="http://schemas.openxmlformats.org/markup-compatibility/2006" xmlns:cx4="http://schemas.microsoft.com/office/drawing/2016/5/10/chartex">
        <mc:Choice Requires="cx4">
          <p:graphicFrame>
            <p:nvGraphicFramePr>
              <p:cNvPr id="3" name="Chart 2">
                <a:extLst>
                  <a:ext uri="{FF2B5EF4-FFF2-40B4-BE49-F238E27FC236}">
                    <a16:creationId xmlns:a16="http://schemas.microsoft.com/office/drawing/2014/main" id="{9A95F9BC-9652-CFA4-5A80-266DA1A011B9}"/>
                  </a:ext>
                </a:extLst>
              </p:cNvPr>
              <p:cNvGraphicFramePr/>
              <p:nvPr/>
            </p:nvGraphicFramePr>
            <p:xfrm>
              <a:off x="2640061" y="1434359"/>
              <a:ext cx="8386365" cy="5143449"/>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3" name="Chart 2">
                <a:extLst>
                  <a:ext uri="{FF2B5EF4-FFF2-40B4-BE49-F238E27FC236}">
                    <a16:creationId xmlns:a16="http://schemas.microsoft.com/office/drawing/2014/main" id="{9A95F9BC-9652-CFA4-5A80-266DA1A011B9}"/>
                  </a:ext>
                </a:extLst>
              </p:cNvPr>
              <p:cNvPicPr>
                <a:picLocks noGrp="1" noRot="1" noChangeAspect="1" noMove="1" noResize="1" noEditPoints="1" noAdjustHandles="1" noChangeArrowheads="1" noChangeShapeType="1"/>
              </p:cNvPicPr>
              <p:nvPr/>
            </p:nvPicPr>
            <p:blipFill>
              <a:blip r:embed="rId4"/>
              <a:stretch>
                <a:fillRect/>
              </a:stretch>
            </p:blipFill>
            <p:spPr>
              <a:xfrm>
                <a:off x="2640061" y="1434359"/>
                <a:ext cx="8386365" cy="5143449"/>
              </a:xfrm>
              <a:prstGeom prst="rect">
                <a:avLst/>
              </a:prstGeom>
            </p:spPr>
          </p:pic>
        </mc:Fallback>
      </mc:AlternateContent>
      <p:graphicFrame>
        <p:nvGraphicFramePr>
          <p:cNvPr id="14" name="Table 14">
            <a:extLst>
              <a:ext uri="{FF2B5EF4-FFF2-40B4-BE49-F238E27FC236}">
                <a16:creationId xmlns:a16="http://schemas.microsoft.com/office/drawing/2014/main" id="{30222EC7-2C0B-B246-25DC-823E464895AB}"/>
              </a:ext>
            </a:extLst>
          </p:cNvPr>
          <p:cNvGraphicFramePr>
            <a:graphicFrameLocks noGrp="1"/>
          </p:cNvGraphicFramePr>
          <p:nvPr/>
        </p:nvGraphicFramePr>
        <p:xfrm>
          <a:off x="1121337" y="6208925"/>
          <a:ext cx="6799791" cy="396240"/>
        </p:xfrm>
        <a:graphic>
          <a:graphicData uri="http://schemas.openxmlformats.org/drawingml/2006/table">
            <a:tbl>
              <a:tblPr firstRow="1" bandRow="1">
                <a:tableStyleId>{5C22544A-7EE6-4342-B048-85BDC9FD1C3A}</a:tableStyleId>
              </a:tblPr>
              <a:tblGrid>
                <a:gridCol w="419867">
                  <a:extLst>
                    <a:ext uri="{9D8B030D-6E8A-4147-A177-3AD203B41FA5}">
                      <a16:colId xmlns:a16="http://schemas.microsoft.com/office/drawing/2014/main" val="1872395781"/>
                    </a:ext>
                  </a:extLst>
                </a:gridCol>
                <a:gridCol w="3118931">
                  <a:extLst>
                    <a:ext uri="{9D8B030D-6E8A-4147-A177-3AD203B41FA5}">
                      <a16:colId xmlns:a16="http://schemas.microsoft.com/office/drawing/2014/main" val="220749835"/>
                    </a:ext>
                  </a:extLst>
                </a:gridCol>
                <a:gridCol w="223562">
                  <a:extLst>
                    <a:ext uri="{9D8B030D-6E8A-4147-A177-3AD203B41FA5}">
                      <a16:colId xmlns:a16="http://schemas.microsoft.com/office/drawing/2014/main" val="1301226492"/>
                    </a:ext>
                  </a:extLst>
                </a:gridCol>
                <a:gridCol w="393383">
                  <a:extLst>
                    <a:ext uri="{9D8B030D-6E8A-4147-A177-3AD203B41FA5}">
                      <a16:colId xmlns:a16="http://schemas.microsoft.com/office/drawing/2014/main" val="3118999190"/>
                    </a:ext>
                  </a:extLst>
                </a:gridCol>
                <a:gridCol w="2644048">
                  <a:extLst>
                    <a:ext uri="{9D8B030D-6E8A-4147-A177-3AD203B41FA5}">
                      <a16:colId xmlns:a16="http://schemas.microsoft.com/office/drawing/2014/main" val="2458969667"/>
                    </a:ext>
                  </a:extLst>
                </a:gridCol>
              </a:tblGrid>
              <a:tr h="293051">
                <a:tc>
                  <a:txBody>
                    <a:bodyPr/>
                    <a:lstStyle/>
                    <a:p>
                      <a:endParaRPr lang="en-US"/>
                    </a:p>
                  </a:txBody>
                  <a:tcPr/>
                </a:tc>
                <a:tc>
                  <a:txBody>
                    <a:bodyPr/>
                    <a:lstStyle/>
                    <a:p>
                      <a:r>
                        <a:rPr lang="en-US" sz="1000" b="0" dirty="0">
                          <a:solidFill>
                            <a:schemeClr val="tx1"/>
                          </a:solidFill>
                          <a:latin typeface="Poppins" panose="00000500000000000000" pitchFamily="2" charset="0"/>
                          <a:cs typeface="Poppins" panose="00000500000000000000" pitchFamily="2" charset="0"/>
                        </a:rPr>
                        <a:t>MOSAIC-supported policy or programmatic change using PrEP-it</a:t>
                      </a:r>
                    </a:p>
                  </a:txBody>
                  <a:tcPr>
                    <a:noFill/>
                  </a:tcPr>
                </a:tc>
                <a:tc>
                  <a:txBody>
                    <a:bodyPr/>
                    <a:lstStyle/>
                    <a:p>
                      <a:endParaRPr lang="en-US" dirty="0"/>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tx1"/>
                        </a:solidFill>
                        <a:latin typeface="Poppins" panose="00000500000000000000" pitchFamily="2" charset="0"/>
                        <a:cs typeface="Poppins" panose="00000500000000000000" pitchFamily="2" charset="0"/>
                      </a:endParaRPr>
                    </a:p>
                  </a:txBody>
                  <a:tcPr>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kern="1200" dirty="0">
                          <a:solidFill>
                            <a:schemeClr val="tx1"/>
                          </a:solidFill>
                          <a:latin typeface="Poppins" panose="00000500000000000000" pitchFamily="2" charset="0"/>
                          <a:ea typeface="+mn-ea"/>
                          <a:cs typeface="Poppins" panose="00000500000000000000" pitchFamily="2" charset="0"/>
                        </a:rPr>
                        <a:t>PrEP-it workshop attendees </a:t>
                      </a:r>
                      <a:endParaRPr lang="en-US" dirty="0"/>
                    </a:p>
                  </a:txBody>
                  <a:tcPr anchor="ctr">
                    <a:noFill/>
                  </a:tcPr>
                </a:tc>
                <a:extLst>
                  <a:ext uri="{0D108BD9-81ED-4DB2-BD59-A6C34878D82A}">
                    <a16:rowId xmlns:a16="http://schemas.microsoft.com/office/drawing/2014/main" val="2197799134"/>
                  </a:ext>
                </a:extLst>
              </a:tr>
            </a:tbl>
          </a:graphicData>
        </a:graphic>
      </p:graphicFrame>
      <p:sp>
        <p:nvSpPr>
          <p:cNvPr id="15" name="Rectangle 14">
            <a:extLst>
              <a:ext uri="{FF2B5EF4-FFF2-40B4-BE49-F238E27FC236}">
                <a16:creationId xmlns:a16="http://schemas.microsoft.com/office/drawing/2014/main" id="{1AE94DC1-6177-8645-4552-4DF3357E059F}"/>
              </a:ext>
            </a:extLst>
          </p:cNvPr>
          <p:cNvSpPr/>
          <p:nvPr/>
        </p:nvSpPr>
        <p:spPr>
          <a:xfrm>
            <a:off x="8857563" y="6092331"/>
            <a:ext cx="2357610" cy="61804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2" name="Picture 11" descr="A map of the world&#10;&#10;Description automatically generated">
            <a:extLst>
              <a:ext uri="{FF2B5EF4-FFF2-40B4-BE49-F238E27FC236}">
                <a16:creationId xmlns:a16="http://schemas.microsoft.com/office/drawing/2014/main" id="{5D8DABBA-DACA-E34D-665A-2909F4F14C5A}"/>
              </a:ext>
            </a:extLst>
          </p:cNvPr>
          <p:cNvPicPr>
            <a:picLocks noChangeAspect="1"/>
          </p:cNvPicPr>
          <p:nvPr/>
        </p:nvPicPr>
        <p:blipFill>
          <a:blip r:embed="rId5"/>
          <a:srcRect l="16789" t="3780" r="9024" b="14871"/>
          <a:stretch>
            <a:fillRect/>
          </a:stretch>
        </p:blipFill>
        <p:spPr>
          <a:xfrm>
            <a:off x="337695" y="3887061"/>
            <a:ext cx="2072085" cy="2080428"/>
          </a:xfrm>
          <a:custGeom>
            <a:avLst/>
            <a:gdLst>
              <a:gd name="connsiteX0" fmla="*/ 1845326 w 3690652"/>
              <a:gd name="connsiteY0" fmla="*/ 0 h 3855904"/>
              <a:gd name="connsiteX1" fmla="*/ 3690652 w 3690652"/>
              <a:gd name="connsiteY1" fmla="*/ 1927952 h 3855904"/>
              <a:gd name="connsiteX2" fmla="*/ 1845326 w 3690652"/>
              <a:gd name="connsiteY2" fmla="*/ 3855904 h 3855904"/>
              <a:gd name="connsiteX3" fmla="*/ 0 w 3690652"/>
              <a:gd name="connsiteY3" fmla="*/ 1927952 h 3855904"/>
              <a:gd name="connsiteX4" fmla="*/ 1845326 w 3690652"/>
              <a:gd name="connsiteY4" fmla="*/ 0 h 38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0652" h="3855904">
                <a:moveTo>
                  <a:pt x="1845326" y="0"/>
                </a:moveTo>
                <a:cubicBezTo>
                  <a:pt x="2864471" y="0"/>
                  <a:pt x="3690652" y="863174"/>
                  <a:pt x="3690652" y="1927952"/>
                </a:cubicBezTo>
                <a:cubicBezTo>
                  <a:pt x="3690652" y="2992730"/>
                  <a:pt x="2864471" y="3855904"/>
                  <a:pt x="1845326" y="3855904"/>
                </a:cubicBezTo>
                <a:cubicBezTo>
                  <a:pt x="826181" y="3855904"/>
                  <a:pt x="0" y="2992730"/>
                  <a:pt x="0" y="1927952"/>
                </a:cubicBezTo>
                <a:cubicBezTo>
                  <a:pt x="0" y="863174"/>
                  <a:pt x="826181" y="0"/>
                  <a:pt x="1845326" y="0"/>
                </a:cubicBezTo>
                <a:close/>
              </a:path>
            </a:pathLst>
          </a:custGeom>
          <a:noFill/>
          <a:ln>
            <a:solidFill>
              <a:schemeClr val="accent1"/>
            </a:solidFill>
          </a:ln>
        </p:spPr>
      </p:pic>
      <p:sp>
        <p:nvSpPr>
          <p:cNvPr id="17" name="Rectangle: Rounded Corners 16">
            <a:extLst>
              <a:ext uri="{FF2B5EF4-FFF2-40B4-BE49-F238E27FC236}">
                <a16:creationId xmlns:a16="http://schemas.microsoft.com/office/drawing/2014/main" id="{7E24F76F-15BE-47E8-262F-3086788805CF}"/>
              </a:ext>
            </a:extLst>
          </p:cNvPr>
          <p:cNvSpPr/>
          <p:nvPr/>
        </p:nvSpPr>
        <p:spPr>
          <a:xfrm>
            <a:off x="3331597" y="1125385"/>
            <a:ext cx="1983036" cy="7381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The Mali team used PrEP-it for setting targets for their Global Fund funding request.</a:t>
            </a:r>
            <a:endParaRPr kumimoji="0" lang="en-US" sz="1800" b="0" i="0" u="none" strike="noStrike" kern="1200" cap="none" spc="0" normalizeH="0" baseline="0" noProof="0" dirty="0">
              <a:ln>
                <a:noFill/>
              </a:ln>
              <a:solidFill>
                <a:srgbClr val="625E58"/>
              </a:solidFill>
              <a:effectLst/>
              <a:uLnTx/>
              <a:uFillTx/>
              <a:latin typeface="Calibri" panose="020F0502020204030204"/>
              <a:ea typeface="+mn-ea"/>
              <a:cs typeface="+mn-cs"/>
            </a:endParaRPr>
          </a:p>
        </p:txBody>
      </p:sp>
      <p:sp>
        <p:nvSpPr>
          <p:cNvPr id="18" name="Rectangle: Rounded Corners 17">
            <a:extLst>
              <a:ext uri="{FF2B5EF4-FFF2-40B4-BE49-F238E27FC236}">
                <a16:creationId xmlns:a16="http://schemas.microsoft.com/office/drawing/2014/main" id="{448005D9-0A75-B07B-6189-743F23A56C5C}"/>
              </a:ext>
            </a:extLst>
          </p:cNvPr>
          <p:cNvSpPr/>
          <p:nvPr/>
        </p:nvSpPr>
        <p:spPr>
          <a:xfrm>
            <a:off x="9116518" y="2647338"/>
            <a:ext cx="2173511" cy="77753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mn-ea"/>
                <a:cs typeface="Poppins" panose="00000500000000000000" pitchFamily="2" charset="0"/>
              </a:rPr>
              <a:t>The Malawi Ministry of Health used PrEP-it to supplement national PEPFAR and Global Fund PrEP target-setting, planning, and quantification.</a:t>
            </a:r>
          </a:p>
        </p:txBody>
      </p:sp>
      <p:sp>
        <p:nvSpPr>
          <p:cNvPr id="19" name="Rectangle: Rounded Corners 18">
            <a:extLst>
              <a:ext uri="{FF2B5EF4-FFF2-40B4-BE49-F238E27FC236}">
                <a16:creationId xmlns:a16="http://schemas.microsoft.com/office/drawing/2014/main" id="{76B54151-6C33-5A2A-20C0-2BE7461E6DBD}"/>
              </a:ext>
            </a:extLst>
          </p:cNvPr>
          <p:cNvSpPr/>
          <p:nvPr/>
        </p:nvSpPr>
        <p:spPr>
          <a:xfrm>
            <a:off x="4418654" y="5258019"/>
            <a:ext cx="1983036" cy="7381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The MOSAIC team supported Zambia to set its first national PrEP targets using PrEP-it.</a:t>
            </a:r>
          </a:p>
        </p:txBody>
      </p:sp>
      <p:sp>
        <p:nvSpPr>
          <p:cNvPr id="20" name="Rectangle: Rounded Corners 19">
            <a:extLst>
              <a:ext uri="{FF2B5EF4-FFF2-40B4-BE49-F238E27FC236}">
                <a16:creationId xmlns:a16="http://schemas.microsoft.com/office/drawing/2014/main" id="{A718999B-F90C-F043-4F6F-C0A7E3CBA1E7}"/>
              </a:ext>
            </a:extLst>
          </p:cNvPr>
          <p:cNvSpPr/>
          <p:nvPr/>
        </p:nvSpPr>
        <p:spPr>
          <a:xfrm>
            <a:off x="9130611" y="4846772"/>
            <a:ext cx="2235578" cy="7381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a:ea typeface="Calibri"/>
                <a:cs typeface="Poppins"/>
              </a:rPr>
              <a:t>PEPFAR Eswatini used PrEP-It to set  targets for COP 23 and their Global Fund application. </a:t>
            </a:r>
          </a:p>
        </p:txBody>
      </p:sp>
      <p:sp>
        <p:nvSpPr>
          <p:cNvPr id="21" name="Rectangle: Rounded Corners 20">
            <a:extLst>
              <a:ext uri="{FF2B5EF4-FFF2-40B4-BE49-F238E27FC236}">
                <a16:creationId xmlns:a16="http://schemas.microsoft.com/office/drawing/2014/main" id="{4EA3DDA2-AF27-7137-C016-26D914B90828}"/>
              </a:ext>
            </a:extLst>
          </p:cNvPr>
          <p:cNvSpPr/>
          <p:nvPr/>
        </p:nvSpPr>
        <p:spPr>
          <a:xfrm>
            <a:off x="8560421" y="1458450"/>
            <a:ext cx="1983036" cy="7381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mn-ea"/>
                <a:cs typeface="Poppins" panose="00000500000000000000" pitchFamily="2" charset="0"/>
              </a:rPr>
              <a:t>USAID Mission staff in Tanzania used PrEP-it for COP (Country Operational Plan) planning.</a:t>
            </a:r>
          </a:p>
        </p:txBody>
      </p:sp>
      <p:sp>
        <p:nvSpPr>
          <p:cNvPr id="22" name="Rectangle: Rounded Corners 21">
            <a:extLst>
              <a:ext uri="{FF2B5EF4-FFF2-40B4-BE49-F238E27FC236}">
                <a16:creationId xmlns:a16="http://schemas.microsoft.com/office/drawing/2014/main" id="{AB28691D-BC28-B697-D9FD-2FCE37CC54E8}"/>
              </a:ext>
            </a:extLst>
          </p:cNvPr>
          <p:cNvSpPr/>
          <p:nvPr/>
        </p:nvSpPr>
        <p:spPr>
          <a:xfrm>
            <a:off x="7864541" y="400023"/>
            <a:ext cx="1983036" cy="7381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Counties in Kenya used PrEP-it 2.0 to set their oral PrEP targets for specific years.</a:t>
            </a:r>
          </a:p>
        </p:txBody>
      </p:sp>
      <p:sp>
        <p:nvSpPr>
          <p:cNvPr id="24" name="Rectangle: Rounded Corners 23">
            <a:extLst>
              <a:ext uri="{FF2B5EF4-FFF2-40B4-BE49-F238E27FC236}">
                <a16:creationId xmlns:a16="http://schemas.microsoft.com/office/drawing/2014/main" id="{9F108B3D-935B-AE32-BA84-359952D4DA2E}"/>
              </a:ext>
            </a:extLst>
          </p:cNvPr>
          <p:cNvSpPr/>
          <p:nvPr/>
        </p:nvSpPr>
        <p:spPr>
          <a:xfrm>
            <a:off x="2511405" y="2088519"/>
            <a:ext cx="1983036" cy="7381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The Senegal team used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PrEP-it to set targets for their Global Fund funding request.</a:t>
            </a:r>
          </a:p>
        </p:txBody>
      </p:sp>
      <p:sp>
        <p:nvSpPr>
          <p:cNvPr id="25" name="Rectangle: Rounded Corners 24">
            <a:extLst>
              <a:ext uri="{FF2B5EF4-FFF2-40B4-BE49-F238E27FC236}">
                <a16:creationId xmlns:a16="http://schemas.microsoft.com/office/drawing/2014/main" id="{897EFAD4-D459-4088-4A92-C9C836B0CF2E}"/>
              </a:ext>
            </a:extLst>
          </p:cNvPr>
          <p:cNvSpPr/>
          <p:nvPr/>
        </p:nvSpPr>
        <p:spPr>
          <a:xfrm>
            <a:off x="3376553" y="4188113"/>
            <a:ext cx="2235578" cy="832674"/>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PrEP-it was used to support quantification of PrEP commodities for targets set by the DRC in their funding submission to the Global Fund.</a:t>
            </a:r>
            <a:endParaRPr kumimoji="0" lang="en-US" sz="1800" b="0" i="0" u="none" strike="noStrike" kern="1200" cap="none" spc="0" normalizeH="0" baseline="0" noProof="0" dirty="0">
              <a:ln>
                <a:noFill/>
              </a:ln>
              <a:solidFill>
                <a:srgbClr val="625E58"/>
              </a:solidFill>
              <a:effectLst/>
              <a:uLnTx/>
              <a:uFillTx/>
              <a:latin typeface="Calibri" panose="020F0502020204030204"/>
              <a:ea typeface="+mn-ea"/>
              <a:cs typeface="+mn-cs"/>
            </a:endParaRPr>
          </a:p>
        </p:txBody>
      </p:sp>
      <p:sp>
        <p:nvSpPr>
          <p:cNvPr id="26" name="Rectangle: Rounded Corners 25">
            <a:extLst>
              <a:ext uri="{FF2B5EF4-FFF2-40B4-BE49-F238E27FC236}">
                <a16:creationId xmlns:a16="http://schemas.microsoft.com/office/drawing/2014/main" id="{4504F7DD-3125-2C3B-C408-9E00FCC173D5}"/>
              </a:ext>
            </a:extLst>
          </p:cNvPr>
          <p:cNvSpPr/>
          <p:nvPr/>
        </p:nvSpPr>
        <p:spPr>
          <a:xfrm>
            <a:off x="2826358" y="3140211"/>
            <a:ext cx="1983036" cy="77229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Ghana used PrEP-it for national PrEP target-setting following participation in a UNAIDS/MOSAIC workshop.</a:t>
            </a:r>
          </a:p>
        </p:txBody>
      </p:sp>
      <p:sp>
        <p:nvSpPr>
          <p:cNvPr id="27" name="Rectangle: Rounded Corners 26">
            <a:extLst>
              <a:ext uri="{FF2B5EF4-FFF2-40B4-BE49-F238E27FC236}">
                <a16:creationId xmlns:a16="http://schemas.microsoft.com/office/drawing/2014/main" id="{9C74DD6B-DEAE-E4ED-BDB5-BDAF2B0C6B4E}"/>
              </a:ext>
            </a:extLst>
          </p:cNvPr>
          <p:cNvSpPr/>
          <p:nvPr/>
        </p:nvSpPr>
        <p:spPr>
          <a:xfrm>
            <a:off x="9203167" y="3771616"/>
            <a:ext cx="2086862" cy="7381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Mozambique used PrEP-it for national PrEP target-setting and supporting future trainings.</a:t>
            </a:r>
          </a:p>
        </p:txBody>
      </p:sp>
      <p:sp>
        <p:nvSpPr>
          <p:cNvPr id="28" name="Rectangle: Rounded Corners 27">
            <a:extLst>
              <a:ext uri="{FF2B5EF4-FFF2-40B4-BE49-F238E27FC236}">
                <a16:creationId xmlns:a16="http://schemas.microsoft.com/office/drawing/2014/main" id="{8092CD9A-6DF0-EAB3-A4C4-D0F4FC883EDF}"/>
              </a:ext>
            </a:extLst>
          </p:cNvPr>
          <p:cNvSpPr/>
          <p:nvPr/>
        </p:nvSpPr>
        <p:spPr>
          <a:xfrm>
            <a:off x="7864541" y="5822776"/>
            <a:ext cx="2096613" cy="77229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Jhpiego Lesotho used PrEP-it to set targets for their community-based PrEP delivery program (KHANYA) for specific fiscal years.</a:t>
            </a:r>
          </a:p>
        </p:txBody>
      </p:sp>
      <p:sp>
        <p:nvSpPr>
          <p:cNvPr id="29" name="Rectangle: Rounded Corners 28">
            <a:extLst>
              <a:ext uri="{FF2B5EF4-FFF2-40B4-BE49-F238E27FC236}">
                <a16:creationId xmlns:a16="http://schemas.microsoft.com/office/drawing/2014/main" id="{0034F406-3F91-2DAD-71E7-B9D209728798}"/>
              </a:ext>
            </a:extLst>
          </p:cNvPr>
          <p:cNvSpPr/>
          <p:nvPr/>
        </p:nvSpPr>
        <p:spPr>
          <a:xfrm>
            <a:off x="271424" y="2246786"/>
            <a:ext cx="1983036" cy="1194864"/>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The Global Fund in the Philippines received support from the MOSAIC Avenir team on how to use PrEP-it to establish targets aligned with Global Fund indicators.</a:t>
            </a:r>
          </a:p>
        </p:txBody>
      </p:sp>
      <p:sp>
        <p:nvSpPr>
          <p:cNvPr id="30" name="Rectangle: Rounded Corners 29">
            <a:extLst>
              <a:ext uri="{FF2B5EF4-FFF2-40B4-BE49-F238E27FC236}">
                <a16:creationId xmlns:a16="http://schemas.microsoft.com/office/drawing/2014/main" id="{C8580500-6ADE-E6DE-56D8-34B23DCA4FEC}"/>
              </a:ext>
            </a:extLst>
          </p:cNvPr>
          <p:cNvSpPr/>
          <p:nvPr/>
        </p:nvSpPr>
        <p:spPr>
          <a:xfrm>
            <a:off x="5580154" y="426879"/>
            <a:ext cx="2096612" cy="7381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625E58"/>
                </a:solidFill>
                <a:effectLst/>
                <a:uLnTx/>
                <a:uFillTx/>
                <a:latin typeface="Poppins" panose="00000500000000000000" pitchFamily="2" charset="0"/>
                <a:ea typeface="Calibri" panose="020F0502020204030204" pitchFamily="34" charset="0"/>
                <a:cs typeface="Poppins" panose="00000500000000000000" pitchFamily="2" charset="0"/>
              </a:rPr>
              <a:t>Uganda's Ministry of Health used PrEP-it to set epidemiologically and cost-relevant PrEP targets for specific years.</a:t>
            </a:r>
          </a:p>
        </p:txBody>
      </p:sp>
    </p:spTree>
    <p:extLst>
      <p:ext uri="{BB962C8B-B14F-4D97-AF65-F5344CB8AC3E}">
        <p14:creationId xmlns:p14="http://schemas.microsoft.com/office/powerpoint/2010/main" val="7514648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CB7035-B457-BF4B-9E3C-D73A05019313}"/>
              </a:ext>
            </a:extLst>
          </p:cNvPr>
          <p:cNvSpPr txBox="1">
            <a:spLocks/>
          </p:cNvSpPr>
          <p:nvPr/>
        </p:nvSpPr>
        <p:spPr>
          <a:xfrm>
            <a:off x="1249733" y="1615530"/>
            <a:ext cx="9871455" cy="3626939"/>
          </a:xfrm>
          <a:prstGeom prst="rect">
            <a:avLst/>
          </a:prstGeom>
        </p:spPr>
        <p:txBody>
          <a:bodyPr wrap="square" anchor="ct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2400"/>
              </a:spcAft>
              <a:buNone/>
            </a:pPr>
            <a:r>
              <a:rPr lang="en-US" sz="4500" i="1">
                <a:solidFill>
                  <a:srgbClr val="FFFFFF"/>
                </a:solidFill>
                <a:latin typeface="Poppins" pitchFamily="2" charset="77"/>
                <a:ea typeface="Roboto" panose="02000000000000000000" pitchFamily="2" charset="0"/>
                <a:cs typeface="Poppins" pitchFamily="2" charset="77"/>
              </a:rPr>
              <a:t>Key concepts for </a:t>
            </a:r>
            <a:r>
              <a:rPr lang="en-US" sz="4500" i="1" err="1">
                <a:solidFill>
                  <a:srgbClr val="FFFFFF"/>
                </a:solidFill>
                <a:latin typeface="Poppins" pitchFamily="2" charset="77"/>
                <a:ea typeface="Roboto" panose="02000000000000000000" pitchFamily="2" charset="0"/>
                <a:cs typeface="Poppins" pitchFamily="2" charset="77"/>
              </a:rPr>
              <a:t>PrEP</a:t>
            </a:r>
            <a:r>
              <a:rPr lang="en-US" sz="4500" i="1">
                <a:solidFill>
                  <a:srgbClr val="FFFFFF"/>
                </a:solidFill>
                <a:latin typeface="Poppins" pitchFamily="2" charset="77"/>
                <a:ea typeface="Roboto" panose="02000000000000000000" pitchFamily="2" charset="0"/>
                <a:cs typeface="Poppins" pitchFamily="2" charset="77"/>
              </a:rPr>
              <a:t> target setting</a:t>
            </a:r>
          </a:p>
        </p:txBody>
      </p:sp>
    </p:spTree>
    <p:extLst>
      <p:ext uri="{BB962C8B-B14F-4D97-AF65-F5344CB8AC3E}">
        <p14:creationId xmlns:p14="http://schemas.microsoft.com/office/powerpoint/2010/main" val="1586379431"/>
      </p:ext>
    </p:extLst>
  </p:cSld>
  <p:clrMapOvr>
    <a:masterClrMapping/>
  </p:clrMapOvr>
  <mc:AlternateContent xmlns:mc="http://schemas.openxmlformats.org/markup-compatibility/2006" xmlns:p14="http://schemas.microsoft.com/office/powerpoint/2010/main">
    <mc:Choice Requires="p14">
      <p:transition spd="slow" p14:dur="2000" advTm="8869"/>
    </mc:Choice>
    <mc:Fallback xmlns="">
      <p:transition spd="slow" advTm="8869"/>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Why do we set targets?</a:t>
            </a:r>
          </a:p>
        </p:txBody>
      </p:sp>
      <p:sp>
        <p:nvSpPr>
          <p:cNvPr id="11" name="Rectangle 10">
            <a:extLst>
              <a:ext uri="{FF2B5EF4-FFF2-40B4-BE49-F238E27FC236}">
                <a16:creationId xmlns:a16="http://schemas.microsoft.com/office/drawing/2014/main" id="{4E768133-6448-2B0B-4A0F-FA7456A857EE}"/>
              </a:ext>
            </a:extLst>
          </p:cNvPr>
          <p:cNvSpPr/>
          <p:nvPr/>
        </p:nvSpPr>
        <p:spPr>
          <a:xfrm rot="315224">
            <a:off x="1236561" y="1746994"/>
            <a:ext cx="1910080" cy="1798320"/>
          </a:xfrm>
          <a:prstGeom prst="rect">
            <a:avLst/>
          </a:prstGeom>
          <a:solidFill>
            <a:srgbClr val="00666B"/>
          </a:solidFill>
          <a:ln w="15875" cap="rnd" cmpd="sng" algn="ctr">
            <a:solidFill>
              <a:srgbClr val="00666B">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latin typeface="Poppins" panose="00000500000000000000" pitchFamily="2" charset="0"/>
                <a:ea typeface="+mn-ea"/>
                <a:cs typeface="Poppins" panose="00000500000000000000" pitchFamily="2" charset="0"/>
              </a:rPr>
              <a:t>So we can plan our program</a:t>
            </a:r>
          </a:p>
        </p:txBody>
      </p:sp>
      <p:sp>
        <p:nvSpPr>
          <p:cNvPr id="12" name="Rectangle 11">
            <a:extLst>
              <a:ext uri="{FF2B5EF4-FFF2-40B4-BE49-F238E27FC236}">
                <a16:creationId xmlns:a16="http://schemas.microsoft.com/office/drawing/2014/main" id="{02B21CE5-180B-857D-DFA6-D6ECF325CEB8}"/>
              </a:ext>
            </a:extLst>
          </p:cNvPr>
          <p:cNvSpPr/>
          <p:nvPr/>
        </p:nvSpPr>
        <p:spPr>
          <a:xfrm rot="20833216">
            <a:off x="3833082" y="1852305"/>
            <a:ext cx="1910080" cy="1798320"/>
          </a:xfrm>
          <a:prstGeom prst="rect">
            <a:avLst/>
          </a:prstGeom>
          <a:gradFill rotWithShape="1">
            <a:gsLst>
              <a:gs pos="0">
                <a:srgbClr val="C11F59">
                  <a:tint val="80000"/>
                  <a:lumMod val="105000"/>
                </a:srgbClr>
              </a:gs>
              <a:gs pos="100000">
                <a:srgbClr val="C11F59">
                  <a:tint val="90000"/>
                </a:srgbClr>
              </a:gs>
            </a:gsLst>
            <a:lin ang="5400000" scaled="0"/>
          </a:gradFill>
          <a:ln w="9525" cap="rnd" cmpd="sng" algn="ctr">
            <a:solidFill>
              <a:srgbClr val="C11F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Poppins" panose="00000500000000000000" pitchFamily="2" charset="0"/>
                <a:ea typeface="+mn-ea"/>
                <a:cs typeface="Poppins" panose="00000500000000000000" pitchFamily="2" charset="0"/>
              </a:rPr>
              <a:t>To apply for funding</a:t>
            </a:r>
          </a:p>
        </p:txBody>
      </p:sp>
      <p:sp>
        <p:nvSpPr>
          <p:cNvPr id="13" name="Rectangle 12">
            <a:extLst>
              <a:ext uri="{FF2B5EF4-FFF2-40B4-BE49-F238E27FC236}">
                <a16:creationId xmlns:a16="http://schemas.microsoft.com/office/drawing/2014/main" id="{8EF59C56-C34B-7A17-CD2C-83EF4DD486AE}"/>
              </a:ext>
            </a:extLst>
          </p:cNvPr>
          <p:cNvSpPr/>
          <p:nvPr/>
        </p:nvSpPr>
        <p:spPr>
          <a:xfrm rot="439372">
            <a:off x="9078060" y="2078367"/>
            <a:ext cx="1910080" cy="1798320"/>
          </a:xfrm>
          <a:prstGeom prst="rect">
            <a:avLst/>
          </a:prstGeom>
          <a:blipFill rotWithShape="1">
            <a:blip r:embed="rId4">
              <a:duotone>
                <a:srgbClr val="00666B">
                  <a:tint val="98000"/>
                  <a:lumMod val="102000"/>
                </a:srgbClr>
                <a:srgbClr val="00666B">
                  <a:shade val="98000"/>
                  <a:lumMod val="98000"/>
                </a:srgbClr>
              </a:duotone>
            </a:blip>
            <a:tile tx="0" ty="0" sx="100000" sy="100000" flip="none" algn="tl"/>
          </a:blipFill>
          <a:ln w="9525" cap="rnd" cmpd="sng" algn="ctr">
            <a:solidFill>
              <a:srgbClr val="00666B"/>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Poppins" panose="00000500000000000000" pitchFamily="2" charset="0"/>
                <a:ea typeface="+mn-ea"/>
                <a:cs typeface="Poppins" panose="00000500000000000000" pitchFamily="2" charset="0"/>
              </a:rPr>
              <a:t>We need to know how many human resources we will need</a:t>
            </a:r>
          </a:p>
        </p:txBody>
      </p:sp>
      <p:sp>
        <p:nvSpPr>
          <p:cNvPr id="14" name="Rectangle 13">
            <a:extLst>
              <a:ext uri="{FF2B5EF4-FFF2-40B4-BE49-F238E27FC236}">
                <a16:creationId xmlns:a16="http://schemas.microsoft.com/office/drawing/2014/main" id="{784C8218-A6FC-6FDB-5FF7-DE7F66CE87E5}"/>
              </a:ext>
            </a:extLst>
          </p:cNvPr>
          <p:cNvSpPr/>
          <p:nvPr/>
        </p:nvSpPr>
        <p:spPr>
          <a:xfrm rot="336904">
            <a:off x="6592900" y="2148437"/>
            <a:ext cx="1849121" cy="1798320"/>
          </a:xfrm>
          <a:prstGeom prst="rect">
            <a:avLst/>
          </a:prstGeom>
          <a:solidFill>
            <a:srgbClr val="ED9D11"/>
          </a:solidFill>
          <a:ln w="25400" cap="rnd" cmpd="sng" algn="ctr">
            <a:solidFill>
              <a:srgbClr val="64646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lumMod val="95000"/>
                  </a:srgbClr>
                </a:solidFill>
                <a:effectLst/>
                <a:uLnTx/>
                <a:uFillTx/>
                <a:latin typeface="Poppins" panose="00000500000000000000" pitchFamily="2" charset="0"/>
                <a:ea typeface="+mn-ea"/>
                <a:cs typeface="Poppins" panose="00000500000000000000" pitchFamily="2" charset="0"/>
              </a:rPr>
              <a:t>We want to ensure our program will have the desired impact on HIV</a:t>
            </a:r>
          </a:p>
        </p:txBody>
      </p:sp>
      <p:sp>
        <p:nvSpPr>
          <p:cNvPr id="15" name="Rectangle 14">
            <a:extLst>
              <a:ext uri="{FF2B5EF4-FFF2-40B4-BE49-F238E27FC236}">
                <a16:creationId xmlns:a16="http://schemas.microsoft.com/office/drawing/2014/main" id="{AFE75612-FA5E-AB65-C1E5-37B9B40F706A}"/>
              </a:ext>
            </a:extLst>
          </p:cNvPr>
          <p:cNvSpPr/>
          <p:nvPr/>
        </p:nvSpPr>
        <p:spPr>
          <a:xfrm>
            <a:off x="1747763" y="4338898"/>
            <a:ext cx="1910080" cy="1798320"/>
          </a:xfrm>
          <a:prstGeom prst="rect">
            <a:avLst/>
          </a:prstGeom>
          <a:gradFill rotWithShape="1">
            <a:gsLst>
              <a:gs pos="0">
                <a:srgbClr val="ED9D11">
                  <a:tint val="80000"/>
                  <a:lumMod val="105000"/>
                </a:srgbClr>
              </a:gs>
              <a:gs pos="100000">
                <a:srgbClr val="ED9D11">
                  <a:tint val="90000"/>
                </a:srgbClr>
              </a:gs>
            </a:gsLst>
            <a:lin ang="5400000" scaled="0"/>
          </a:gradFill>
          <a:ln w="9525" cap="rnd" cmpd="sng" algn="ctr">
            <a:solidFill>
              <a:srgbClr val="ED9D1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Poppins" panose="00000500000000000000" pitchFamily="2" charset="0"/>
                <a:ea typeface="+mn-ea"/>
                <a:cs typeface="Poppins" panose="00000500000000000000" pitchFamily="2" charset="0"/>
              </a:rPr>
              <a:t>We need to be able to measure our progress towards a goal</a:t>
            </a:r>
          </a:p>
        </p:txBody>
      </p:sp>
      <p:sp>
        <p:nvSpPr>
          <p:cNvPr id="16" name="Rectangle 15">
            <a:extLst>
              <a:ext uri="{FF2B5EF4-FFF2-40B4-BE49-F238E27FC236}">
                <a16:creationId xmlns:a16="http://schemas.microsoft.com/office/drawing/2014/main" id="{0D061BF6-52FA-DB23-4E72-4F357751DA53}"/>
              </a:ext>
            </a:extLst>
          </p:cNvPr>
          <p:cNvSpPr/>
          <p:nvPr/>
        </p:nvSpPr>
        <p:spPr>
          <a:xfrm rot="427536">
            <a:off x="4966353" y="4332178"/>
            <a:ext cx="1910080" cy="1798320"/>
          </a:xfrm>
          <a:prstGeom prst="rect">
            <a:avLst/>
          </a:prstGeom>
          <a:gradFill rotWithShape="1">
            <a:gsLst>
              <a:gs pos="0">
                <a:srgbClr val="00666B">
                  <a:tint val="80000"/>
                  <a:lumMod val="105000"/>
                </a:srgbClr>
              </a:gs>
              <a:gs pos="100000">
                <a:srgbClr val="00666B">
                  <a:tint val="90000"/>
                </a:srgbClr>
              </a:gs>
            </a:gsLst>
            <a:lin ang="5400000" scaled="0"/>
          </a:gradFill>
          <a:ln w="9525" cap="rnd" cmpd="sng" algn="ctr">
            <a:solidFill>
              <a:srgbClr val="00666B"/>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Poppins" panose="00000500000000000000" pitchFamily="2" charset="0"/>
                <a:ea typeface="+mn-ea"/>
                <a:cs typeface="Poppins" panose="00000500000000000000" pitchFamily="2" charset="0"/>
              </a:rPr>
              <a:t>We need to know what it will cost</a:t>
            </a:r>
          </a:p>
        </p:txBody>
      </p:sp>
      <p:sp>
        <p:nvSpPr>
          <p:cNvPr id="17" name="Rectangle 16">
            <a:extLst>
              <a:ext uri="{FF2B5EF4-FFF2-40B4-BE49-F238E27FC236}">
                <a16:creationId xmlns:a16="http://schemas.microsoft.com/office/drawing/2014/main" id="{638FDBD9-71D8-DEE3-F7E6-043A9785D9A7}"/>
              </a:ext>
            </a:extLst>
          </p:cNvPr>
          <p:cNvSpPr/>
          <p:nvPr/>
        </p:nvSpPr>
        <p:spPr>
          <a:xfrm rot="20667771">
            <a:off x="7646660" y="4561860"/>
            <a:ext cx="1910080" cy="1798320"/>
          </a:xfrm>
          <a:prstGeom prst="rect">
            <a:avLst/>
          </a:prstGeom>
          <a:solidFill>
            <a:srgbClr val="C11F59"/>
          </a:solidFill>
          <a:ln w="25400" cap="rnd" cmpd="sng" algn="ctr">
            <a:solidFill>
              <a:srgbClr val="64646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srgbClr val="FFFFFF"/>
                </a:solidFill>
                <a:effectLst/>
                <a:uLnTx/>
                <a:uFillTx/>
                <a:latin typeface="Poppins" panose="00000500000000000000" pitchFamily="2" charset="0"/>
                <a:ea typeface="+mn-ea"/>
                <a:cs typeface="Poppins" panose="00000500000000000000" pitchFamily="2" charset="0"/>
              </a:rPr>
              <a:t>We need to know how much commodities to procure</a:t>
            </a:r>
          </a:p>
        </p:txBody>
      </p:sp>
    </p:spTree>
    <p:custDataLst>
      <p:tags r:id="rId1"/>
    </p:custDataLst>
    <p:extLst>
      <p:ext uri="{BB962C8B-B14F-4D97-AF65-F5344CB8AC3E}">
        <p14:creationId xmlns:p14="http://schemas.microsoft.com/office/powerpoint/2010/main" val="1163391207"/>
      </p:ext>
    </p:extLst>
  </p:cSld>
  <p:clrMapOvr>
    <a:masterClrMapping/>
  </p:clrMapOvr>
  <mc:AlternateContent xmlns:mc="http://schemas.openxmlformats.org/markup-compatibility/2006" xmlns:p14="http://schemas.microsoft.com/office/powerpoint/2010/main">
    <mc:Choice Requires="p14">
      <p:transition spd="slow" p14:dur="2000" advTm="35109"/>
    </mc:Choice>
    <mc:Fallback xmlns="">
      <p:transition spd="slow" advTm="3510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1+#ppt_w/2"/>
                                          </p:val>
                                        </p:tav>
                                        <p:tav tm="100000">
                                          <p:val>
                                            <p:strVal val="#ppt_x"/>
                                          </p:val>
                                        </p:tav>
                                      </p:tavLst>
                                    </p:anim>
                                    <p:anim calcmode="lin" valueType="num">
                                      <p:cBhvr additive="base">
                                        <p:cTn id="3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C0750A9-8A1A-6F46-A9E7-3B8733575B0B}"/>
              </a:ext>
            </a:extLst>
          </p:cNvPr>
          <p:cNvSpPr>
            <a:spLocks noGrp="1"/>
          </p:cNvSpPr>
          <p:nvPr>
            <p:ph type="title"/>
          </p:nvPr>
        </p:nvSpPr>
        <p:spPr>
          <a:xfrm>
            <a:off x="-159026" y="164858"/>
            <a:ext cx="12059478" cy="1143000"/>
          </a:xfrm>
        </p:spPr>
        <p:txBody>
          <a:bodyPr>
            <a:normAutofit/>
          </a:bodyPr>
          <a:lstStyle/>
          <a:p>
            <a:r>
              <a:rPr lang="en-US" dirty="0"/>
              <a:t>Target-setting for ART and male circumcision (VMMC)</a:t>
            </a:r>
          </a:p>
        </p:txBody>
      </p:sp>
      <p:pic>
        <p:nvPicPr>
          <p:cNvPr id="2" name="Graphic 1" descr="Flask with solid fill">
            <a:extLst>
              <a:ext uri="{FF2B5EF4-FFF2-40B4-BE49-F238E27FC236}">
                <a16:creationId xmlns:a16="http://schemas.microsoft.com/office/drawing/2014/main" id="{FE95C824-D832-CF78-4FDC-7B75C160A43E}"/>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30502"/>
          <a:stretch/>
        </p:blipFill>
        <p:spPr>
          <a:xfrm>
            <a:off x="3713782" y="2772357"/>
            <a:ext cx="4764435" cy="3311197"/>
          </a:xfrm>
          <a:prstGeom prst="rect">
            <a:avLst/>
          </a:prstGeom>
        </p:spPr>
      </p:pic>
      <p:pic>
        <p:nvPicPr>
          <p:cNvPr id="3" name="Graphic 2" descr="Leaky Tap with solid fill">
            <a:extLst>
              <a:ext uri="{FF2B5EF4-FFF2-40B4-BE49-F238E27FC236}">
                <a16:creationId xmlns:a16="http://schemas.microsoft.com/office/drawing/2014/main" id="{141A1B6D-8591-DCC8-5D99-21BF76BE058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53280" y="1401420"/>
            <a:ext cx="1524000" cy="1524000"/>
          </a:xfrm>
          <a:prstGeom prst="rect">
            <a:avLst/>
          </a:prstGeom>
        </p:spPr>
      </p:pic>
      <p:pic>
        <p:nvPicPr>
          <p:cNvPr id="4" name="Graphic 3" descr="Water with solid fill">
            <a:extLst>
              <a:ext uri="{FF2B5EF4-FFF2-40B4-BE49-F238E27FC236}">
                <a16:creationId xmlns:a16="http://schemas.microsoft.com/office/drawing/2014/main" id="{E7162746-D401-C4BF-D59C-B135E51625E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19520" y="6042881"/>
            <a:ext cx="587850" cy="587850"/>
          </a:xfrm>
          <a:prstGeom prst="rect">
            <a:avLst/>
          </a:prstGeom>
        </p:spPr>
      </p:pic>
      <p:sp>
        <p:nvSpPr>
          <p:cNvPr id="5" name="Right Bracket 4">
            <a:extLst>
              <a:ext uri="{FF2B5EF4-FFF2-40B4-BE49-F238E27FC236}">
                <a16:creationId xmlns:a16="http://schemas.microsoft.com/office/drawing/2014/main" id="{F15BA396-A9E7-F051-7233-F35C7B4E598D}"/>
              </a:ext>
            </a:extLst>
          </p:cNvPr>
          <p:cNvSpPr/>
          <p:nvPr/>
        </p:nvSpPr>
        <p:spPr>
          <a:xfrm>
            <a:off x="7244080" y="2925420"/>
            <a:ext cx="467360" cy="2906420"/>
          </a:xfrm>
          <a:prstGeom prst="rightBracket">
            <a:avLst/>
          </a:prstGeom>
          <a:noFill/>
          <a:ln w="79375"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1526C"/>
              </a:solidFill>
              <a:effectLst/>
              <a:uLnTx/>
              <a:uFillTx/>
              <a:latin typeface="Calibri" panose="020F0502020204030204"/>
              <a:ea typeface="+mn-ea"/>
              <a:cs typeface="+mn-cs"/>
            </a:endParaRPr>
          </a:p>
        </p:txBody>
      </p:sp>
      <p:sp>
        <p:nvSpPr>
          <p:cNvPr id="8" name="Right Bracket 7">
            <a:extLst>
              <a:ext uri="{FF2B5EF4-FFF2-40B4-BE49-F238E27FC236}">
                <a16:creationId xmlns:a16="http://schemas.microsoft.com/office/drawing/2014/main" id="{6E96E2A7-CE82-DEC8-1F4C-D9E1EBB59436}"/>
              </a:ext>
            </a:extLst>
          </p:cNvPr>
          <p:cNvSpPr/>
          <p:nvPr/>
        </p:nvSpPr>
        <p:spPr>
          <a:xfrm rot="10800000">
            <a:off x="4480561" y="3552394"/>
            <a:ext cx="467360" cy="2279446"/>
          </a:xfrm>
          <a:prstGeom prst="rightBracket">
            <a:avLst/>
          </a:prstGeom>
          <a:noFill/>
          <a:ln w="79375"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1526C"/>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4029224202"/>
      </p:ext>
    </p:extLst>
  </p:cSld>
  <p:clrMapOvr>
    <a:masterClrMapping/>
  </p:clrMapOvr>
  <mc:AlternateContent xmlns:mc="http://schemas.openxmlformats.org/markup-compatibility/2006" xmlns:p14="http://schemas.microsoft.com/office/powerpoint/2010/main">
    <mc:Choice Requires="p14">
      <p:transition spd="slow" p14:dur="2000" advTm="86000"/>
    </mc:Choice>
    <mc:Fallback xmlns="">
      <p:transition spd="slow" advTm="8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extLst>
    <p:ext uri="{3A86A75C-4F4B-4683-9AE1-C65F6400EC91}">
      <p14:laserTraceLst xmlns:p14="http://schemas.microsoft.com/office/powerpoint/2010/main">
        <p14:tracePtLst>
          <p14:tracePt t="38437" x="5227638" y="6656388"/>
          <p14:tracePt t="38441" x="5194300" y="6597650"/>
          <p14:tracePt t="38451" x="5143500" y="6538913"/>
          <p14:tracePt t="38466" x="5102225" y="6446838"/>
          <p14:tracePt t="38470" x="5102225" y="6429375"/>
          <p14:tracePt t="38482" x="5084763" y="6413500"/>
          <p14:tracePt t="38629" x="5076825" y="6421438"/>
          <p14:tracePt t="38635" x="5076825" y="6438900"/>
          <p14:tracePt t="38649" x="5076825" y="6462713"/>
          <p14:tracePt t="38657" x="5076825" y="6472238"/>
          <p14:tracePt t="38665" x="5076825" y="6488113"/>
          <p14:tracePt t="38673" x="5076825" y="6505575"/>
          <p14:tracePt t="38680" x="5076825" y="6513513"/>
          <p14:tracePt t="38689" x="5076825" y="6538913"/>
          <p14:tracePt t="38695" x="5076825" y="6564313"/>
          <p14:tracePt t="38706" x="5076825" y="6605588"/>
          <p14:tracePt t="38712" x="5076825" y="6630988"/>
          <p14:tracePt t="38720" x="5076825" y="6656388"/>
          <p14:tracePt t="38729" x="5084763" y="6699250"/>
          <p14:tracePt t="38734" x="5084763" y="6715125"/>
          <p14:tracePt t="38747" x="5092700" y="6740525"/>
          <p14:tracePt t="38757" x="5102225" y="6765925"/>
          <p14:tracePt t="38767" x="5102225" y="6781800"/>
          <p14:tracePt t="38775" x="5110163" y="6816725"/>
          <p14:tracePt t="38783" x="5110163" y="6840538"/>
          <p14:tracePt t="39087" x="4992688" y="6773863"/>
          <p14:tracePt t="39097" x="4933950" y="6707188"/>
          <p14:tracePt t="39114" x="4833938" y="6505575"/>
          <p14:tracePt t="39131" x="4564063" y="6076950"/>
          <p14:tracePt t="39133" x="4456113" y="5859463"/>
          <p14:tracePt t="39146" x="4364038" y="5640388"/>
          <p14:tracePt t="39164" x="4203700" y="5280025"/>
          <p14:tracePt t="39182" x="4111625" y="5037138"/>
          <p14:tracePt t="39198" x="4094163" y="4884738"/>
          <p14:tracePt t="39215" x="4094163" y="4826000"/>
          <p14:tracePt t="39232" x="4094163" y="4725988"/>
          <p14:tracePt t="39249" x="4094163" y="4641850"/>
          <p14:tracePt t="39265" x="4111625" y="4541838"/>
          <p14:tracePt t="39284" x="4152900" y="4483100"/>
          <p14:tracePt t="39288" x="4170363" y="4448175"/>
          <p14:tracePt t="39298" x="4211638" y="4398963"/>
          <p14:tracePt t="39302" x="4237038" y="4356100"/>
          <p14:tracePt t="39316" x="4254500" y="4306888"/>
          <p14:tracePt t="39319" x="4295775" y="4256088"/>
          <p14:tracePt t="39332" x="4313238" y="4222750"/>
          <p14:tracePt t="39336" x="4329113" y="4164013"/>
          <p14:tracePt t="39348" x="4354513" y="4121150"/>
          <p14:tracePt t="39352" x="4354513" y="4105275"/>
          <p14:tracePt t="39364" x="4364038" y="4062413"/>
          <p14:tracePt t="39365" x="4364038" y="4037013"/>
          <p14:tracePt t="39382" x="4371975" y="4003675"/>
          <p14:tracePt t="39398" x="4379913" y="3987800"/>
          <p14:tracePt t="39414" x="4387850" y="3944938"/>
          <p14:tracePt t="39430" x="4413250" y="3911600"/>
          <p14:tracePt t="39447" x="4430713" y="3886200"/>
          <p14:tracePt t="39464" x="4456113" y="3819525"/>
          <p14:tracePt t="39481" x="4530725" y="3676650"/>
          <p14:tracePt t="39497" x="4556125" y="3559175"/>
          <p14:tracePt t="39503" x="4581525" y="3500438"/>
          <p14:tracePt t="39518" x="4581525" y="3424238"/>
          <p14:tracePt t="39533" x="4581525" y="3408363"/>
          <p14:tracePt t="39539" x="4581525" y="3390900"/>
          <p14:tracePt t="39634" x="4581525" y="3398838"/>
          <p14:tracePt t="39644" x="4573588" y="3408363"/>
          <p14:tracePt t="39655" x="4540250" y="3449638"/>
          <p14:tracePt t="39662" x="4530725" y="3492500"/>
          <p14:tracePt t="39677" x="4497388" y="3533775"/>
          <p14:tracePt t="39683" x="4489450" y="3609975"/>
          <p14:tracePt t="39697" x="4471988" y="3727450"/>
          <p14:tracePt t="39715" x="4471988" y="3852863"/>
          <p14:tracePt t="39718" x="4471988" y="3886200"/>
          <p14:tracePt t="39731" x="4471988" y="3919538"/>
          <p14:tracePt t="39747" x="4471988" y="4011613"/>
          <p14:tracePt t="39763" x="4471988" y="4113213"/>
          <p14:tracePt t="39781" x="4497388" y="4264025"/>
          <p14:tracePt t="39783" x="4505325" y="4348163"/>
          <p14:tracePt t="39797" x="4514850" y="4440238"/>
          <p14:tracePt t="39799" x="4522788" y="4532313"/>
          <p14:tracePt t="39814" x="4540250" y="4708525"/>
          <p14:tracePt t="39830" x="4540250" y="4868863"/>
          <p14:tracePt t="39846" x="4556125" y="4994275"/>
          <p14:tracePt t="39863" x="4573588" y="5060950"/>
          <p14:tracePt t="39880" x="4581525" y="5078413"/>
          <p14:tracePt t="39897" x="4598988" y="5111750"/>
          <p14:tracePt t="39914" x="4598988" y="5129213"/>
          <p14:tracePt t="39931" x="4614863" y="5162550"/>
          <p14:tracePt t="39946" x="4632325" y="5187950"/>
          <p14:tracePt t="39967" x="4673600" y="5229225"/>
          <p14:tracePt t="39982" x="4673600" y="5237163"/>
          <p14:tracePt t="40044" x="4691063" y="5237163"/>
          <p14:tracePt t="40062" x="4706938" y="5237163"/>
          <p14:tracePt t="40070" x="4716463" y="5237163"/>
          <p14:tracePt t="40086" x="4724400" y="5237163"/>
          <p14:tracePt t="40093" x="4732338" y="5237163"/>
          <p14:tracePt t="40099" x="4749800" y="5237163"/>
          <p14:tracePt t="40142" x="4757738" y="5221288"/>
          <p14:tracePt t="41423" x="4757738" y="5246688"/>
          <p14:tracePt t="41434" x="4732338" y="5287963"/>
          <p14:tracePt t="41448" x="4724400" y="5305425"/>
          <p14:tracePt t="41457" x="4716463" y="5346700"/>
          <p14:tracePt t="41464" x="4699000" y="5389563"/>
          <p14:tracePt t="41469" x="4699000" y="5422900"/>
          <p14:tracePt t="41475" x="4699000" y="5464175"/>
          <p14:tracePt t="41484" x="4691063" y="5489575"/>
          <p14:tracePt t="41502" x="4691063" y="5573713"/>
          <p14:tracePt t="41508" x="4740275" y="5624513"/>
          <p14:tracePt t="41516" x="4775200" y="5665788"/>
          <p14:tracePt t="41536" x="4849813" y="5767388"/>
          <p14:tracePt t="41548" x="4926013" y="5842000"/>
          <p14:tracePt t="41566" x="5010150" y="5892800"/>
          <p14:tracePt t="41572" x="5051425" y="5926138"/>
          <p14:tracePt t="41584" x="5110163" y="5951538"/>
          <p14:tracePt t="41597" x="5268913" y="6018213"/>
          <p14:tracePt t="41602" x="5370513" y="6043613"/>
          <p14:tracePt t="41614" x="5503863" y="6076950"/>
          <p14:tracePt t="41620" x="5680075" y="6110288"/>
          <p14:tracePt t="41630" x="5915025" y="6135688"/>
          <p14:tracePt t="41649" x="6242050" y="6145213"/>
          <p14:tracePt t="41656" x="6410325" y="6145213"/>
          <p14:tracePt t="41666" x="6653213" y="6145213"/>
          <p14:tracePt t="41683" x="6796088" y="6119813"/>
          <p14:tracePt t="41700" x="6888163" y="6086475"/>
          <p14:tracePt t="41710" x="6913563" y="6086475"/>
          <p14:tracePt t="41717" x="6923088" y="6076950"/>
          <p14:tracePt t="41769" x="6931025" y="6076950"/>
          <p14:tracePt t="41775" x="6946900" y="6069013"/>
          <p14:tracePt t="41784" x="6956425" y="6069013"/>
          <p14:tracePt t="41800" x="7031038" y="6051550"/>
          <p14:tracePt t="41804" x="7073900" y="6043613"/>
          <p14:tracePt t="41813" x="7123113" y="6027738"/>
          <p14:tracePt t="41836" x="7191375" y="6002338"/>
          <p14:tracePt t="41848" x="7199313" y="6002338"/>
          <p14:tracePt t="41855" x="7207250" y="6002338"/>
          <p14:tracePt t="42096" x="7216775" y="5992813"/>
          <p14:tracePt t="42668" x="7224713" y="5992813"/>
          <p14:tracePt t="42682" x="7232650" y="5992813"/>
          <p14:tracePt t="42690" x="7240588" y="5984875"/>
          <p14:tracePt t="42697" x="7265988" y="5984875"/>
          <p14:tracePt t="42714" x="7350125" y="5959475"/>
          <p14:tracePt t="42730" x="7434263" y="5918200"/>
          <p14:tracePt t="42746" x="7510463" y="5900738"/>
          <p14:tracePt t="42747" x="7543800" y="5884863"/>
          <p14:tracePt t="42763" x="7593013" y="5867400"/>
          <p14:tracePt t="42820" x="7602538" y="5859463"/>
          <p14:tracePt t="42827" x="7602538" y="5849938"/>
          <p14:tracePt t="42835" x="7627938" y="5834063"/>
          <p14:tracePt t="42846" x="7661275" y="5800725"/>
          <p14:tracePt t="42863" x="7710488" y="5732463"/>
          <p14:tracePt t="42880" x="7769225" y="5673725"/>
          <p14:tracePt t="42883" x="7794625" y="5624513"/>
          <p14:tracePt t="42898" x="7845425" y="5556250"/>
          <p14:tracePt t="42915" x="7921625" y="5438775"/>
          <p14:tracePt t="42932" x="7954963" y="5305425"/>
          <p14:tracePt t="42948" x="8021638" y="5145088"/>
          <p14:tracePt t="42970" x="8054975" y="4986338"/>
          <p14:tracePt t="42975" x="8054975" y="4902200"/>
          <p14:tracePt t="42981" x="8062913" y="4851400"/>
          <p14:tracePt t="42998" x="8062913" y="4692650"/>
          <p14:tracePt t="43003" x="8062913" y="4616450"/>
          <p14:tracePt t="43014" x="8062913" y="4532313"/>
          <p14:tracePt t="43020" x="8062913" y="4457700"/>
          <p14:tracePt t="43032" x="8062913" y="4365625"/>
          <p14:tracePt t="43036" x="8062913" y="4281488"/>
          <p14:tracePt t="43052" x="8047038" y="4130675"/>
          <p14:tracePt t="43059" x="8039100" y="4079875"/>
          <p14:tracePt t="43068" x="8029575" y="4046538"/>
          <p14:tracePt t="43087" x="8013700" y="3962400"/>
          <p14:tracePt t="43093" x="7996238" y="3919538"/>
          <p14:tracePt t="43098" x="7988300" y="3878263"/>
          <p14:tracePt t="43107" x="7988300" y="3819525"/>
          <p14:tracePt t="43114" x="7970838" y="3752850"/>
          <p14:tracePt t="43134" x="7945438" y="3625850"/>
          <p14:tracePt t="43148" x="7896225" y="3482975"/>
          <p14:tracePt t="43163" x="7845425" y="3382963"/>
          <p14:tracePt t="43179" x="7794625" y="3273425"/>
          <p14:tracePt t="43196" x="7745413" y="3163888"/>
          <p14:tracePt t="43212" x="7669213" y="3038475"/>
          <p14:tracePt t="43229" x="7593013" y="2921000"/>
          <p14:tracePt t="43246" x="7526338" y="2846388"/>
          <p14:tracePt t="43263" x="7467600" y="2778125"/>
          <p14:tracePt t="43267" x="7459663" y="2770188"/>
          <p14:tracePt t="43281" x="7442200" y="2752725"/>
          <p14:tracePt t="43574" x="7451725" y="2752725"/>
          <p14:tracePt t="43585" x="7467600" y="2752725"/>
          <p14:tracePt t="43595" x="7493000" y="2778125"/>
          <p14:tracePt t="43604" x="7518400" y="2778125"/>
          <p14:tracePt t="43616" x="7534275" y="2786063"/>
          <p14:tracePt t="43619" x="7543800" y="2795588"/>
          <p14:tracePt t="43631" x="7559675" y="2795588"/>
          <p14:tracePt t="43635" x="7577138" y="2795588"/>
          <p14:tracePt t="43647" x="7585075" y="2811463"/>
          <p14:tracePt t="43651" x="7593013" y="2820988"/>
          <p14:tracePt t="43664" x="7602538" y="2820988"/>
          <p14:tracePt t="43670" x="7627938" y="2836863"/>
          <p14:tracePt t="43679" x="7643813" y="2854325"/>
          <p14:tracePt t="43683" x="7669213" y="2887663"/>
          <p14:tracePt t="43691" x="7694613" y="2921000"/>
          <p14:tracePt t="43701" x="7745413" y="2979738"/>
          <p14:tracePt t="43717" x="7820025" y="3081338"/>
          <p14:tracePt t="43723" x="7853363" y="3122613"/>
          <p14:tracePt t="43730" x="7896225" y="3198813"/>
          <p14:tracePt t="43749" x="7945438" y="3290888"/>
          <p14:tracePt t="43757" x="7970838" y="3365500"/>
          <p14:tracePt t="43763" x="8004175" y="3433763"/>
          <p14:tracePt t="43770" x="8013700" y="3492500"/>
          <p14:tracePt t="43782" x="8047038" y="3584575"/>
          <p14:tracePt t="43800" x="8047038" y="3760788"/>
          <p14:tracePt t="43804" x="8054975" y="3844925"/>
          <p14:tracePt t="43813" x="8054975" y="3929063"/>
          <p14:tracePt t="43830" x="8054975" y="4113213"/>
          <p14:tracePt t="43846" x="8054975" y="4264025"/>
          <p14:tracePt t="43863" x="8054975" y="4424363"/>
          <p14:tracePt t="43880" x="8054975" y="4557713"/>
          <p14:tracePt t="43884" x="8054975" y="4616450"/>
          <p14:tracePt t="43897" x="8047038" y="4684713"/>
          <p14:tracePt t="43917" x="7988300" y="4927600"/>
          <p14:tracePt t="43935" x="7980363" y="5086350"/>
          <p14:tracePt t="43948" x="7962900" y="5229225"/>
          <p14:tracePt t="43965" x="7945438" y="5346700"/>
          <p14:tracePt t="43982" x="7937500" y="5422900"/>
          <p14:tracePt t="43988" x="7921625" y="5438775"/>
          <p14:tracePt t="43998" x="7921625" y="5464175"/>
          <p14:tracePt t="44017" x="7912100" y="5497513"/>
          <p14:tracePt t="44036" x="7896225" y="5573713"/>
          <p14:tracePt t="44047" x="7896225" y="5599113"/>
          <p14:tracePt t="44052" x="7886700" y="5614988"/>
          <p14:tracePt t="44059" x="7878763" y="5632450"/>
          <p14:tracePt t="44067" x="7878763" y="5640388"/>
          <p14:tracePt t="44128" x="7878763" y="5649913"/>
          <p14:tracePt t="44146" x="7878763" y="5665788"/>
          <p14:tracePt t="44152" x="7862888" y="5683250"/>
          <p14:tracePt t="44156" x="7862888" y="5708650"/>
          <p14:tracePt t="44165" x="7845425" y="5741988"/>
          <p14:tracePt t="44171" x="7845425" y="5757863"/>
          <p14:tracePt t="44179" x="7837488" y="5783263"/>
          <p14:tracePt t="44198" x="7827963" y="5791200"/>
          <p14:tracePt t="58553" x="7827963" y="5800725"/>
          <p14:tracePt t="58558" x="7837488" y="5826125"/>
          <p14:tracePt t="58565" x="7837488" y="5859463"/>
          <p14:tracePt t="58582" x="7862888" y="5943600"/>
          <p14:tracePt t="58598" x="7896225" y="6051550"/>
          <p14:tracePt t="58616" x="7937500" y="6169025"/>
          <p14:tracePt t="58632" x="7970838" y="6278563"/>
          <p14:tracePt t="58648" x="8004175" y="6370638"/>
          <p14:tracePt t="58665" x="8013700" y="6429375"/>
          <p14:tracePt t="58682" x="8013700" y="6530975"/>
          <p14:tracePt t="58684" x="8029575" y="6581775"/>
          <p14:tracePt t="58698" x="8039100" y="6605588"/>
          <p14:tracePt t="58701" x="8054975" y="6640513"/>
          <p14:tracePt t="58714" x="8054975" y="6656388"/>
          <p14:tracePt t="58716" x="8054975" y="6673850"/>
          <p14:tracePt t="58733" x="8080375" y="6732588"/>
          <p14:tracePt t="58749" x="8097838" y="6840538"/>
          <p14:tracePt t="65152" x="11974513" y="6850063"/>
          <p14:tracePt t="65318" x="9321800" y="6757988"/>
          <p14:tracePt t="65325" x="9221788" y="6723063"/>
          <p14:tracePt t="65333" x="9129713" y="6699250"/>
          <p14:tracePt t="65347" x="9045575" y="6640513"/>
          <p14:tracePt t="65350" x="8969375" y="6615113"/>
          <p14:tracePt t="65367" x="8810625" y="6530975"/>
          <p14:tracePt t="65384" x="8667750" y="6438900"/>
          <p14:tracePt t="65389" x="8626475" y="6413500"/>
          <p14:tracePt t="65397" x="8575675" y="6380163"/>
          <p14:tracePt t="65415" x="8532813" y="6345238"/>
          <p14:tracePt t="65432" x="8516938" y="6337300"/>
          <p14:tracePt t="65438" x="8509000" y="6329363"/>
          <p14:tracePt t="65499" x="8491538" y="6329363"/>
          <p14:tracePt t="65509" x="8474075" y="6311900"/>
          <p14:tracePt t="65522" x="8450263" y="6303963"/>
          <p14:tracePt t="65535" x="8399463" y="6278563"/>
          <p14:tracePt t="65552" x="8297863" y="6237288"/>
          <p14:tracePt t="65567" x="8139113" y="6178550"/>
          <p14:tracePt t="65586" x="7921625" y="6135688"/>
          <p14:tracePt t="65591" x="7837488" y="6127750"/>
          <p14:tracePt t="65596" x="7753350" y="6127750"/>
          <p14:tracePt t="65618" x="7677150" y="6119813"/>
          <p14:tracePt t="65625" x="7651750" y="6110288"/>
          <p14:tracePt t="65633" x="7651750" y="6094413"/>
          <p14:tracePt t="65690" x="7635875" y="6094413"/>
          <p14:tracePt t="65704" x="7635875" y="6086475"/>
          <p14:tracePt t="65719" x="7627938" y="6086475"/>
          <p14:tracePt t="65846" x="7643813" y="6086475"/>
          <p14:tracePt t="65857" x="7651750" y="6076950"/>
          <p14:tracePt t="65869" x="7669213" y="6069013"/>
          <p14:tracePt t="65880" x="7677150" y="6061075"/>
          <p14:tracePt t="65898" x="7710488" y="6035675"/>
          <p14:tracePt t="65902" x="7745413" y="5976938"/>
          <p14:tracePt t="65917" x="7820025" y="5900738"/>
          <p14:tracePt t="65932" x="7954963" y="5732463"/>
          <p14:tracePt t="65950" x="8105775" y="5464175"/>
          <p14:tracePt t="65968" x="8264525" y="5129213"/>
          <p14:tracePt t="65974" x="8307388" y="4927600"/>
          <p14:tracePt t="65980" x="8340725" y="4725988"/>
          <p14:tracePt t="66004" x="8366125" y="4389438"/>
          <p14:tracePt t="66011" x="8374063" y="4230688"/>
          <p14:tracePt t="66022" x="8374063" y="3987800"/>
          <p14:tracePt t="66031" x="8374063" y="3827463"/>
          <p14:tracePt t="66051" x="8374063" y="3559175"/>
          <p14:tracePt t="66056" x="8348663" y="3398838"/>
          <p14:tracePt t="66062" x="8323263" y="3290888"/>
          <p14:tracePt t="66070" x="8264525" y="3181350"/>
          <p14:tracePt t="66087" x="8139113" y="2946400"/>
          <p14:tracePt t="66097" x="8088313" y="2854325"/>
          <p14:tracePt t="66101" x="8054975" y="2786063"/>
          <p14:tracePt t="66118" x="7996238" y="2711450"/>
          <p14:tracePt t="66135" x="7937500" y="2652713"/>
          <p14:tracePt t="66153" x="7912100" y="2619375"/>
          <p14:tracePt t="66157" x="7904163" y="2619375"/>
          <p14:tracePt t="66210" x="7896225" y="2619375"/>
          <p14:tracePt t="66220" x="7878763" y="2619375"/>
          <p14:tracePt t="66225" x="7862888" y="2619375"/>
          <p14:tracePt t="66229" x="7827963" y="2619375"/>
          <p14:tracePt t="66246" x="7761288" y="2601913"/>
          <p14:tracePt t="66264" x="7702550" y="2586038"/>
          <p14:tracePt t="66281" x="7635875" y="2560638"/>
          <p14:tracePt t="66286" x="7618413" y="2551113"/>
          <p14:tracePt t="66457" x="7618413" y="2560638"/>
          <p14:tracePt t="66469" x="7627938" y="2568575"/>
          <p14:tracePt t="66474" x="7669213" y="2576513"/>
          <p14:tracePt t="66481" x="7694613" y="2576513"/>
          <p14:tracePt t="66486" x="7745413" y="2586038"/>
          <p14:tracePt t="66497" x="7794625" y="2601913"/>
          <p14:tracePt t="66519" x="7970838" y="2660650"/>
          <p14:tracePt t="66534" x="8080375" y="2693988"/>
          <p14:tracePt t="66552" x="8156575" y="2744788"/>
          <p14:tracePt t="66558" x="8197850" y="2786063"/>
          <p14:tracePt t="66566" x="8239125" y="2820988"/>
          <p14:tracePt t="66585" x="8281988" y="2921000"/>
          <p14:tracePt t="66599" x="8315325" y="3005138"/>
          <p14:tracePt t="66624" x="8323263" y="3214688"/>
          <p14:tracePt t="66632" x="8323263" y="3290888"/>
          <p14:tracePt t="66639" x="8323263" y="3375025"/>
          <p14:tracePt t="66646" x="8323263" y="3449638"/>
          <p14:tracePt t="66654" x="8323263" y="3541713"/>
          <p14:tracePt t="66663" x="8297863" y="3625850"/>
          <p14:tracePt t="66681" x="8256588" y="3819525"/>
          <p14:tracePt t="66687" x="8223250" y="3911600"/>
          <p14:tracePt t="66696" x="8197850" y="4021138"/>
          <p14:tracePt t="66714" x="8172450" y="4205288"/>
          <p14:tracePt t="66718" x="8156575" y="4281488"/>
          <p14:tracePt t="66731" x="8139113" y="4365625"/>
          <p14:tracePt t="66734" x="8131175" y="4465638"/>
          <p14:tracePt t="66748" x="8113713" y="4549775"/>
          <p14:tracePt t="66753" x="8105775" y="4616450"/>
          <p14:tracePt t="66758" x="8105775" y="4700588"/>
          <p14:tracePt t="66765" x="8072438" y="4784725"/>
          <p14:tracePt t="66785" x="8054975" y="4902200"/>
          <p14:tracePt t="66790" x="8039100" y="4960938"/>
          <p14:tracePt t="66800" x="8021638" y="4994275"/>
          <p14:tracePt t="66815" x="7980363" y="5129213"/>
          <p14:tracePt t="66835" x="7962900" y="5237163"/>
          <p14:tracePt t="66839" x="7954963" y="5280025"/>
          <p14:tracePt t="66846" x="7945438" y="5321300"/>
          <p14:tracePt t="66866" x="7886700" y="5448300"/>
          <p14:tracePt t="66871" x="7862888" y="5507038"/>
          <p14:tracePt t="66888" x="7820025" y="5556250"/>
          <p14:tracePt t="66904" x="7727950" y="5749925"/>
          <p14:tracePt t="66914" x="7610475" y="5926138"/>
          <p14:tracePt t="66929" x="7585075" y="6002338"/>
          <p14:tracePt t="66947" x="7534275" y="6061075"/>
          <p14:tracePt t="66950" x="7526338" y="6069013"/>
          <p14:tracePt t="66966" x="7500938" y="6094413"/>
          <p14:tracePt t="66982" x="7493000" y="6102350"/>
          <p14:tracePt t="69784" x="7493000" y="6110288"/>
          <p14:tracePt t="69807" x="7510463" y="6110288"/>
          <p14:tracePt t="69814" x="7559675" y="6110288"/>
          <p14:tracePt t="69822" x="7618413" y="6086475"/>
          <p14:tracePt t="69830" x="7686675" y="6076950"/>
          <p14:tracePt t="69846" x="7827963" y="6018213"/>
          <p14:tracePt t="69863" x="8013700" y="5959475"/>
          <p14:tracePt t="69880" x="8131175" y="5849938"/>
          <p14:tracePt t="69896" x="8172450" y="5775325"/>
          <p14:tracePt t="69913" x="8197850" y="5691188"/>
          <p14:tracePt t="69929" x="8256588" y="5497513"/>
          <p14:tracePt t="69946" x="8348663" y="5137150"/>
          <p14:tracePt t="69967" x="8440738" y="4506913"/>
          <p14:tracePt t="69976" x="8440738" y="4322763"/>
          <p14:tracePt t="69983" x="8440738" y="4164013"/>
          <p14:tracePt t="69990" x="8440738" y="4021138"/>
          <p14:tracePt t="69999" x="8356600" y="3827463"/>
          <p14:tracePt t="70016" x="8197850" y="3525838"/>
          <p14:tracePt t="70035" x="7996238" y="3281363"/>
          <p14:tracePt t="70039" x="7886700" y="3173413"/>
          <p14:tracePt t="70048" x="7778750" y="3063875"/>
          <p14:tracePt t="70065" x="7485063" y="2795588"/>
          <p14:tracePt t="70080" x="7232650" y="2644775"/>
          <p14:tracePt t="70098" x="6997700" y="2517775"/>
          <p14:tracePt t="70102" x="6854825" y="2459038"/>
          <p14:tracePt t="70113" x="6729413" y="2409825"/>
          <p14:tracePt t="70129" x="6410325" y="2266950"/>
          <p14:tracePt t="70147" x="6091238" y="2139950"/>
          <p14:tracePt t="70150" x="5848350" y="2073275"/>
          <p14:tracePt t="70163" x="5689600" y="2039938"/>
          <p14:tracePt t="70167" x="5572125" y="1997075"/>
          <p14:tracePt t="70180" x="5345113" y="1930400"/>
          <p14:tracePt t="70184" x="5168900" y="1897063"/>
          <p14:tracePt t="70198" x="4975225" y="1871663"/>
          <p14:tracePt t="70214" x="4857750" y="1846263"/>
          <p14:tracePt t="70229" x="4824413" y="1830388"/>
          <p14:tracePt t="70530" x="4833938" y="1830388"/>
          <p14:tracePt t="70544" x="4967288" y="1879600"/>
          <p14:tracePt t="70551" x="5026025" y="1914525"/>
          <p14:tracePt t="70566" x="5127625" y="1989138"/>
          <p14:tracePt t="70580" x="5168900" y="2022475"/>
          <p14:tracePt t="70582" x="5202238" y="2047875"/>
          <p14:tracePt t="70600" x="5260975" y="2106613"/>
          <p14:tracePt t="70616" x="5278438" y="2124075"/>
          <p14:tracePt t="70633" x="5294313" y="2132013"/>
          <p14:tracePt t="70639" x="5303838" y="2139950"/>
          <p14:tracePt t="70648" x="5311775" y="2149475"/>
          <p14:tracePt t="70665" x="5345113" y="2198688"/>
          <p14:tracePt t="70681" x="5370513" y="2233613"/>
          <p14:tracePt t="70686" x="5386388" y="2274888"/>
          <p14:tracePt t="70697" x="5411788" y="2316163"/>
          <p14:tracePt t="70702" x="5437188" y="2351088"/>
          <p14:tracePt t="70714" x="5462588" y="2400300"/>
          <p14:tracePt t="70731" x="5513388" y="2501900"/>
          <p14:tracePt t="70736" x="5538788" y="2551113"/>
          <p14:tracePt t="70747" x="5538788" y="2586038"/>
          <p14:tracePt t="70753" x="5562600" y="2601913"/>
          <p14:tracePt t="70760" x="5562600" y="2627313"/>
          <p14:tracePt t="70874" x="5572125" y="2644775"/>
          <p14:tracePt t="70881" x="5580063" y="2652713"/>
          <p14:tracePt t="70898" x="5580063" y="2668588"/>
          <p14:tracePt t="70914" x="5580063" y="2678113"/>
          <p14:tracePt t="72491" x="5580063" y="2686050"/>
          <p14:tracePt t="74259" x="5580063" y="2693988"/>
          <p14:tracePt t="74267" x="5597525" y="2703513"/>
          <p14:tracePt t="74287" x="5621338" y="2786063"/>
          <p14:tracePt t="74297" x="5638800" y="2803525"/>
          <p14:tracePt t="74315" x="5680075" y="2905125"/>
          <p14:tracePt t="74319" x="5705475" y="2997200"/>
          <p14:tracePt t="74329" x="5773738" y="3105150"/>
          <p14:tracePt t="74348" x="5907088" y="3365500"/>
          <p14:tracePt t="74352" x="5983288" y="3517900"/>
          <p14:tracePt t="74364" x="6075363" y="3659188"/>
          <p14:tracePt t="74367" x="6142038" y="3786188"/>
          <p14:tracePt t="74380" x="6226175" y="3937000"/>
          <p14:tracePt t="74383" x="6310313" y="4095750"/>
          <p14:tracePt t="74401" x="6394450" y="4306888"/>
          <p14:tracePt t="74408" x="6435725" y="4406900"/>
          <p14:tracePt t="74413" x="6469063" y="4524375"/>
          <p14:tracePt t="74434" x="6594475" y="4818063"/>
          <p14:tracePt t="74447" x="6721475" y="5111750"/>
          <p14:tracePt t="74463" x="6796088" y="5295900"/>
          <p14:tracePt t="74482" x="6864350" y="5448300"/>
          <p14:tracePt t="74497" x="6913563" y="5573713"/>
          <p14:tracePt t="74503" x="6923088" y="5607050"/>
          <p14:tracePt t="74513" x="6931025" y="5640388"/>
          <p14:tracePt t="74536" x="6938963" y="5724525"/>
          <p14:tracePt t="74543" x="6938963" y="5757863"/>
          <p14:tracePt t="74550" x="6946900" y="5816600"/>
          <p14:tracePt t="74564" x="6964363" y="5849938"/>
          <p14:tracePt t="74568" x="6981825" y="5900738"/>
          <p14:tracePt t="74581" x="6997700" y="5951538"/>
          <p14:tracePt t="74585" x="6997700" y="5984875"/>
          <p14:tracePt t="74599" x="7015163" y="6061075"/>
          <p14:tracePt t="74616" x="7031038" y="6110288"/>
          <p14:tracePt t="74635" x="7040563" y="6169025"/>
          <p14:tracePt t="74649" x="7040563" y="6203950"/>
          <p14:tracePt t="74667" x="7040563" y="6219825"/>
          <p14:tracePt t="74674" x="7040563" y="6227763"/>
          <p14:tracePt t="74679" x="7040563" y="6245225"/>
          <p14:tracePt t="74687" x="7040563" y="6253163"/>
          <p14:tracePt t="74697" x="7031038" y="6278563"/>
          <p14:tracePt t="74722" x="7031038" y="6286500"/>
          <p14:tracePt t="74739" x="7015163" y="6303963"/>
          <p14:tracePt t="74753" x="7015163" y="6311900"/>
          <p14:tracePt t="74777" x="7015163" y="6321425"/>
          <p14:tracePt t="74801" x="7005638" y="6329363"/>
          <p14:tracePt t="74808" x="6997700" y="6329363"/>
          <p14:tracePt t="74817" x="6997700" y="6337300"/>
          <p14:tracePt t="74834" x="6972300" y="6388100"/>
          <p14:tracePt t="74848" x="6938963" y="6446838"/>
          <p14:tracePt t="74864" x="6931025" y="6497638"/>
          <p14:tracePt t="74881" x="6913563" y="6530975"/>
          <p14:tracePt t="74898" x="6913563" y="6538913"/>
          <p14:tracePt t="74903" x="6913563" y="6546850"/>
          <p14:tracePt t="78264" x="6923088" y="6556375"/>
          <p14:tracePt t="78272" x="6946900" y="6589713"/>
          <p14:tracePt t="78281" x="6964363" y="6589713"/>
          <p14:tracePt t="78298" x="7005638" y="6615113"/>
          <p14:tracePt t="78313" x="7107238" y="6673850"/>
          <p14:tracePt t="78331" x="7291388" y="6748463"/>
          <p14:tracePt t="78348" x="7551738" y="6816725"/>
          <p14:tracePt t="79376" x="11176000" y="6707188"/>
          <p14:tracePt t="79382" x="11722100" y="6572250"/>
          <p14:tracePt t="92478" x="11949113" y="1963738"/>
          <p14:tracePt t="92484" x="11671300" y="1728788"/>
          <p14:tracePt t="92492" x="11445875" y="1570038"/>
          <p14:tracePt t="92500" x="11034713" y="1317625"/>
          <p14:tracePt t="92516" x="10606088" y="1023938"/>
          <p14:tracePt t="92522" x="10059988" y="704850"/>
          <p14:tracePt t="92534" x="9163050" y="184150"/>
          <p14:tracePt t="94106" x="7761288" y="76200"/>
          <p14:tracePt t="94106" x="7735888" y="100013"/>
          <p14:tracePt t="94106" x="7727950" y="142875"/>
          <p14:tracePt t="94106" x="7694613" y="201613"/>
          <p14:tracePt t="94106" x="7686675" y="227013"/>
          <p14:tracePt t="94106" x="7651750" y="301625"/>
          <p14:tracePt t="94106" x="7643813" y="377825"/>
          <p14:tracePt t="94106" x="7610475" y="477838"/>
          <p14:tracePt t="94106" x="7593013" y="595313"/>
          <p14:tracePt t="94106" x="7534275" y="822325"/>
          <p14:tracePt t="94106" x="7526338" y="1016000"/>
          <p14:tracePt t="94106" x="7493000" y="1325563"/>
          <p14:tracePt t="94106" x="7493000" y="1603375"/>
          <p14:tracePt t="94106" x="7500938" y="1855788"/>
          <p14:tracePt t="94106" x="7534275" y="1989138"/>
          <p14:tracePt t="94106" x="7569200" y="2081213"/>
          <p14:tracePt t="94106" x="7661275" y="2224088"/>
          <p14:tracePt t="94106" x="7677150" y="2249488"/>
          <p14:tracePt t="94106" x="7702550" y="2274888"/>
          <p14:tracePt t="94106" x="7735888" y="2274888"/>
          <p14:tracePt t="94106" x="7820025" y="2282825"/>
          <p14:tracePt t="94106" x="7937500" y="2300288"/>
          <p14:tracePt t="94106" x="8072438" y="2308225"/>
          <p14:tracePt t="94106" x="8340725" y="2351088"/>
          <p14:tracePt t="94106" x="8583613" y="2392363"/>
          <p14:tracePt t="94106" x="9247188" y="2509838"/>
          <p14:tracePt t="94106" x="9658350" y="2627313"/>
          <p14:tracePt t="94106" x="10044113" y="2719388"/>
          <p14:tracePt t="94106" x="11101388" y="3105150"/>
          <p14:tracePt t="94106" x="11361738" y="3206750"/>
          <p14:tracePt t="94106" x="11537950" y="3306763"/>
          <p14:tracePt t="94106" x="11630025" y="3357563"/>
          <p14:tracePt t="94106" x="11730038" y="3441700"/>
          <p14:tracePt t="94106" x="11798300" y="3517900"/>
          <p14:tracePt t="94106" x="11831638" y="3567113"/>
          <p14:tracePt t="94106" x="11864975" y="3592513"/>
          <p14:tracePt t="94106" x="11906250" y="3635375"/>
          <p14:tracePt t="94106" x="11923713" y="3659188"/>
          <p14:tracePt t="94106" x="11923713" y="3709988"/>
          <p14:tracePt t="94106" x="11931650" y="3760788"/>
          <p14:tracePt t="94106" x="11939588" y="3794125"/>
          <p14:tracePt t="94106" x="11949113" y="3929063"/>
          <p14:tracePt t="94106" x="11949113" y="4054475"/>
          <p14:tracePt t="94106" x="11974513" y="4222750"/>
          <p14:tracePt t="94106" x="12007850" y="4406900"/>
          <p14:tracePt t="94106" x="12015788" y="4498975"/>
          <p14:tracePt t="94106" x="12015788" y="4608513"/>
          <p14:tracePt t="94106" x="12015788" y="4953000"/>
          <p14:tracePt t="94106" x="12023725" y="5078413"/>
          <p14:tracePt t="94106" x="12023725" y="5187950"/>
          <p14:tracePt t="94106" x="12023725" y="5338763"/>
          <p14:tracePt t="94106" x="12033250" y="5481638"/>
          <p14:tracePt t="94106" x="12033250" y="5607050"/>
          <p14:tracePt t="94106" x="12033250" y="5741988"/>
          <p14:tracePt t="94106" x="12033250" y="6061075"/>
          <p14:tracePt t="94106" x="12033250" y="6270625"/>
          <p14:tracePt t="94106" x="12033250" y="6521450"/>
          <p14:tracePt t="94106" x="12033250" y="6640513"/>
          <p14:tracePt t="94106" x="12033250" y="6832600"/>
          <p14:tracePt t="94106" x="0" y="0"/>
        </p14:tracePtLst>
      </p14:laserTrace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Defining the size of the population in need </a:t>
            </a:r>
          </a:p>
        </p:txBody>
      </p:sp>
      <p:sp>
        <p:nvSpPr>
          <p:cNvPr id="5" name="Content Placeholder 4">
            <a:extLst>
              <a:ext uri="{FF2B5EF4-FFF2-40B4-BE49-F238E27FC236}">
                <a16:creationId xmlns:a16="http://schemas.microsoft.com/office/drawing/2014/main" id="{3F09002E-239D-0C46-A681-C6131C64D56D}"/>
              </a:ext>
            </a:extLst>
          </p:cNvPr>
          <p:cNvSpPr>
            <a:spLocks noGrp="1"/>
          </p:cNvSpPr>
          <p:nvPr>
            <p:ph idx="1"/>
          </p:nvPr>
        </p:nvSpPr>
        <p:spPr>
          <a:xfrm>
            <a:off x="732183" y="1509362"/>
            <a:ext cx="9677400" cy="4826627"/>
          </a:xfrm>
        </p:spPr>
        <p:txBody>
          <a:bodyPr/>
          <a:lstStyle/>
          <a:p>
            <a:r>
              <a:rPr lang="en-US" b="1" dirty="0"/>
              <a:t>ART</a:t>
            </a:r>
            <a:r>
              <a:rPr lang="en-US" dirty="0"/>
              <a:t> – everyone with HIV</a:t>
            </a:r>
          </a:p>
          <a:p>
            <a:endParaRPr lang="en-US" dirty="0"/>
          </a:p>
          <a:p>
            <a:r>
              <a:rPr lang="en-US" b="1" dirty="0"/>
              <a:t>VMMC </a:t>
            </a:r>
            <a:r>
              <a:rPr lang="en-US" dirty="0"/>
              <a:t>– all uncircumcised adult males in priority countries [within specified age group]</a:t>
            </a:r>
          </a:p>
          <a:p>
            <a:endParaRPr lang="en-US" dirty="0"/>
          </a:p>
          <a:p>
            <a:r>
              <a:rPr lang="en-US" b="1" dirty="0"/>
              <a:t>PrEP</a:t>
            </a:r>
            <a:r>
              <a:rPr lang="en-US" dirty="0"/>
              <a:t> – all “at substantial risk” of HIV…?</a:t>
            </a:r>
          </a:p>
          <a:p>
            <a:endParaRPr lang="en-US" dirty="0"/>
          </a:p>
        </p:txBody>
      </p:sp>
    </p:spTree>
    <p:extLst>
      <p:ext uri="{BB962C8B-B14F-4D97-AF65-F5344CB8AC3E}">
        <p14:creationId xmlns:p14="http://schemas.microsoft.com/office/powerpoint/2010/main" val="1908158597"/>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252048-41DA-C3D9-32FC-91B2C2C48AFF}"/>
              </a:ext>
            </a:extLst>
          </p:cNvPr>
          <p:cNvSpPr>
            <a:spLocks noGrp="1"/>
          </p:cNvSpPr>
          <p:nvPr>
            <p:ph type="title"/>
          </p:nvPr>
        </p:nvSpPr>
        <p:spPr/>
        <p:txBody>
          <a:bodyPr/>
          <a:lstStyle/>
          <a:p>
            <a:r>
              <a:rPr lang="en-US" dirty="0"/>
              <a:t>PrEP use is dynamic and can be discontinuous</a:t>
            </a:r>
          </a:p>
        </p:txBody>
      </p:sp>
      <p:graphicFrame>
        <p:nvGraphicFramePr>
          <p:cNvPr id="4" name="Table 3">
            <a:extLst>
              <a:ext uri="{FF2B5EF4-FFF2-40B4-BE49-F238E27FC236}">
                <a16:creationId xmlns:a16="http://schemas.microsoft.com/office/drawing/2014/main" id="{5AF7B7A9-9D18-145D-4A74-07B4AE2617CE}"/>
              </a:ext>
            </a:extLst>
          </p:cNvPr>
          <p:cNvGraphicFramePr>
            <a:graphicFrameLocks noGrp="1"/>
          </p:cNvGraphicFramePr>
          <p:nvPr/>
        </p:nvGraphicFramePr>
        <p:xfrm>
          <a:off x="249700" y="1380641"/>
          <a:ext cx="10646895" cy="4083984"/>
        </p:xfrm>
        <a:graphic>
          <a:graphicData uri="http://schemas.openxmlformats.org/drawingml/2006/table">
            <a:tbl>
              <a:tblPr/>
              <a:tblGrid>
                <a:gridCol w="1103882">
                  <a:extLst>
                    <a:ext uri="{9D8B030D-6E8A-4147-A177-3AD203B41FA5}">
                      <a16:colId xmlns:a16="http://schemas.microsoft.com/office/drawing/2014/main" val="2490091627"/>
                    </a:ext>
                  </a:extLst>
                </a:gridCol>
                <a:gridCol w="761295">
                  <a:extLst>
                    <a:ext uri="{9D8B030D-6E8A-4147-A177-3AD203B41FA5}">
                      <a16:colId xmlns:a16="http://schemas.microsoft.com/office/drawing/2014/main" val="2478617073"/>
                    </a:ext>
                  </a:extLst>
                </a:gridCol>
                <a:gridCol w="669788">
                  <a:extLst>
                    <a:ext uri="{9D8B030D-6E8A-4147-A177-3AD203B41FA5}">
                      <a16:colId xmlns:a16="http://schemas.microsoft.com/office/drawing/2014/main" val="3827669785"/>
                    </a:ext>
                  </a:extLst>
                </a:gridCol>
                <a:gridCol w="811193">
                  <a:extLst>
                    <a:ext uri="{9D8B030D-6E8A-4147-A177-3AD203B41FA5}">
                      <a16:colId xmlns:a16="http://schemas.microsoft.com/office/drawing/2014/main" val="3659469259"/>
                    </a:ext>
                  </a:extLst>
                </a:gridCol>
                <a:gridCol w="811193">
                  <a:extLst>
                    <a:ext uri="{9D8B030D-6E8A-4147-A177-3AD203B41FA5}">
                      <a16:colId xmlns:a16="http://schemas.microsoft.com/office/drawing/2014/main" val="167426516"/>
                    </a:ext>
                  </a:extLst>
                </a:gridCol>
                <a:gridCol w="811193">
                  <a:extLst>
                    <a:ext uri="{9D8B030D-6E8A-4147-A177-3AD203B41FA5}">
                      <a16:colId xmlns:a16="http://schemas.microsoft.com/office/drawing/2014/main" val="1067859531"/>
                    </a:ext>
                  </a:extLst>
                </a:gridCol>
                <a:gridCol w="811193">
                  <a:extLst>
                    <a:ext uri="{9D8B030D-6E8A-4147-A177-3AD203B41FA5}">
                      <a16:colId xmlns:a16="http://schemas.microsoft.com/office/drawing/2014/main" val="2811157188"/>
                    </a:ext>
                  </a:extLst>
                </a:gridCol>
                <a:gridCol w="811193">
                  <a:extLst>
                    <a:ext uri="{9D8B030D-6E8A-4147-A177-3AD203B41FA5}">
                      <a16:colId xmlns:a16="http://schemas.microsoft.com/office/drawing/2014/main" val="1588568828"/>
                    </a:ext>
                  </a:extLst>
                </a:gridCol>
                <a:gridCol w="811193">
                  <a:extLst>
                    <a:ext uri="{9D8B030D-6E8A-4147-A177-3AD203B41FA5}">
                      <a16:colId xmlns:a16="http://schemas.microsoft.com/office/drawing/2014/main" val="3964048655"/>
                    </a:ext>
                  </a:extLst>
                </a:gridCol>
                <a:gridCol w="811193">
                  <a:extLst>
                    <a:ext uri="{9D8B030D-6E8A-4147-A177-3AD203B41FA5}">
                      <a16:colId xmlns:a16="http://schemas.microsoft.com/office/drawing/2014/main" val="213804271"/>
                    </a:ext>
                  </a:extLst>
                </a:gridCol>
                <a:gridCol w="811193">
                  <a:extLst>
                    <a:ext uri="{9D8B030D-6E8A-4147-A177-3AD203B41FA5}">
                      <a16:colId xmlns:a16="http://schemas.microsoft.com/office/drawing/2014/main" val="2693504610"/>
                    </a:ext>
                  </a:extLst>
                </a:gridCol>
                <a:gridCol w="811193">
                  <a:extLst>
                    <a:ext uri="{9D8B030D-6E8A-4147-A177-3AD203B41FA5}">
                      <a16:colId xmlns:a16="http://schemas.microsoft.com/office/drawing/2014/main" val="2948400780"/>
                    </a:ext>
                  </a:extLst>
                </a:gridCol>
                <a:gridCol w="811193">
                  <a:extLst>
                    <a:ext uri="{9D8B030D-6E8A-4147-A177-3AD203B41FA5}">
                      <a16:colId xmlns:a16="http://schemas.microsoft.com/office/drawing/2014/main" val="1414643800"/>
                    </a:ext>
                  </a:extLst>
                </a:gridCol>
              </a:tblGrid>
              <a:tr h="340332">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Jan</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Feb</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Mar</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Apr</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May</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Jun</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Jul</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Aug</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Sep</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Oct</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Nov</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Dec</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tcPr>
                </a:tc>
                <a:extLst>
                  <a:ext uri="{0D108BD9-81ED-4DB2-BD59-A6C34878D82A}">
                    <a16:rowId xmlns:a16="http://schemas.microsoft.com/office/drawing/2014/main" val="2167627302"/>
                  </a:ext>
                </a:extLst>
              </a:tr>
              <a:tr h="340332">
                <a:tc>
                  <a:txBody>
                    <a:bodyPr/>
                    <a:lstStyle/>
                    <a:p>
                      <a:pPr algn="l" rtl="0" fontAlgn="base"/>
                      <a:r>
                        <a:rPr lang="en-US" sz="1600" b="0" i="0" u="none" strike="noStrike" dirty="0">
                          <a:solidFill>
                            <a:srgbClr val="01526C"/>
                          </a:solidFill>
                          <a:effectLst/>
                          <a:latin typeface="Arial" panose="020B0604020202020204" pitchFamily="34" charset="0"/>
                        </a:rPr>
                        <a:t>person 1</a:t>
                      </a:r>
                      <a:r>
                        <a:rPr lang="en-US" sz="1600" b="0" i="0" dirty="0">
                          <a:solidFill>
                            <a:srgbClr val="01526C"/>
                          </a:solidFill>
                          <a:effectLst/>
                          <a:latin typeface="Arial" panose="020B0604020202020204" pitchFamily="34" charset="0"/>
                        </a:rPr>
                        <a:t>​</a:t>
                      </a:r>
                      <a:endParaRPr lang="en-US" sz="1600" b="0" i="0" dirty="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9AF84"/>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extLst>
                  <a:ext uri="{0D108BD9-81ED-4DB2-BD59-A6C34878D82A}">
                    <a16:rowId xmlns:a16="http://schemas.microsoft.com/office/drawing/2014/main" val="2246307906"/>
                  </a:ext>
                </a:extLst>
              </a:tr>
              <a:tr h="340332">
                <a:tc>
                  <a:txBody>
                    <a:bodyPr/>
                    <a:lstStyle/>
                    <a:p>
                      <a:pPr algn="l" rtl="0" fontAlgn="base"/>
                      <a:r>
                        <a:rPr lang="en-US" sz="1600" b="0" i="0" u="none" strike="noStrike">
                          <a:solidFill>
                            <a:srgbClr val="01526C"/>
                          </a:solidFill>
                          <a:effectLst/>
                          <a:latin typeface="Arial" panose="020B0604020202020204" pitchFamily="34" charset="0"/>
                        </a:rPr>
                        <a:t>person 2</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9AF84"/>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extLst>
                  <a:ext uri="{0D108BD9-81ED-4DB2-BD59-A6C34878D82A}">
                    <a16:rowId xmlns:a16="http://schemas.microsoft.com/office/drawing/2014/main" val="3373159195"/>
                  </a:ext>
                </a:extLst>
              </a:tr>
              <a:tr h="340332">
                <a:tc>
                  <a:txBody>
                    <a:bodyPr/>
                    <a:lstStyle/>
                    <a:p>
                      <a:pPr algn="l" rtl="0" fontAlgn="base"/>
                      <a:r>
                        <a:rPr lang="en-US" sz="1600" b="0" i="0" u="none" strike="noStrike">
                          <a:solidFill>
                            <a:srgbClr val="01526C"/>
                          </a:solidFill>
                          <a:effectLst/>
                          <a:latin typeface="Arial" panose="020B0604020202020204" pitchFamily="34" charset="0"/>
                        </a:rPr>
                        <a:t>person 3</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extLst>
                  <a:ext uri="{0D108BD9-81ED-4DB2-BD59-A6C34878D82A}">
                    <a16:rowId xmlns:a16="http://schemas.microsoft.com/office/drawing/2014/main" val="1267672297"/>
                  </a:ext>
                </a:extLst>
              </a:tr>
              <a:tr h="340332">
                <a:tc>
                  <a:txBody>
                    <a:bodyPr/>
                    <a:lstStyle/>
                    <a:p>
                      <a:pPr algn="l" rtl="0" fontAlgn="base"/>
                      <a:r>
                        <a:rPr lang="en-US" sz="1600" b="0" i="0" u="none" strike="noStrike">
                          <a:solidFill>
                            <a:srgbClr val="01526C"/>
                          </a:solidFill>
                          <a:effectLst/>
                          <a:latin typeface="Arial" panose="020B0604020202020204" pitchFamily="34" charset="0"/>
                        </a:rPr>
                        <a:t>person 4</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9AF84"/>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extLst>
                  <a:ext uri="{0D108BD9-81ED-4DB2-BD59-A6C34878D82A}">
                    <a16:rowId xmlns:a16="http://schemas.microsoft.com/office/drawing/2014/main" val="885517040"/>
                  </a:ext>
                </a:extLst>
              </a:tr>
              <a:tr h="340332">
                <a:tc>
                  <a:txBody>
                    <a:bodyPr/>
                    <a:lstStyle/>
                    <a:p>
                      <a:pPr algn="l" rtl="0" fontAlgn="base"/>
                      <a:r>
                        <a:rPr lang="en-US" sz="1600" b="0" i="0" u="none" strike="noStrike">
                          <a:solidFill>
                            <a:srgbClr val="01526C"/>
                          </a:solidFill>
                          <a:effectLst/>
                          <a:latin typeface="Arial" panose="020B0604020202020204" pitchFamily="34" charset="0"/>
                        </a:rPr>
                        <a:t>person 5</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9AF84"/>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extLst>
                  <a:ext uri="{0D108BD9-81ED-4DB2-BD59-A6C34878D82A}">
                    <a16:rowId xmlns:a16="http://schemas.microsoft.com/office/drawing/2014/main" val="4020350994"/>
                  </a:ext>
                </a:extLst>
              </a:tr>
              <a:tr h="340332">
                <a:tc>
                  <a:txBody>
                    <a:bodyPr/>
                    <a:lstStyle/>
                    <a:p>
                      <a:pPr algn="l" rtl="0" fontAlgn="base"/>
                      <a:r>
                        <a:rPr lang="en-US" sz="1600" b="0" i="0" u="none" strike="noStrike">
                          <a:solidFill>
                            <a:srgbClr val="01526C"/>
                          </a:solidFill>
                          <a:effectLst/>
                          <a:latin typeface="Arial" panose="020B0604020202020204" pitchFamily="34" charset="0"/>
                        </a:rPr>
                        <a:t>person 6</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9AF84"/>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extLst>
                  <a:ext uri="{0D108BD9-81ED-4DB2-BD59-A6C34878D82A}">
                    <a16:rowId xmlns:a16="http://schemas.microsoft.com/office/drawing/2014/main" val="3429663554"/>
                  </a:ext>
                </a:extLst>
              </a:tr>
              <a:tr h="340332">
                <a:tc>
                  <a:txBody>
                    <a:bodyPr/>
                    <a:lstStyle/>
                    <a:p>
                      <a:pPr algn="l" rtl="0" fontAlgn="base"/>
                      <a:r>
                        <a:rPr lang="en-US" sz="1600" b="0" i="0" u="none" strike="noStrike">
                          <a:solidFill>
                            <a:srgbClr val="01526C"/>
                          </a:solidFill>
                          <a:effectLst/>
                          <a:latin typeface="Arial" panose="020B0604020202020204" pitchFamily="34" charset="0"/>
                        </a:rPr>
                        <a:t>person 7</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9AF84"/>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extLst>
                  <a:ext uri="{0D108BD9-81ED-4DB2-BD59-A6C34878D82A}">
                    <a16:rowId xmlns:a16="http://schemas.microsoft.com/office/drawing/2014/main" val="1490435043"/>
                  </a:ext>
                </a:extLst>
              </a:tr>
              <a:tr h="340332">
                <a:tc>
                  <a:txBody>
                    <a:bodyPr/>
                    <a:lstStyle/>
                    <a:p>
                      <a:pPr algn="l" rtl="0" fontAlgn="base"/>
                      <a:r>
                        <a:rPr lang="en-US" sz="1600" b="0" i="0" u="none" strike="noStrike">
                          <a:solidFill>
                            <a:srgbClr val="01526C"/>
                          </a:solidFill>
                          <a:effectLst/>
                          <a:latin typeface="Arial" panose="020B0604020202020204" pitchFamily="34" charset="0"/>
                        </a:rPr>
                        <a:t>person 8</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9AF84"/>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extLst>
                  <a:ext uri="{0D108BD9-81ED-4DB2-BD59-A6C34878D82A}">
                    <a16:rowId xmlns:a16="http://schemas.microsoft.com/office/drawing/2014/main" val="2239042601"/>
                  </a:ext>
                </a:extLst>
              </a:tr>
              <a:tr h="340332">
                <a:tc>
                  <a:txBody>
                    <a:bodyPr/>
                    <a:lstStyle/>
                    <a:p>
                      <a:pPr algn="l" rtl="0" fontAlgn="base"/>
                      <a:r>
                        <a:rPr lang="en-US" sz="1600" b="0" i="0" u="none" strike="noStrike">
                          <a:solidFill>
                            <a:srgbClr val="01526C"/>
                          </a:solidFill>
                          <a:effectLst/>
                          <a:latin typeface="Arial" panose="020B0604020202020204" pitchFamily="34" charset="0"/>
                        </a:rPr>
                        <a:t>person 9</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9AF84"/>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extLst>
                  <a:ext uri="{0D108BD9-81ED-4DB2-BD59-A6C34878D82A}">
                    <a16:rowId xmlns:a16="http://schemas.microsoft.com/office/drawing/2014/main" val="2799429079"/>
                  </a:ext>
                </a:extLst>
              </a:tr>
              <a:tr h="340332">
                <a:tc>
                  <a:txBody>
                    <a:bodyPr/>
                    <a:lstStyle/>
                    <a:p>
                      <a:pPr algn="l" rtl="0" fontAlgn="base"/>
                      <a:r>
                        <a:rPr lang="en-US" sz="1600" b="0" i="0" u="none" strike="noStrike">
                          <a:solidFill>
                            <a:srgbClr val="01526C"/>
                          </a:solidFill>
                          <a:effectLst/>
                          <a:latin typeface="Arial" panose="020B0604020202020204" pitchFamily="34" charset="0"/>
                        </a:rPr>
                        <a:t>person 10</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9525" cap="flat" cmpd="sng" algn="ctr">
                      <a:solidFill>
                        <a:srgbClr val="FCD7C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l" rtl="0" fontAlgn="base"/>
                      <a:r>
                        <a:rPr lang="en-US" sz="1600" b="0" i="0" u="none" strike="noStrike">
                          <a:solidFill>
                            <a:srgbClr val="01526C"/>
                          </a:solidFill>
                          <a:effectLst/>
                          <a:latin typeface="Arial" panose="020B0604020202020204" pitchFamily="34" charset="0"/>
                        </a:rPr>
                        <a:t> </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CD7C0"/>
                      </a:solidFill>
                      <a:prstDash val="solid"/>
                      <a:round/>
                      <a:headEnd type="none" w="med" len="med"/>
                      <a:tailEnd type="none" w="med" len="med"/>
                    </a:lnR>
                    <a:lnT w="9525" cap="flat" cmpd="sng" algn="ctr">
                      <a:solidFill>
                        <a:srgbClr val="FCD7C0"/>
                      </a:solidFill>
                      <a:prstDash val="solid"/>
                      <a:round/>
                      <a:headEnd type="none" w="med" len="med"/>
                      <a:tailEnd type="none" w="med" len="med"/>
                    </a:lnT>
                    <a:lnB w="9525" cap="flat" cmpd="sng" algn="ctr">
                      <a:solidFill>
                        <a:srgbClr val="FCD7C0"/>
                      </a:solidFill>
                      <a:prstDash val="solid"/>
                      <a:round/>
                      <a:headEnd type="none" w="med" len="med"/>
                      <a:tailEnd type="none" w="med" len="med"/>
                    </a:lnB>
                    <a:solidFill>
                      <a:srgbClr val="FFFFFF"/>
                    </a:solidFill>
                  </a:tcPr>
                </a:tc>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CD7C0"/>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9AF84"/>
                    </a:solidFill>
                  </a:tcPr>
                </a:tc>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marL="51802" marR="51802" marT="25901" marB="25901"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extLst>
                  <a:ext uri="{0D108BD9-81ED-4DB2-BD59-A6C34878D82A}">
                    <a16:rowId xmlns:a16="http://schemas.microsoft.com/office/drawing/2014/main" val="1906566671"/>
                  </a:ext>
                </a:extLst>
              </a:tr>
              <a:tr h="340332">
                <a:tc>
                  <a:txBody>
                    <a:bodyPr/>
                    <a:lstStyle/>
                    <a:p>
                      <a:pPr algn="l" rtl="0" fontAlgn="auto"/>
                      <a:r>
                        <a:rPr lang="en-US" sz="1600" b="0" i="0" u="none" strike="noStrike" dirty="0">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dirty="0">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CD7C0"/>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l" rtl="0" fontAlgn="auto"/>
                      <a:r>
                        <a:rPr lang="en-US" sz="1600" b="0" i="0" u="none" strike="noStrike">
                          <a:solidFill>
                            <a:srgbClr val="01526C"/>
                          </a:solidFill>
                          <a:effectLst/>
                          <a:latin typeface="Arial" panose="020B0604020202020204" pitchFamily="34" charset="0"/>
                        </a:rPr>
                        <a:t>​</a:t>
                      </a: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r" rtl="0" fontAlgn="base"/>
                      <a:r>
                        <a:rPr lang="en-US" sz="1600" b="1" i="0" u="none" strike="noStrike" dirty="0">
                          <a:solidFill>
                            <a:srgbClr val="01526C"/>
                          </a:solidFill>
                          <a:effectLst/>
                          <a:latin typeface="Arial" panose="020B0604020202020204" pitchFamily="34" charset="0"/>
                        </a:rPr>
                        <a:t>Total</a:t>
                      </a:r>
                      <a:r>
                        <a:rPr lang="en-US" sz="1600" b="0" i="0" dirty="0">
                          <a:solidFill>
                            <a:srgbClr val="01526C"/>
                          </a:solidFill>
                          <a:effectLst/>
                          <a:latin typeface="Arial" panose="020B0604020202020204" pitchFamily="34" charset="0"/>
                        </a:rPr>
                        <a:t>​</a:t>
                      </a:r>
                      <a:endParaRPr lang="en-US" sz="1600" b="0" i="0" dirty="0">
                        <a:solidFill>
                          <a:srgbClr val="01526C"/>
                        </a:solidFill>
                        <a:effectLst/>
                      </a:endParaRPr>
                    </a:p>
                  </a:txBody>
                  <a:tcPr marL="51802" marR="51802" marT="25901" marB="25901"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305221457"/>
                  </a:ext>
                </a:extLst>
              </a:tr>
            </a:tbl>
          </a:graphicData>
        </a:graphic>
      </p:graphicFrame>
      <p:graphicFrame>
        <p:nvGraphicFramePr>
          <p:cNvPr id="5" name="Table 4">
            <a:extLst>
              <a:ext uri="{FF2B5EF4-FFF2-40B4-BE49-F238E27FC236}">
                <a16:creationId xmlns:a16="http://schemas.microsoft.com/office/drawing/2014/main" id="{5542AC06-1776-FF1F-D3FF-714DDF27BBDD}"/>
              </a:ext>
            </a:extLst>
          </p:cNvPr>
          <p:cNvGraphicFramePr>
            <a:graphicFrameLocks noGrp="1"/>
          </p:cNvGraphicFramePr>
          <p:nvPr/>
        </p:nvGraphicFramePr>
        <p:xfrm>
          <a:off x="1904352" y="5976359"/>
          <a:ext cx="2457617" cy="670560"/>
        </p:xfrm>
        <a:graphic>
          <a:graphicData uri="http://schemas.openxmlformats.org/drawingml/2006/table">
            <a:tbl>
              <a:tblPr/>
              <a:tblGrid>
                <a:gridCol w="844807">
                  <a:extLst>
                    <a:ext uri="{9D8B030D-6E8A-4147-A177-3AD203B41FA5}">
                      <a16:colId xmlns:a16="http://schemas.microsoft.com/office/drawing/2014/main" val="3174497974"/>
                    </a:ext>
                  </a:extLst>
                </a:gridCol>
                <a:gridCol w="1612810">
                  <a:extLst>
                    <a:ext uri="{9D8B030D-6E8A-4147-A177-3AD203B41FA5}">
                      <a16:colId xmlns:a16="http://schemas.microsoft.com/office/drawing/2014/main" val="3130124640"/>
                    </a:ext>
                  </a:extLst>
                </a:gridCol>
              </a:tblGrid>
              <a:tr h="180975">
                <a:tc>
                  <a:txBody>
                    <a:bodyPr/>
                    <a:lstStyle/>
                    <a:p>
                      <a:pPr algn="r" rtl="0" fontAlgn="base"/>
                      <a:r>
                        <a:rPr lang="en-US" sz="1600" b="0" i="0" u="none" strike="noStrike">
                          <a:solidFill>
                            <a:srgbClr val="F9AF84"/>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9AF84"/>
                    </a:solidFill>
                  </a:tcPr>
                </a:tc>
                <a:tc>
                  <a:txBody>
                    <a:bodyPr/>
                    <a:lstStyle/>
                    <a:p>
                      <a:pPr algn="l" rtl="0" fontAlgn="base"/>
                      <a:r>
                        <a:rPr lang="en-US" sz="1600" b="0" i="0" u="none" strike="noStrike">
                          <a:solidFill>
                            <a:srgbClr val="01526C"/>
                          </a:solidFill>
                          <a:effectLst/>
                          <a:latin typeface="Arial" panose="020B0604020202020204" pitchFamily="34" charset="0"/>
                        </a:rPr>
                        <a:t>initiation</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anchor="b">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2347175556"/>
                  </a:ext>
                </a:extLst>
              </a:tr>
              <a:tr h="171926">
                <a:tc>
                  <a:txBody>
                    <a:bodyPr/>
                    <a:lstStyle/>
                    <a:p>
                      <a:pPr algn="r" rtl="0" fontAlgn="base"/>
                      <a:r>
                        <a:rPr lang="en-US" sz="1600" b="0" i="0" u="none" strike="noStrike">
                          <a:solidFill>
                            <a:srgbClr val="B54909"/>
                          </a:solidFill>
                          <a:effectLst/>
                          <a:latin typeface="Arial" panose="020B0604020202020204" pitchFamily="34" charset="0"/>
                        </a:rPr>
                        <a:t>1</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anchor="b">
                    <a:lnL w="12700"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B54909"/>
                    </a:solidFill>
                  </a:tcPr>
                </a:tc>
                <a:tc>
                  <a:txBody>
                    <a:bodyPr/>
                    <a:lstStyle/>
                    <a:p>
                      <a:pPr algn="l" rtl="0" fontAlgn="base"/>
                      <a:r>
                        <a:rPr lang="en-US" sz="1600" b="0" i="0" u="none" strike="noStrike">
                          <a:solidFill>
                            <a:srgbClr val="01526C"/>
                          </a:solidFill>
                          <a:effectLst/>
                          <a:latin typeface="Arial" panose="020B0604020202020204" pitchFamily="34" charset="0"/>
                        </a:rPr>
                        <a:t>continuation</a:t>
                      </a:r>
                      <a:r>
                        <a:rPr lang="en-US" sz="1600" b="0" i="0">
                          <a:solidFill>
                            <a:srgbClr val="01526C"/>
                          </a:solidFill>
                          <a:effectLst/>
                          <a:latin typeface="Arial" panose="020B0604020202020204" pitchFamily="34" charset="0"/>
                        </a:rPr>
                        <a:t>​</a:t>
                      </a:r>
                      <a:endParaRPr lang="en-US" sz="1600" b="0" i="0">
                        <a:solidFill>
                          <a:srgbClr val="01526C"/>
                        </a:solidFill>
                        <a:effectLst/>
                      </a:endParaRPr>
                    </a:p>
                  </a:txBody>
                  <a:tcPr anchor="b">
                    <a:lnL w="952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2671158785"/>
                  </a:ext>
                </a:extLst>
              </a:tr>
            </a:tbl>
          </a:graphicData>
        </a:graphic>
      </p:graphicFrame>
      <p:graphicFrame>
        <p:nvGraphicFramePr>
          <p:cNvPr id="6" name="Table 5">
            <a:extLst>
              <a:ext uri="{FF2B5EF4-FFF2-40B4-BE49-F238E27FC236}">
                <a16:creationId xmlns:a16="http://schemas.microsoft.com/office/drawing/2014/main" id="{E1D1AE2C-C215-7832-1AAF-ACF22C39CAAC}"/>
              </a:ext>
            </a:extLst>
          </p:cNvPr>
          <p:cNvGraphicFramePr>
            <a:graphicFrameLocks noGrp="1"/>
          </p:cNvGraphicFramePr>
          <p:nvPr/>
        </p:nvGraphicFramePr>
        <p:xfrm>
          <a:off x="1338943" y="1687286"/>
          <a:ext cx="9557658" cy="3464190"/>
        </p:xfrm>
        <a:graphic>
          <a:graphicData uri="http://schemas.openxmlformats.org/drawingml/2006/table">
            <a:tbl>
              <a:tblPr/>
              <a:tblGrid>
                <a:gridCol w="699177">
                  <a:extLst>
                    <a:ext uri="{9D8B030D-6E8A-4147-A177-3AD203B41FA5}">
                      <a16:colId xmlns:a16="http://schemas.microsoft.com/office/drawing/2014/main" val="339373076"/>
                    </a:ext>
                  </a:extLst>
                </a:gridCol>
                <a:gridCol w="735074">
                  <a:extLst>
                    <a:ext uri="{9D8B030D-6E8A-4147-A177-3AD203B41FA5}">
                      <a16:colId xmlns:a16="http://schemas.microsoft.com/office/drawing/2014/main" val="1348987998"/>
                    </a:ext>
                  </a:extLst>
                </a:gridCol>
                <a:gridCol w="725407">
                  <a:extLst>
                    <a:ext uri="{9D8B030D-6E8A-4147-A177-3AD203B41FA5}">
                      <a16:colId xmlns:a16="http://schemas.microsoft.com/office/drawing/2014/main" val="535742255"/>
                    </a:ext>
                  </a:extLst>
                </a:gridCol>
                <a:gridCol w="802783">
                  <a:extLst>
                    <a:ext uri="{9D8B030D-6E8A-4147-A177-3AD203B41FA5}">
                      <a16:colId xmlns:a16="http://schemas.microsoft.com/office/drawing/2014/main" val="4048655170"/>
                    </a:ext>
                  </a:extLst>
                </a:gridCol>
                <a:gridCol w="831799">
                  <a:extLst>
                    <a:ext uri="{9D8B030D-6E8A-4147-A177-3AD203B41FA5}">
                      <a16:colId xmlns:a16="http://schemas.microsoft.com/office/drawing/2014/main" val="3503500136"/>
                    </a:ext>
                  </a:extLst>
                </a:gridCol>
                <a:gridCol w="764094">
                  <a:extLst>
                    <a:ext uri="{9D8B030D-6E8A-4147-A177-3AD203B41FA5}">
                      <a16:colId xmlns:a16="http://schemas.microsoft.com/office/drawing/2014/main" val="2279153568"/>
                    </a:ext>
                  </a:extLst>
                </a:gridCol>
                <a:gridCol w="754422">
                  <a:extLst>
                    <a:ext uri="{9D8B030D-6E8A-4147-A177-3AD203B41FA5}">
                      <a16:colId xmlns:a16="http://schemas.microsoft.com/office/drawing/2014/main" val="215968820"/>
                    </a:ext>
                  </a:extLst>
                </a:gridCol>
                <a:gridCol w="851144">
                  <a:extLst>
                    <a:ext uri="{9D8B030D-6E8A-4147-A177-3AD203B41FA5}">
                      <a16:colId xmlns:a16="http://schemas.microsoft.com/office/drawing/2014/main" val="1578585142"/>
                    </a:ext>
                  </a:extLst>
                </a:gridCol>
                <a:gridCol w="889832">
                  <a:extLst>
                    <a:ext uri="{9D8B030D-6E8A-4147-A177-3AD203B41FA5}">
                      <a16:colId xmlns:a16="http://schemas.microsoft.com/office/drawing/2014/main" val="913825903"/>
                    </a:ext>
                  </a:extLst>
                </a:gridCol>
                <a:gridCol w="735078">
                  <a:extLst>
                    <a:ext uri="{9D8B030D-6E8A-4147-A177-3AD203B41FA5}">
                      <a16:colId xmlns:a16="http://schemas.microsoft.com/office/drawing/2014/main" val="2562964843"/>
                    </a:ext>
                  </a:extLst>
                </a:gridCol>
                <a:gridCol w="841470">
                  <a:extLst>
                    <a:ext uri="{9D8B030D-6E8A-4147-A177-3AD203B41FA5}">
                      <a16:colId xmlns:a16="http://schemas.microsoft.com/office/drawing/2014/main" val="2762341021"/>
                    </a:ext>
                  </a:extLst>
                </a:gridCol>
                <a:gridCol w="927378">
                  <a:extLst>
                    <a:ext uri="{9D8B030D-6E8A-4147-A177-3AD203B41FA5}">
                      <a16:colId xmlns:a16="http://schemas.microsoft.com/office/drawing/2014/main" val="1435087968"/>
                    </a:ext>
                  </a:extLst>
                </a:gridCol>
              </a:tblGrid>
              <a:tr h="346419">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extLst>
                  <a:ext uri="{0D108BD9-81ED-4DB2-BD59-A6C34878D82A}">
                    <a16:rowId xmlns:a16="http://schemas.microsoft.com/office/drawing/2014/main" val="792159252"/>
                  </a:ext>
                </a:extLst>
              </a:tr>
              <a:tr h="346419">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extLst>
                  <a:ext uri="{0D108BD9-81ED-4DB2-BD59-A6C34878D82A}">
                    <a16:rowId xmlns:a16="http://schemas.microsoft.com/office/drawing/2014/main" val="1597290431"/>
                  </a:ext>
                </a:extLst>
              </a:tr>
              <a:tr h="346419">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dirty="0">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extLst>
                  <a:ext uri="{0D108BD9-81ED-4DB2-BD59-A6C34878D82A}">
                    <a16:rowId xmlns:a16="http://schemas.microsoft.com/office/drawing/2014/main" val="3856931488"/>
                  </a:ext>
                </a:extLst>
              </a:tr>
              <a:tr h="346419">
                <a:tc>
                  <a:txBody>
                    <a:bodyPr/>
                    <a:lstStyle/>
                    <a:p>
                      <a:pPr algn="l" fontAlgn="b"/>
                      <a:r>
                        <a:rPr lang="en-US" sz="1100" b="0" i="0" u="none" strike="noStrike" dirty="0">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extLst>
                  <a:ext uri="{0D108BD9-81ED-4DB2-BD59-A6C34878D82A}">
                    <a16:rowId xmlns:a16="http://schemas.microsoft.com/office/drawing/2014/main" val="3296310117"/>
                  </a:ext>
                </a:extLst>
              </a:tr>
              <a:tr h="346419">
                <a:tc>
                  <a:txBody>
                    <a:bodyPr/>
                    <a:lstStyle/>
                    <a:p>
                      <a:pPr algn="l" fontAlgn="b"/>
                      <a:r>
                        <a:rPr lang="en-US" sz="1100" b="0" i="0" u="none" strike="noStrike" dirty="0">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extLst>
                  <a:ext uri="{0D108BD9-81ED-4DB2-BD59-A6C34878D82A}">
                    <a16:rowId xmlns:a16="http://schemas.microsoft.com/office/drawing/2014/main" val="889120923"/>
                  </a:ext>
                </a:extLst>
              </a:tr>
              <a:tr h="346419">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tc>
                  <a:txBody>
                    <a:bodyPr/>
                    <a:lstStyle/>
                    <a:p>
                      <a:pPr algn="l" fontAlgn="b"/>
                      <a:r>
                        <a:rPr lang="en-US" sz="1100" b="0" i="0" u="none" strike="noStrike" dirty="0">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dirty="0">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extLst>
                  <a:ext uri="{0D108BD9-81ED-4DB2-BD59-A6C34878D82A}">
                    <a16:rowId xmlns:a16="http://schemas.microsoft.com/office/drawing/2014/main" val="646830536"/>
                  </a:ext>
                </a:extLst>
              </a:tr>
              <a:tr h="346419">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dirty="0">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extLst>
                  <a:ext uri="{0D108BD9-81ED-4DB2-BD59-A6C34878D82A}">
                    <a16:rowId xmlns:a16="http://schemas.microsoft.com/office/drawing/2014/main" val="3554146841"/>
                  </a:ext>
                </a:extLst>
              </a:tr>
              <a:tr h="346419">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extLst>
                  <a:ext uri="{0D108BD9-81ED-4DB2-BD59-A6C34878D82A}">
                    <a16:rowId xmlns:a16="http://schemas.microsoft.com/office/drawing/2014/main" val="1072814501"/>
                  </a:ext>
                </a:extLst>
              </a:tr>
              <a:tr h="346419">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extLst>
                  <a:ext uri="{0D108BD9-81ED-4DB2-BD59-A6C34878D82A}">
                    <a16:rowId xmlns:a16="http://schemas.microsoft.com/office/drawing/2014/main" val="1006266469"/>
                  </a:ext>
                </a:extLst>
              </a:tr>
              <a:tr h="346419">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l" fontAlgn="b"/>
                      <a:r>
                        <a:rPr lang="en-US" sz="1100" b="0" i="0" u="none" strike="noStrike">
                          <a:solidFill>
                            <a:srgbClr val="FFFFFF"/>
                          </a:solidFill>
                          <a:effectLst/>
                          <a:latin typeface="Arial" panose="020B0604020202020204" pitchFamily="34" charset="0"/>
                        </a:rPr>
                        <a:t> </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FDFDF"/>
                    </a:solidFill>
                  </a:tcPr>
                </a:tc>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tc>
                  <a:txBody>
                    <a:bodyPr/>
                    <a:lstStyle/>
                    <a:p>
                      <a:pPr algn="r" fontAlgn="b"/>
                      <a:r>
                        <a:rPr lang="en-US" sz="1100" b="0" i="0" u="none" strike="noStrike" dirty="0">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extLst>
                  <a:ext uri="{0D108BD9-81ED-4DB2-BD59-A6C34878D82A}">
                    <a16:rowId xmlns:a16="http://schemas.microsoft.com/office/drawing/2014/main" val="1923277680"/>
                  </a:ext>
                </a:extLst>
              </a:tr>
            </a:tbl>
          </a:graphicData>
        </a:graphic>
      </p:graphicFrame>
      <p:graphicFrame>
        <p:nvGraphicFramePr>
          <p:cNvPr id="7" name="Table 6">
            <a:extLst>
              <a:ext uri="{FF2B5EF4-FFF2-40B4-BE49-F238E27FC236}">
                <a16:creationId xmlns:a16="http://schemas.microsoft.com/office/drawing/2014/main" id="{89D681D2-A42D-08FA-9E66-ADBE124AFF07}"/>
              </a:ext>
            </a:extLst>
          </p:cNvPr>
          <p:cNvGraphicFramePr>
            <a:graphicFrameLocks noGrp="1"/>
          </p:cNvGraphicFramePr>
          <p:nvPr/>
        </p:nvGraphicFramePr>
        <p:xfrm>
          <a:off x="1904352" y="5976358"/>
          <a:ext cx="849008" cy="670560"/>
        </p:xfrm>
        <a:graphic>
          <a:graphicData uri="http://schemas.openxmlformats.org/drawingml/2006/table">
            <a:tbl>
              <a:tblPr/>
              <a:tblGrid>
                <a:gridCol w="849008">
                  <a:extLst>
                    <a:ext uri="{9D8B030D-6E8A-4147-A177-3AD203B41FA5}">
                      <a16:colId xmlns:a16="http://schemas.microsoft.com/office/drawing/2014/main" val="2576769607"/>
                    </a:ext>
                  </a:extLst>
                </a:gridCol>
              </a:tblGrid>
              <a:tr h="335280">
                <a:tc>
                  <a:txBody>
                    <a:bodyPr/>
                    <a:lstStyle/>
                    <a:p>
                      <a:pPr algn="r" fontAlgn="b"/>
                      <a:r>
                        <a:rPr lang="en-US" sz="1100" b="0" i="0" u="none" strike="noStrike">
                          <a:solidFill>
                            <a:srgbClr val="EF9CB9"/>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D9D11"/>
                    </a:solidFill>
                  </a:tcPr>
                </a:tc>
                <a:extLst>
                  <a:ext uri="{0D108BD9-81ED-4DB2-BD59-A6C34878D82A}">
                    <a16:rowId xmlns:a16="http://schemas.microsoft.com/office/drawing/2014/main" val="598170979"/>
                  </a:ext>
                </a:extLst>
              </a:tr>
              <a:tr h="335280">
                <a:tc>
                  <a:txBody>
                    <a:bodyPr/>
                    <a:lstStyle/>
                    <a:p>
                      <a:pPr algn="r" fontAlgn="b"/>
                      <a:r>
                        <a:rPr lang="en-US" sz="1100" b="0" i="0" u="none" strike="noStrike">
                          <a:solidFill>
                            <a:srgbClr val="00666B"/>
                          </a:solidFill>
                          <a:effectLst/>
                          <a:latin typeface="Arial" panose="020B0604020202020204" pitchFamily="34" charset="0"/>
                        </a:rPr>
                        <a:t>1</a:t>
                      </a:r>
                    </a:p>
                  </a:txBody>
                  <a:tcPr marL="9525" marR="9525" marT="9525" marB="0" anchor="b">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666B"/>
                    </a:solidFill>
                  </a:tcPr>
                </a:tc>
                <a:extLst>
                  <a:ext uri="{0D108BD9-81ED-4DB2-BD59-A6C34878D82A}">
                    <a16:rowId xmlns:a16="http://schemas.microsoft.com/office/drawing/2014/main" val="2341215231"/>
                  </a:ext>
                </a:extLst>
              </a:tr>
            </a:tbl>
          </a:graphicData>
        </a:graphic>
      </p:graphicFrame>
      <p:sp>
        <p:nvSpPr>
          <p:cNvPr id="8" name="Rectangle 7">
            <a:extLst>
              <a:ext uri="{FF2B5EF4-FFF2-40B4-BE49-F238E27FC236}">
                <a16:creationId xmlns:a16="http://schemas.microsoft.com/office/drawing/2014/main" id="{C13427A6-0D72-2131-FAD2-A78D93AB4086}"/>
              </a:ext>
            </a:extLst>
          </p:cNvPr>
          <p:cNvSpPr/>
          <p:nvPr/>
        </p:nvSpPr>
        <p:spPr>
          <a:xfrm>
            <a:off x="10232571" y="5173248"/>
            <a:ext cx="870858" cy="422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5592570"/>
      </p:ext>
    </p:extLst>
  </p:cSld>
  <p:clrMapOvr>
    <a:masterClrMapping/>
  </p:clrMapOvr>
  <mc:AlternateContent xmlns:mc="http://schemas.openxmlformats.org/markup-compatibility/2006" xmlns:p14="http://schemas.microsoft.com/office/powerpoint/2010/main">
    <mc:Choice Requires="p14">
      <p:transition spd="slow" p14:dur="2000" advTm="39000"/>
    </mc:Choice>
    <mc:Fallback xmlns="">
      <p:transition spd="slow" advTm="39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132D2-A845-B0AF-6564-F171154A7CF0}"/>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Continuation rates</a:t>
            </a:r>
            <a:endParaRPr lang="en-US" dirty="0"/>
          </a:p>
        </p:txBody>
      </p:sp>
      <p:pic>
        <p:nvPicPr>
          <p:cNvPr id="4" name="Picture 3">
            <a:extLst>
              <a:ext uri="{FF2B5EF4-FFF2-40B4-BE49-F238E27FC236}">
                <a16:creationId xmlns:a16="http://schemas.microsoft.com/office/drawing/2014/main" id="{2FEB9A28-B95B-F855-D45E-EE6F9B9B4B55}"/>
              </a:ext>
            </a:extLst>
          </p:cNvPr>
          <p:cNvPicPr>
            <a:picLocks noChangeAspect="1"/>
          </p:cNvPicPr>
          <p:nvPr/>
        </p:nvPicPr>
        <p:blipFill>
          <a:blip r:embed="rId3"/>
          <a:stretch>
            <a:fillRect/>
          </a:stretch>
        </p:blipFill>
        <p:spPr>
          <a:xfrm>
            <a:off x="262890" y="1331299"/>
            <a:ext cx="10677253" cy="4779120"/>
          </a:xfrm>
          <a:prstGeom prst="rect">
            <a:avLst/>
          </a:prstGeom>
        </p:spPr>
      </p:pic>
    </p:spTree>
    <p:extLst>
      <p:ext uri="{BB962C8B-B14F-4D97-AF65-F5344CB8AC3E}">
        <p14:creationId xmlns:p14="http://schemas.microsoft.com/office/powerpoint/2010/main" val="3998892647"/>
      </p:ext>
    </p:extLst>
  </p:cSld>
  <p:clrMapOvr>
    <a:masterClrMapping/>
  </p:clrMapOvr>
  <mc:AlternateContent xmlns:mc="http://schemas.openxmlformats.org/markup-compatibility/2006" xmlns:p14="http://schemas.microsoft.com/office/powerpoint/2010/main">
    <mc:Choice Requires="p14">
      <p:transition spd="slow" p14:dur="2000" advTm="24438"/>
    </mc:Choice>
    <mc:Fallback xmlns="">
      <p:transition spd="slow" advTm="24438"/>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9BF5B-A8CD-7C42-AC96-C46DB76CB613}"/>
              </a:ext>
            </a:extLst>
          </p:cNvPr>
          <p:cNvSpPr>
            <a:spLocks noGrp="1"/>
          </p:cNvSpPr>
          <p:nvPr>
            <p:ph type="title"/>
          </p:nvPr>
        </p:nvSpPr>
        <p:spPr/>
        <p:txBody>
          <a:bodyPr/>
          <a:lstStyle/>
          <a:p>
            <a:r>
              <a:rPr lang="en-US" dirty="0"/>
              <a:t>Conceptualizing targets for PrEP</a:t>
            </a:r>
          </a:p>
        </p:txBody>
      </p:sp>
      <p:sp>
        <p:nvSpPr>
          <p:cNvPr id="3" name="Content Placeholder 2">
            <a:extLst>
              <a:ext uri="{FF2B5EF4-FFF2-40B4-BE49-F238E27FC236}">
                <a16:creationId xmlns:a16="http://schemas.microsoft.com/office/drawing/2014/main" id="{B2842CEB-5049-6D38-1A6F-3A68FD4C8079}"/>
              </a:ext>
            </a:extLst>
          </p:cNvPr>
          <p:cNvSpPr>
            <a:spLocks noGrp="1"/>
          </p:cNvSpPr>
          <p:nvPr>
            <p:ph idx="1"/>
          </p:nvPr>
        </p:nvSpPr>
        <p:spPr>
          <a:xfrm>
            <a:off x="745435" y="1482858"/>
            <a:ext cx="9677400" cy="4826627"/>
          </a:xfrm>
        </p:spPr>
        <p:txBody>
          <a:bodyPr/>
          <a:lstStyle/>
          <a:p>
            <a:pPr>
              <a:spcAft>
                <a:spcPts val="1800"/>
              </a:spcAft>
            </a:pPr>
            <a:r>
              <a:rPr lang="en-US" dirty="0"/>
              <a:t>Global AIDS Targets: expressed as “person-years” of PrEP</a:t>
            </a:r>
          </a:p>
          <a:p>
            <a:pPr>
              <a:spcAft>
                <a:spcPts val="1800"/>
              </a:spcAft>
            </a:pPr>
            <a:r>
              <a:rPr lang="en-US" dirty="0"/>
              <a:t>PEPFAR: targets for PrEP_NEW and </a:t>
            </a:r>
            <a:r>
              <a:rPr lang="en-US" dirty="0" err="1"/>
              <a:t>PrEP_CT</a:t>
            </a:r>
            <a:r>
              <a:rPr lang="en-US" dirty="0"/>
              <a:t> (formerly PrEP_CURR)</a:t>
            </a:r>
          </a:p>
          <a:p>
            <a:pPr>
              <a:spcAft>
                <a:spcPts val="1800"/>
              </a:spcAft>
            </a:pPr>
            <a:r>
              <a:rPr lang="en-US" dirty="0"/>
              <a:t>WHO/UNAIDS/Global Fund: number of people who have used PrEP at least once during the reporting period</a:t>
            </a:r>
          </a:p>
          <a:p>
            <a:pPr>
              <a:spcAft>
                <a:spcPts val="1800"/>
              </a:spcAft>
            </a:pPr>
            <a:r>
              <a:rPr lang="en-US" dirty="0"/>
              <a:t>Ministry of Health: how to define targets for an implementation plan?</a:t>
            </a:r>
          </a:p>
        </p:txBody>
      </p:sp>
    </p:spTree>
    <p:extLst>
      <p:ext uri="{BB962C8B-B14F-4D97-AF65-F5344CB8AC3E}">
        <p14:creationId xmlns:p14="http://schemas.microsoft.com/office/powerpoint/2010/main" val="2607689932"/>
      </p:ext>
    </p:extLst>
  </p:cSld>
  <p:clrMapOvr>
    <a:masterClrMapping/>
  </p:clrMapOvr>
  <mc:AlternateContent xmlns:mc="http://schemas.openxmlformats.org/markup-compatibility/2006" xmlns:p14="http://schemas.microsoft.com/office/powerpoint/2010/main">
    <mc:Choice Requires="p14">
      <p:transition spd="slow" p14:dur="2000" advTm="26000"/>
    </mc:Choice>
    <mc:Fallback xmlns="">
      <p:transition spd="slow" advTm="26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8.9|1.8|1.9|2|2.5|1.9|4.2"/>
</p:tagLst>
</file>

<file path=ppt/tags/tag2.xml><?xml version="1.0" encoding="utf-8"?>
<p:tagLst xmlns:a="http://schemas.openxmlformats.org/drawingml/2006/main" xmlns:r="http://schemas.openxmlformats.org/officeDocument/2006/relationships" xmlns:p="http://schemas.openxmlformats.org/presentationml/2006/main">
  <p:tag name="TIMING" val="|27.7|7.5|11.7|3.2"/>
</p:tagLst>
</file>

<file path=ppt/theme/_rels/themeOverride1.xml.rels><?xml version="1.0" encoding="UTF-8" standalone="yes"?>
<Relationships xmlns="http://schemas.openxmlformats.org/package/2006/relationships"><Relationship Id="rId1" Type="http://schemas.openxmlformats.org/officeDocument/2006/relationships/image" Target="../media/image26.jpeg"/></Relationships>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MOSAIC Theme 2">
  <a:themeElements>
    <a:clrScheme name="MOSAIC">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16B0B6"/>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SAIC Theme 2" id="{D8447026-B611-1040-A708-85BDE0F13E25}" vid="{FDDAADCD-A2E2-864C-BBF7-63340091822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OSAIC color palette">
    <a:dk1>
      <a:srgbClr val="FFFFFF"/>
    </a:dk1>
    <a:lt1>
      <a:srgbClr val="646464"/>
    </a:lt1>
    <a:dk2>
      <a:srgbClr val="FFFFFF"/>
    </a:dk2>
    <a:lt2>
      <a:srgbClr val="646464"/>
    </a:lt2>
    <a:accent1>
      <a:srgbClr val="00666B"/>
    </a:accent1>
    <a:accent2>
      <a:srgbClr val="ED9D11"/>
    </a:accent2>
    <a:accent3>
      <a:srgbClr val="C11F59"/>
    </a:accent3>
    <a:accent4>
      <a:srgbClr val="00666B"/>
    </a:accent4>
    <a:accent5>
      <a:srgbClr val="ED9D11"/>
    </a:accent5>
    <a:accent6>
      <a:srgbClr val="C11F59"/>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C82C6C-671F-492A-B5D9-1B64B86C68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6EBD7C-FDA1-47A0-8E65-4816BEEBFFC4}">
  <ds:schemaRefs>
    <ds:schemaRef ds:uri="1865d82a-bf83-4eaa-817a-e97c662b7d46"/>
    <ds:schemaRef ds:uri="http://schemas.microsoft.com/office/2006/metadata/properties"/>
    <ds:schemaRef ds:uri="http://purl.org/dc/dcmitype/"/>
    <ds:schemaRef ds:uri="http://www.w3.org/XML/1998/namespace"/>
    <ds:schemaRef ds:uri="d35616bd-f3ab-4ee4-8f55-73cb5167d911"/>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43479079-273F-4AE9-85C4-98276B0093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7620</TotalTime>
  <Words>3601</Words>
  <Application>Microsoft Office PowerPoint</Application>
  <PresentationFormat>Widescreen</PresentationFormat>
  <Paragraphs>499</Paragraphs>
  <Slides>21</Slides>
  <Notes>21</Notes>
  <HiddenSlides>1</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21</vt:i4>
      </vt:variant>
    </vt:vector>
  </HeadingPairs>
  <TitlesOfParts>
    <vt:vector size="32" baseType="lpstr">
      <vt:lpstr>Arial</vt:lpstr>
      <vt:lpstr>Calibri</vt:lpstr>
      <vt:lpstr>Calibri </vt:lpstr>
      <vt:lpstr>Calibri Light</vt:lpstr>
      <vt:lpstr>Poppins</vt:lpstr>
      <vt:lpstr>Poppins Medium</vt:lpstr>
      <vt:lpstr>Poppins SemiBold</vt:lpstr>
      <vt:lpstr>Wingdings</vt:lpstr>
      <vt:lpstr>Wingdings 2</vt:lpstr>
      <vt:lpstr>MosaicColorThemeADJ</vt:lpstr>
      <vt:lpstr>MOSAIC Theme 2</vt:lpstr>
      <vt:lpstr>PrEP-it Instructional Presentations Module 1: Introduction to PrEP-it</vt:lpstr>
      <vt:lpstr>Instructional presentations</vt:lpstr>
      <vt:lpstr>PowerPoint Presentation</vt:lpstr>
      <vt:lpstr>Why do we set targets?</vt:lpstr>
      <vt:lpstr>Target-setting for ART and male circumcision (VMMC)</vt:lpstr>
      <vt:lpstr>Defining the size of the population in need </vt:lpstr>
      <vt:lpstr>PrEP use is dynamic and can be discontinuous</vt:lpstr>
      <vt:lpstr>Continuation rates</vt:lpstr>
      <vt:lpstr>Conceptualizing targets for PrEP</vt:lpstr>
      <vt:lpstr>Targets for program planners</vt:lpstr>
      <vt:lpstr>PowerPoint Presentation</vt:lpstr>
      <vt:lpstr>Preparation for national target setting</vt:lpstr>
      <vt:lpstr>Preparation for national target setting, cont.</vt:lpstr>
      <vt:lpstr>Conducting the target-setting process</vt:lpstr>
      <vt:lpstr>PowerPoint Presentation</vt:lpstr>
      <vt:lpstr>What is PrEP-it?</vt:lpstr>
      <vt:lpstr>Core PrEP-it features</vt:lpstr>
      <vt:lpstr>What do countries use PrEP-it for?</vt:lpstr>
      <vt:lpstr>PrEP-it workshops</vt:lpstr>
      <vt:lpstr>Some ways countries have used PrEP-it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37</cp:revision>
  <dcterms:created xsi:type="dcterms:W3CDTF">2023-07-24T13:58:53Z</dcterms:created>
  <dcterms:modified xsi:type="dcterms:W3CDTF">2025-03-27T22:56:48Z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