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13"/>
  </p:notesMasterIdLst>
  <p:sldIdLst>
    <p:sldId id="256" r:id="rId5"/>
    <p:sldId id="2147375605" r:id="rId6"/>
    <p:sldId id="289" r:id="rId7"/>
    <p:sldId id="2147375613" r:id="rId8"/>
    <p:sldId id="313" r:id="rId9"/>
    <p:sldId id="314" r:id="rId10"/>
    <p:sldId id="2147375608" r:id="rId11"/>
    <p:sldId id="214684745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3383E360-C6B7-915C-B226-93444F9C02B2}" name="Nicole Bellows" initials="NB" userId="Nicole Bellows" providerId="None"/>
  <p188:author id="{5FE8C99B-E352-E583-521F-91140AE35D6D}" name="Avenir Health" initials="NB" userId="Avenir Health" providerId="None"/>
  <p188:author id="{EBB5C5B4-77C0-3995-C6E5-86EFC77CE074}" name="Katie Schwartz" initials="KS" userId="S::KSchwartz@fhi360.org::b4babe39-de04-4206-95b2-c6026c8fda13" providerId="AD"/>
  <p188:author id="{1122EABA-21EF-A20D-2CEE-6697002E3416}" name="Katharine Kripke" initials="KK" userId="S::kkripke@avenirhealth.org::737067a8-ce4c-468f-a99a-57252e8500d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2D0105-8F9E-4DA9-A9E3-51AB3D32D425}" v="1" dt="2024-05-16T21:35:33.541"/>
  </p1510:revLst>
</p1510:revInfo>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83577" autoAdjust="0"/>
  </p:normalViewPr>
  <p:slideViewPr>
    <p:cSldViewPr snapToGrid="0" snapToObjects="1">
      <p:cViewPr varScale="1">
        <p:scale>
          <a:sx n="89" d="100"/>
          <a:sy n="89" d="100"/>
        </p:scale>
        <p:origin x="136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Module 4 of the </a:t>
            </a:r>
            <a:r>
              <a:rPr lang="en-US" dirty="0" err="1"/>
              <a:t>PrEP</a:t>
            </a:r>
            <a:r>
              <a:rPr lang="en-US" dirty="0"/>
              <a:t>-it instructional presentations.</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the fifth in a series of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step in our </a:t>
            </a:r>
            <a:r>
              <a:rPr lang="en-US" dirty="0" err="1"/>
              <a:t>PrEP</a:t>
            </a:r>
            <a:r>
              <a:rPr lang="en-US" dirty="0"/>
              <a:t> program configuration is to specify when clients receive </a:t>
            </a:r>
            <a:r>
              <a:rPr lang="en-US" dirty="0" err="1"/>
              <a:t>PrEP</a:t>
            </a:r>
            <a:r>
              <a:rPr lang="en-US" dirty="0"/>
              <a:t> via the visit schedule – according to national guidelines.  This input – in conjunction with others --allows the tool to track how much </a:t>
            </a:r>
            <a:r>
              <a:rPr lang="en-US" dirty="0" err="1"/>
              <a:t>PrEP</a:t>
            </a:r>
            <a:r>
              <a:rPr lang="en-US" dirty="0"/>
              <a:t> and other resources are needed each month of the target-setting period.</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1144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First, you need to think through how many different types of visit schedules are there – meaning different patterns of when clients receive their </a:t>
            </a:r>
            <a:r>
              <a:rPr lang="en-US" dirty="0" err="1"/>
              <a:t>PrEP</a:t>
            </a:r>
            <a:r>
              <a:rPr lang="en-US" dirty="0"/>
              <a:t> after their first initiation visit.  There may be just one schedule for all clients or schedules may vary by priority population or method. </a:t>
            </a:r>
          </a:p>
          <a:p>
            <a:endParaRPr lang="en-US" dirty="0"/>
          </a:p>
          <a:p>
            <a:r>
              <a:rPr lang="en-US" dirty="0" err="1"/>
              <a:t>PrEP</a:t>
            </a:r>
            <a:r>
              <a:rPr lang="en-US" dirty="0"/>
              <a:t>-it initially provides space for four different visit schedules, with the option to add up to 15 more by clicking on the plus sign. If desired, you can also rename the schedules as shown in the example here where the user has three schedules –one for pill, ring, and CAB </a:t>
            </a:r>
            <a:r>
              <a:rPr lang="en-US" dirty="0" err="1"/>
              <a:t>PrEP.</a:t>
            </a:r>
            <a:endParaRPr lang="en-US" dirty="0"/>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3845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naming your schedules, you need to indicate when the return visits occur. For each visit schedule, use the checkboxes to indicate the months that the clients should return for their continuation visit after initiation based on the </a:t>
            </a:r>
            <a:r>
              <a:rPr lang="en-US"/>
              <a:t>national guidelines. </a:t>
            </a:r>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5</a:t>
            </a:fld>
            <a:endParaRPr lang="en-US"/>
          </a:p>
        </p:txBody>
      </p:sp>
    </p:spTree>
    <p:extLst>
      <p:ext uri="{BB962C8B-B14F-4D97-AF65-F5344CB8AC3E}">
        <p14:creationId xmlns:p14="http://schemas.microsoft.com/office/powerpoint/2010/main" val="688760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Lastly, you need to assign a visit schedule to each of the priority populations using the dropdown lists.</a:t>
            </a:r>
          </a:p>
          <a:p>
            <a:endParaRPr lang="en-US" dirty="0"/>
          </a:p>
          <a:p>
            <a:r>
              <a:rPr lang="en-US" dirty="0"/>
              <a:t>The next slide will show a demonstration of completing the visit schedule section.</a:t>
            </a:r>
          </a:p>
        </p:txBody>
      </p:sp>
      <p:sp>
        <p:nvSpPr>
          <p:cNvPr id="4" name="Slide Number Placeholder 3"/>
          <p:cNvSpPr>
            <a:spLocks noGrp="1"/>
          </p:cNvSpPr>
          <p:nvPr>
            <p:ph type="sldNum" sz="quarter" idx="5"/>
          </p:nvPr>
        </p:nvSpPr>
        <p:spPr/>
        <p:txBody>
          <a:bodyPr/>
          <a:lstStyle/>
          <a:p>
            <a:fld id="{2F78AAD2-397B-456F-893A-253AADE969C9}" type="slidenum">
              <a:rPr lang="en-US" smtClean="0"/>
              <a:t>6</a:t>
            </a:fld>
            <a:endParaRPr lang="en-US"/>
          </a:p>
        </p:txBody>
      </p:sp>
    </p:spTree>
    <p:extLst>
      <p:ext uri="{BB962C8B-B14F-4D97-AF65-F5344CB8AC3E}">
        <p14:creationId xmlns:p14="http://schemas.microsoft.com/office/powerpoint/2010/main" val="376938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visit schedules and other functions of </a:t>
            </a:r>
            <a:r>
              <a:rPr lang="en-US" dirty="0" err="1"/>
              <a:t>PrEP</a:t>
            </a:r>
            <a:r>
              <a:rPr lang="en-US" dirty="0"/>
              <a:t>-it, please join the </a:t>
            </a:r>
            <a:r>
              <a:rPr lang="en-US" dirty="0" err="1"/>
              <a:t>PrEP</a:t>
            </a:r>
            <a:r>
              <a:rPr lang="en-US" dirty="0"/>
              <a:t>-it community of Practice.  You can enter questions with the hashtag #VisitSchedules so that others can learn from your question as well.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6414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8</a:t>
            </a:fld>
            <a:endParaRPr lang="en-US"/>
          </a:p>
        </p:txBody>
      </p:sp>
    </p:spTree>
    <p:extLst>
      <p:ext uri="{BB962C8B-B14F-4D97-AF65-F5344CB8AC3E}">
        <p14:creationId xmlns:p14="http://schemas.microsoft.com/office/powerpoint/2010/main" val="40989469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21B8B84-2E7F-495F-B695-CEAE6D70C08D}"/>
              </a:ext>
            </a:extLst>
          </p:cNvPr>
          <p:cNvPicPr>
            <a:picLocks noChangeAspect="1"/>
          </p:cNvPicPr>
          <p:nvPr userDrawn="1"/>
        </p:nvPicPr>
        <p:blipFill rotWithShape="1">
          <a:blip r:embed="rId2"/>
          <a:srcRect l="-329" t="50105" r="18019" b="41311"/>
          <a:stretch/>
        </p:blipFill>
        <p:spPr>
          <a:xfrm rot="5400000">
            <a:off x="8521145" y="3236845"/>
            <a:ext cx="6937516" cy="404190"/>
          </a:xfrm>
          <a:prstGeom prst="rect">
            <a:avLst/>
          </a:prstGeom>
        </p:spPr>
      </p:pic>
      <p:sp>
        <p:nvSpPr>
          <p:cNvPr id="2" name="Title 1"/>
          <p:cNvSpPr>
            <a:spLocks noGrp="1"/>
          </p:cNvSpPr>
          <p:nvPr>
            <p:ph type="title"/>
          </p:nvPr>
        </p:nvSpPr>
        <p:spPr>
          <a:xfrm>
            <a:off x="715944" y="388185"/>
            <a:ext cx="10571998" cy="654717"/>
          </a:xfrm>
          <a:effectLst/>
        </p:spPr>
        <p:txBody>
          <a:bodyPr/>
          <a:lstStyle>
            <a:lvl1pPr>
              <a:defRPr sz="3600">
                <a:solidFill>
                  <a:srgbClr val="00666B"/>
                </a:solidFill>
              </a:defRPr>
            </a:lvl1pPr>
          </a:lstStyle>
          <a:p>
            <a:r>
              <a:rPr lang="en-US"/>
              <a:t>Click to edit Master title style</a:t>
            </a:r>
          </a:p>
        </p:txBody>
      </p:sp>
      <p:sp>
        <p:nvSpPr>
          <p:cNvPr id="3" name="Content Placeholder 2"/>
          <p:cNvSpPr>
            <a:spLocks noGrp="1"/>
          </p:cNvSpPr>
          <p:nvPr>
            <p:ph idx="1"/>
          </p:nvPr>
        </p:nvSpPr>
        <p:spPr>
          <a:xfrm>
            <a:off x="818712" y="1536192"/>
            <a:ext cx="10554574" cy="4675765"/>
          </a:xfrm>
          <a:effectLst/>
        </p:spPr>
        <p:txBody>
          <a:bodyPr anchor="t"/>
          <a:lstStyle>
            <a:lvl1pPr>
              <a:buClr>
                <a:srgbClr val="ED9D11"/>
              </a:buClr>
              <a:defRPr sz="2000"/>
            </a:lvl1pPr>
            <a:lvl2pPr>
              <a:buClr>
                <a:srgbClr val="ED9D11"/>
              </a:buClr>
              <a:defRPr sz="1800"/>
            </a:lvl2pPr>
            <a:lvl3pPr>
              <a:buClr>
                <a:srgbClr val="ED9D11"/>
              </a:buClr>
              <a:defRPr sz="1600"/>
            </a:lvl3pPr>
            <a:lvl4pPr>
              <a:buClr>
                <a:srgbClr val="ED9D11"/>
              </a:buClr>
              <a:defRPr sz="1400"/>
            </a:lvl4pPr>
            <a:lvl5pPr>
              <a:buClr>
                <a:srgbClr val="ED9D1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9BDECE3C-9C6D-4328-B752-7D5D741D7801}"/>
              </a:ext>
            </a:extLst>
          </p:cNvPr>
          <p:cNvSpPr/>
          <p:nvPr userDrawn="1"/>
        </p:nvSpPr>
        <p:spPr>
          <a:xfrm>
            <a:off x="0" y="447188"/>
            <a:ext cx="561522" cy="536713"/>
          </a:xfrm>
          <a:prstGeom prst="rect">
            <a:avLst/>
          </a:prstGeom>
          <a:solidFill>
            <a:srgbClr val="C1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49225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2280766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53" r:id="rId25"/>
    <p:sldLayoutId id="214748376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normAutofit/>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5: Visit schedules</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9000"/>
    </mc:Choice>
    <mc:Fallback xmlns="">
      <p:transition spd="slow" advTm="9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642076" y="1111848"/>
            <a:ext cx="5731170"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573881" y="190956"/>
            <a:ext cx="4261008" cy="6089652"/>
            <a:chOff x="7791449" y="190956"/>
            <a:chExt cx="4261008" cy="6089652"/>
          </a:xfrm>
        </p:grpSpPr>
        <p:sp>
          <p:nvSpPr>
            <p:cNvPr id="7" name="Rectangle: Rounded Corners 6">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97B8092A-A9A0-DA79-C24C-C14E17700BCF}"/>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Configuration</a:t>
            </a:r>
            <a:endParaRPr lang="en-US" sz="3600" dirty="0">
              <a:latin typeface="Poppins SemiBold" panose="00000700000000000000" pitchFamily="2" charset="0"/>
              <a:cs typeface="Poppins SemiBold" panose="00000700000000000000" pitchFamily="2" charset="0"/>
            </a:endParaRPr>
          </a:p>
        </p:txBody>
      </p:sp>
      <p:pic>
        <p:nvPicPr>
          <p:cNvPr id="6" name="Picture 5">
            <a:extLst>
              <a:ext uri="{FF2B5EF4-FFF2-40B4-BE49-F238E27FC236}">
                <a16:creationId xmlns:a16="http://schemas.microsoft.com/office/drawing/2014/main" id="{310326FA-E105-7E20-CE0F-F40CE372278F}"/>
              </a:ext>
            </a:extLst>
          </p:cNvPr>
          <p:cNvPicPr>
            <a:picLocks noChangeAspect="1"/>
          </p:cNvPicPr>
          <p:nvPr/>
        </p:nvPicPr>
        <p:blipFill>
          <a:blip r:embed="rId3"/>
          <a:stretch>
            <a:fillRect/>
          </a:stretch>
        </p:blipFill>
        <p:spPr>
          <a:xfrm>
            <a:off x="6335182" y="592086"/>
            <a:ext cx="4445004" cy="5673827"/>
          </a:xfrm>
          <a:prstGeom prst="rect">
            <a:avLst/>
          </a:prstGeom>
        </p:spPr>
      </p:pic>
      <p:sp>
        <p:nvSpPr>
          <p:cNvPr id="3" name="Rectangle: Rounded Corners 2">
            <a:extLst>
              <a:ext uri="{FF2B5EF4-FFF2-40B4-BE49-F238E27FC236}">
                <a16:creationId xmlns:a16="http://schemas.microsoft.com/office/drawing/2014/main" id="{37565C48-4837-4CC6-E25F-898D87BECF1D}"/>
              </a:ext>
            </a:extLst>
          </p:cNvPr>
          <p:cNvSpPr/>
          <p:nvPr/>
        </p:nvSpPr>
        <p:spPr>
          <a:xfrm>
            <a:off x="6689905" y="3936821"/>
            <a:ext cx="4053784" cy="1103971"/>
          </a:xfrm>
          <a:prstGeom prst="roundRect">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7A79F5D-BDA3-3851-E853-6D3B051F2179}"/>
              </a:ext>
            </a:extLst>
          </p:cNvPr>
          <p:cNvSpPr txBox="1"/>
          <p:nvPr/>
        </p:nvSpPr>
        <p:spPr>
          <a:xfrm>
            <a:off x="625527" y="4227196"/>
            <a:ext cx="5532294"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625E58"/>
                </a:solidFill>
                <a:effectLst/>
                <a:uLnTx/>
                <a:uFillTx/>
                <a:latin typeface="Calibri" panose="020F0502020204030204"/>
                <a:ea typeface="+mn-ea"/>
                <a:cs typeface="+mn-cs"/>
              </a:rPr>
              <a:t>When do clients receive </a:t>
            </a:r>
            <a:r>
              <a:rPr kumimoji="0" lang="en-US" sz="2800" b="0" i="1" u="none" strike="noStrike" kern="1200" cap="none" spc="0" normalizeH="0" baseline="0" noProof="0" dirty="0" err="1">
                <a:ln>
                  <a:noFill/>
                </a:ln>
                <a:solidFill>
                  <a:srgbClr val="625E58"/>
                </a:solidFill>
                <a:effectLst/>
                <a:uLnTx/>
                <a:uFillTx/>
                <a:latin typeface="Calibri" panose="020F0502020204030204"/>
                <a:ea typeface="+mn-ea"/>
                <a:cs typeface="+mn-cs"/>
              </a:rPr>
              <a:t>PrEP</a:t>
            </a:r>
            <a:r>
              <a:rPr kumimoji="0" lang="en-US" sz="2800" b="0" i="1" u="none" strike="noStrike" kern="1200" cap="none" spc="0" normalizeH="0" baseline="0" noProof="0" dirty="0">
                <a:ln>
                  <a:noFill/>
                </a:ln>
                <a:solidFill>
                  <a:srgbClr val="625E58"/>
                </a:solidFill>
                <a:effectLst/>
                <a:uLnTx/>
                <a:uFillTx/>
                <a:latin typeface="Calibri" panose="020F0502020204030204"/>
                <a:ea typeface="+mn-ea"/>
                <a:cs typeface="+mn-cs"/>
              </a:rPr>
              <a:t>  </a:t>
            </a:r>
            <a:r>
              <a:rPr kumimoji="0" lang="en-US" sz="2800" b="0" i="1" u="none" strike="noStrike" kern="1200" cap="none" spc="0" normalizeH="0" baseline="0" noProof="0" dirty="0" err="1">
                <a:ln>
                  <a:noFill/>
                </a:ln>
                <a:solidFill>
                  <a:srgbClr val="625E58"/>
                </a:solidFill>
                <a:effectLst/>
                <a:uLnTx/>
                <a:uFillTx/>
                <a:latin typeface="Calibri" panose="020F0502020204030204"/>
                <a:ea typeface="+mn-ea"/>
                <a:cs typeface="+mn-cs"/>
              </a:rPr>
              <a:t>accordin</a:t>
            </a:r>
            <a:r>
              <a:rPr lang="en-US" sz="2800" i="1" dirty="0">
                <a:solidFill>
                  <a:srgbClr val="625E58"/>
                </a:solidFill>
                <a:latin typeface="Calibri" panose="020F0502020204030204"/>
              </a:rPr>
              <a:t>g to guidelines</a:t>
            </a:r>
            <a:r>
              <a:rPr kumimoji="0" lang="en-US" sz="2800" b="0" i="1" u="none" strike="noStrike" kern="1200" cap="none" spc="0" normalizeH="0" baseline="0" noProof="0" dirty="0">
                <a:ln>
                  <a:noFill/>
                </a:ln>
                <a:solidFill>
                  <a:srgbClr val="625E58"/>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685955671"/>
      </p:ext>
    </p:extLst>
  </p:cSld>
  <p:clrMapOvr>
    <a:masterClrMapping/>
  </p:clrMapOvr>
  <mc:AlternateContent xmlns:mc="http://schemas.openxmlformats.org/markup-compatibility/2006" xmlns:p14="http://schemas.microsoft.com/office/powerpoint/2010/main">
    <mc:Choice Requires="p14">
      <p:transition spd="slow" p14:dur="2000" advTm="23000"/>
    </mc:Choice>
    <mc:Fallback xmlns="">
      <p:transition spd="slow" advTm="2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a:xfrm>
            <a:off x="-1" y="190956"/>
            <a:ext cx="11039475" cy="1143000"/>
          </a:xfrm>
        </p:spPr>
        <p:txBody>
          <a:bodyPr/>
          <a:lstStyle/>
          <a:p>
            <a:r>
              <a:rPr lang="en-US" sz="3600" dirty="0">
                <a:latin typeface="Poppins SemiBold" panose="00000700000000000000" pitchFamily="2" charset="0"/>
                <a:cs typeface="Poppins SemiBold" panose="00000700000000000000" pitchFamily="2" charset="0"/>
              </a:rPr>
              <a:t>Specify number and type of visit schedules</a:t>
            </a:r>
          </a:p>
        </p:txBody>
      </p:sp>
      <p:sp>
        <p:nvSpPr>
          <p:cNvPr id="10" name="Content Placeholder 2">
            <a:extLst>
              <a:ext uri="{FF2B5EF4-FFF2-40B4-BE49-F238E27FC236}">
                <a16:creationId xmlns:a16="http://schemas.microsoft.com/office/drawing/2014/main" id="{3F23B3BE-968F-FEB1-3C0A-40D61972BC87}"/>
              </a:ext>
            </a:extLst>
          </p:cNvPr>
          <p:cNvSpPr txBox="1">
            <a:spLocks/>
          </p:cNvSpPr>
          <p:nvPr/>
        </p:nvSpPr>
        <p:spPr>
          <a:xfrm>
            <a:off x="480807" y="1545583"/>
            <a:ext cx="10744407" cy="512146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Visit schedules (when clients receive </a:t>
            </a:r>
            <a:r>
              <a:rPr kumimoji="0" lang="en-US" sz="2400" b="0" i="0" u="none" strike="noStrike" kern="1200" cap="none" spc="0" normalizeH="0" baseline="0" noProof="0" dirty="0" err="1">
                <a:ln>
                  <a:noFill/>
                </a:ln>
                <a:solidFill>
                  <a:srgbClr val="646464"/>
                </a:solidFill>
                <a:effectLst/>
                <a:uLnTx/>
                <a:uFillTx/>
                <a:latin typeface="Calibri "/>
                <a:cs typeface="Poppins" panose="00000500000000000000" pitchFamily="2" charset="0"/>
              </a:rPr>
              <a:t>PrEP</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 after initiation) may vary by priority population, delivery mechanism, or method</a:t>
            </a: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Three schedules are initially provided, with option to add up to 15 more (+) and delete any you are not using</a:t>
            </a: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pic>
        <p:nvPicPr>
          <p:cNvPr id="14" name="Picture 13">
            <a:extLst>
              <a:ext uri="{FF2B5EF4-FFF2-40B4-BE49-F238E27FC236}">
                <a16:creationId xmlns:a16="http://schemas.microsoft.com/office/drawing/2014/main" id="{565EAD92-E5AF-990A-68D8-19AB7650C016}"/>
              </a:ext>
            </a:extLst>
          </p:cNvPr>
          <p:cNvPicPr>
            <a:picLocks noChangeAspect="1"/>
          </p:cNvPicPr>
          <p:nvPr/>
        </p:nvPicPr>
        <p:blipFill>
          <a:blip r:embed="rId3"/>
          <a:stretch>
            <a:fillRect/>
          </a:stretch>
        </p:blipFill>
        <p:spPr>
          <a:xfrm>
            <a:off x="966786" y="3893982"/>
            <a:ext cx="4552950" cy="2638425"/>
          </a:xfrm>
          <a:prstGeom prst="rect">
            <a:avLst/>
          </a:prstGeom>
        </p:spPr>
      </p:pic>
      <p:sp>
        <p:nvSpPr>
          <p:cNvPr id="15" name="Arrow: Right 14">
            <a:extLst>
              <a:ext uri="{FF2B5EF4-FFF2-40B4-BE49-F238E27FC236}">
                <a16:creationId xmlns:a16="http://schemas.microsoft.com/office/drawing/2014/main" id="{36D15D2C-31A2-5E3F-2470-CE122283E9AB}"/>
              </a:ext>
            </a:extLst>
          </p:cNvPr>
          <p:cNvSpPr/>
          <p:nvPr/>
        </p:nvSpPr>
        <p:spPr>
          <a:xfrm>
            <a:off x="5519736" y="5018049"/>
            <a:ext cx="881994" cy="323385"/>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2CE7D3F-9544-85A0-3319-56D32870732F}"/>
              </a:ext>
            </a:extLst>
          </p:cNvPr>
          <p:cNvSpPr txBox="1"/>
          <p:nvPr/>
        </p:nvSpPr>
        <p:spPr>
          <a:xfrm>
            <a:off x="1126679" y="6473939"/>
            <a:ext cx="3222703" cy="369332"/>
          </a:xfrm>
          <a:prstGeom prst="rect">
            <a:avLst/>
          </a:prstGeom>
          <a:noFill/>
        </p:spPr>
        <p:txBody>
          <a:bodyPr wrap="square" rtlCol="0">
            <a:spAutoFit/>
          </a:bodyPr>
          <a:lstStyle/>
          <a:p>
            <a:r>
              <a:rPr lang="en-US" i="1" dirty="0"/>
              <a:t>Initial </a:t>
            </a:r>
            <a:r>
              <a:rPr lang="en-US" i="1" dirty="0" err="1"/>
              <a:t>PrEP</a:t>
            </a:r>
            <a:r>
              <a:rPr lang="en-US" i="1" dirty="0"/>
              <a:t>-it input</a:t>
            </a:r>
          </a:p>
        </p:txBody>
      </p:sp>
      <p:sp>
        <p:nvSpPr>
          <p:cNvPr id="17" name="TextBox 16">
            <a:extLst>
              <a:ext uri="{FF2B5EF4-FFF2-40B4-BE49-F238E27FC236}">
                <a16:creationId xmlns:a16="http://schemas.microsoft.com/office/drawing/2014/main" id="{6E0ED499-5FDD-5886-378F-D35FD53BC487}"/>
              </a:ext>
            </a:extLst>
          </p:cNvPr>
          <p:cNvSpPr txBox="1"/>
          <p:nvPr/>
        </p:nvSpPr>
        <p:spPr>
          <a:xfrm>
            <a:off x="6499702" y="6201160"/>
            <a:ext cx="3222703" cy="369332"/>
          </a:xfrm>
          <a:prstGeom prst="rect">
            <a:avLst/>
          </a:prstGeom>
          <a:noFill/>
        </p:spPr>
        <p:txBody>
          <a:bodyPr wrap="square" rtlCol="0">
            <a:spAutoFit/>
          </a:bodyPr>
          <a:lstStyle/>
          <a:p>
            <a:r>
              <a:rPr lang="en-US" i="1" dirty="0"/>
              <a:t>User specification</a:t>
            </a:r>
          </a:p>
        </p:txBody>
      </p:sp>
      <p:pic>
        <p:nvPicPr>
          <p:cNvPr id="5" name="Picture 4">
            <a:extLst>
              <a:ext uri="{FF2B5EF4-FFF2-40B4-BE49-F238E27FC236}">
                <a16:creationId xmlns:a16="http://schemas.microsoft.com/office/drawing/2014/main" id="{18FD5C45-9531-2E56-F62F-3C29C825E24C}"/>
              </a:ext>
            </a:extLst>
          </p:cNvPr>
          <p:cNvPicPr>
            <a:picLocks noChangeAspect="1"/>
          </p:cNvPicPr>
          <p:nvPr/>
        </p:nvPicPr>
        <p:blipFill>
          <a:blip r:embed="rId4"/>
          <a:stretch>
            <a:fillRect/>
          </a:stretch>
        </p:blipFill>
        <p:spPr>
          <a:xfrm>
            <a:off x="6401730" y="4192013"/>
            <a:ext cx="4397648" cy="1947530"/>
          </a:xfrm>
          <a:prstGeom prst="rect">
            <a:avLst/>
          </a:prstGeom>
        </p:spPr>
      </p:pic>
    </p:spTree>
    <p:extLst>
      <p:ext uri="{BB962C8B-B14F-4D97-AF65-F5344CB8AC3E}">
        <p14:creationId xmlns:p14="http://schemas.microsoft.com/office/powerpoint/2010/main" val="1829490889"/>
      </p:ext>
    </p:extLst>
  </p:cSld>
  <p:clrMapOvr>
    <a:masterClrMapping/>
  </p:clrMapOvr>
  <mc:AlternateContent xmlns:mc="http://schemas.openxmlformats.org/markup-compatibility/2006" xmlns:p14="http://schemas.microsoft.com/office/powerpoint/2010/main">
    <mc:Choice Requires="p14">
      <p:transition spd="slow" p14:dur="2000" advTm="43000"/>
    </mc:Choice>
    <mc:Fallback xmlns="">
      <p:transition spd="slow" advTm="4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Visit schedules</a:t>
            </a:r>
          </a:p>
        </p:txBody>
      </p:sp>
      <p:sp>
        <p:nvSpPr>
          <p:cNvPr id="10" name="Content Placeholder 2">
            <a:extLst>
              <a:ext uri="{FF2B5EF4-FFF2-40B4-BE49-F238E27FC236}">
                <a16:creationId xmlns:a16="http://schemas.microsoft.com/office/drawing/2014/main" id="{AA0428E5-C5E0-E24F-9C7E-CD9EB6C90F25}"/>
              </a:ext>
            </a:extLst>
          </p:cNvPr>
          <p:cNvSpPr txBox="1">
            <a:spLocks/>
          </p:cNvSpPr>
          <p:nvPr/>
        </p:nvSpPr>
        <p:spPr>
          <a:xfrm>
            <a:off x="7345221" y="1489378"/>
            <a:ext cx="3549520" cy="4675765"/>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endParaRPr lang="en-US" sz="1000" dirty="0">
              <a:latin typeface="Poppins" panose="00000500000000000000" pitchFamily="2" charset="0"/>
              <a:cs typeface="Poppins" panose="00000500000000000000" pitchFamily="2" charset="0"/>
            </a:endParaRPr>
          </a:p>
        </p:txBody>
      </p:sp>
      <p:sp>
        <p:nvSpPr>
          <p:cNvPr id="7" name="TextBox 6">
            <a:extLst>
              <a:ext uri="{FF2B5EF4-FFF2-40B4-BE49-F238E27FC236}">
                <a16:creationId xmlns:a16="http://schemas.microsoft.com/office/drawing/2014/main" id="{2EEEE931-B804-3E0B-5B69-1C962936EC40}"/>
              </a:ext>
            </a:extLst>
          </p:cNvPr>
          <p:cNvSpPr txBox="1"/>
          <p:nvPr/>
        </p:nvSpPr>
        <p:spPr>
          <a:xfrm>
            <a:off x="522884" y="6027003"/>
            <a:ext cx="10938430" cy="830997"/>
          </a:xfrm>
          <a:prstGeom prst="rect">
            <a:avLst/>
          </a:prstGeom>
          <a:noFill/>
        </p:spPr>
        <p:txBody>
          <a:bodyPr wrap="square" rtlCol="0">
            <a:spAutoFit/>
          </a:bodyPr>
          <a:lstStyle/>
          <a:p>
            <a:pPr>
              <a:buClr>
                <a:schemeClr val="accent3"/>
              </a:buClr>
            </a:pPr>
            <a:r>
              <a:rPr lang="en-US" sz="2400" dirty="0">
                <a:latin typeface="Calibri "/>
              </a:rPr>
              <a:t>Use checkboxes to indicate the months  that clients return for </a:t>
            </a:r>
            <a:r>
              <a:rPr lang="en-US" sz="2400" dirty="0" err="1">
                <a:latin typeface="Calibri "/>
              </a:rPr>
              <a:t>PrEP</a:t>
            </a:r>
            <a:r>
              <a:rPr lang="en-US" sz="2400" dirty="0">
                <a:latin typeface="Calibri "/>
              </a:rPr>
              <a:t> after initiation</a:t>
            </a:r>
          </a:p>
          <a:p>
            <a:pPr>
              <a:buClr>
                <a:schemeClr val="accent3"/>
              </a:buClr>
            </a:pPr>
            <a:endParaRPr lang="en-US" sz="2400" dirty="0">
              <a:latin typeface="Calibri "/>
            </a:endParaRPr>
          </a:p>
        </p:txBody>
      </p:sp>
      <p:pic>
        <p:nvPicPr>
          <p:cNvPr id="5" name="Picture 4">
            <a:extLst>
              <a:ext uri="{FF2B5EF4-FFF2-40B4-BE49-F238E27FC236}">
                <a16:creationId xmlns:a16="http://schemas.microsoft.com/office/drawing/2014/main" id="{E96FBB32-E991-EB9C-0FF4-5BFC2A27010B}"/>
              </a:ext>
            </a:extLst>
          </p:cNvPr>
          <p:cNvPicPr>
            <a:picLocks noChangeAspect="1"/>
          </p:cNvPicPr>
          <p:nvPr/>
        </p:nvPicPr>
        <p:blipFill>
          <a:blip r:embed="rId3"/>
          <a:stretch>
            <a:fillRect/>
          </a:stretch>
        </p:blipFill>
        <p:spPr>
          <a:xfrm>
            <a:off x="2345473" y="1120116"/>
            <a:ext cx="6999248" cy="4829176"/>
          </a:xfrm>
          <a:prstGeom prst="rect">
            <a:avLst/>
          </a:prstGeom>
        </p:spPr>
      </p:pic>
    </p:spTree>
    <p:extLst>
      <p:ext uri="{BB962C8B-B14F-4D97-AF65-F5344CB8AC3E}">
        <p14:creationId xmlns:p14="http://schemas.microsoft.com/office/powerpoint/2010/main" val="1137622402"/>
      </p:ext>
    </p:extLst>
  </p:cSld>
  <p:clrMapOvr>
    <a:masterClrMapping/>
  </p:clrMapOvr>
  <mc:AlternateContent xmlns:mc="http://schemas.openxmlformats.org/markup-compatibility/2006" xmlns:p14="http://schemas.microsoft.com/office/powerpoint/2010/main">
    <mc:Choice Requires="p14">
      <p:transition spd="slow" p14:dur="2000" advTm="18000"/>
    </mc:Choice>
    <mc:Fallback xmlns="">
      <p:transition spd="slow" advTm="18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20F0F-4D15-36F8-F3D4-281DFCFF468A}"/>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Assign schedules</a:t>
            </a:r>
          </a:p>
        </p:txBody>
      </p:sp>
      <p:sp>
        <p:nvSpPr>
          <p:cNvPr id="3" name="Content Placeholder 2">
            <a:extLst>
              <a:ext uri="{FF2B5EF4-FFF2-40B4-BE49-F238E27FC236}">
                <a16:creationId xmlns:a16="http://schemas.microsoft.com/office/drawing/2014/main" id="{0F658DA9-F0F5-3C26-6605-A077013709CA}"/>
              </a:ext>
            </a:extLst>
          </p:cNvPr>
          <p:cNvSpPr>
            <a:spLocks noGrp="1"/>
          </p:cNvSpPr>
          <p:nvPr>
            <p:ph idx="1"/>
          </p:nvPr>
        </p:nvSpPr>
        <p:spPr>
          <a:xfrm>
            <a:off x="848315" y="3849742"/>
            <a:ext cx="9677400" cy="4214348"/>
          </a:xfrm>
        </p:spPr>
        <p:txBody>
          <a:bodyPr>
            <a:normAutofit/>
          </a:bodyPr>
          <a:lstStyle/>
          <a:p>
            <a:pPr marL="0" indent="0">
              <a:buNone/>
            </a:pPr>
            <a:r>
              <a:rPr lang="en-US" sz="2400" dirty="0">
                <a:latin typeface="Calibri "/>
                <a:cs typeface="Poppins" panose="00000500000000000000" pitchFamily="2" charset="0"/>
              </a:rPr>
              <a:t>Use dropdown list to select the appropriate visit schedule for each priority population and method</a:t>
            </a:r>
          </a:p>
        </p:txBody>
      </p:sp>
      <p:pic>
        <p:nvPicPr>
          <p:cNvPr id="5" name="Picture 4">
            <a:extLst>
              <a:ext uri="{FF2B5EF4-FFF2-40B4-BE49-F238E27FC236}">
                <a16:creationId xmlns:a16="http://schemas.microsoft.com/office/drawing/2014/main" id="{89F2B4CC-BFCD-38CA-8992-707B1E0B5393}"/>
              </a:ext>
            </a:extLst>
          </p:cNvPr>
          <p:cNvPicPr>
            <a:picLocks noChangeAspect="1"/>
          </p:cNvPicPr>
          <p:nvPr/>
        </p:nvPicPr>
        <p:blipFill>
          <a:blip r:embed="rId3"/>
          <a:stretch>
            <a:fillRect/>
          </a:stretch>
        </p:blipFill>
        <p:spPr>
          <a:xfrm>
            <a:off x="177298" y="1408856"/>
            <a:ext cx="11019433" cy="1461679"/>
          </a:xfrm>
          <a:prstGeom prst="rect">
            <a:avLst/>
          </a:prstGeom>
        </p:spPr>
      </p:pic>
    </p:spTree>
    <p:extLst>
      <p:ext uri="{BB962C8B-B14F-4D97-AF65-F5344CB8AC3E}">
        <p14:creationId xmlns:p14="http://schemas.microsoft.com/office/powerpoint/2010/main" val="4130130837"/>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a:xfrm>
            <a:off x="838199" y="1350336"/>
            <a:ext cx="9896475" cy="4826627"/>
          </a:xfrm>
        </p:spPr>
        <p:txBody>
          <a:bodyPr/>
          <a:lstStyle/>
          <a:p>
            <a:pPr marL="0" indent="0">
              <a:buNone/>
            </a:pPr>
            <a:r>
              <a:rPr lang="en-US" dirty="0"/>
              <a:t>For more information on commodities forecasting and 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 </a:t>
            </a:r>
            <a:r>
              <a:rPr lang="en-US" i="1" dirty="0">
                <a:solidFill>
                  <a:schemeClr val="accent2"/>
                </a:solidFill>
                <a:latin typeface="Calibri "/>
                <a:cs typeface="Poppins" panose="00000500000000000000" pitchFamily="2" charset="0"/>
              </a:rPr>
              <a:t>#VisitSchedules </a:t>
            </a:r>
            <a:r>
              <a:rPr lang="en-US" i="1" dirty="0">
                <a:solidFill>
                  <a:schemeClr val="tx2"/>
                </a:solidFill>
                <a:latin typeface="Calibri "/>
                <a:cs typeface="Poppins" panose="00000500000000000000" pitchFamily="2" charset="0"/>
              </a:rPr>
              <a:t>for</a:t>
            </a:r>
            <a:r>
              <a:rPr lang="en-US" dirty="0">
                <a:solidFill>
                  <a:schemeClr val="tx2"/>
                </a:solidFill>
                <a:latin typeface="Calibri "/>
                <a:cs typeface="Poppins" panose="00000500000000000000" pitchFamily="2" charset="0"/>
              </a:rPr>
              <a:t> questions specific to these sections.</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6" name="Picture 5">
            <a:extLst>
              <a:ext uri="{FF2B5EF4-FFF2-40B4-BE49-F238E27FC236}">
                <a16:creationId xmlns:a16="http://schemas.microsoft.com/office/drawing/2014/main" id="{78455A36-EF05-C3F5-9F83-7B46BC7F02EB}"/>
              </a:ext>
            </a:extLst>
          </p:cNvPr>
          <p:cNvPicPr>
            <a:picLocks noChangeAspect="1"/>
          </p:cNvPicPr>
          <p:nvPr/>
        </p:nvPicPr>
        <p:blipFill>
          <a:blip r:embed="rId4"/>
          <a:stretch>
            <a:fillRect/>
          </a:stretch>
        </p:blipFill>
        <p:spPr>
          <a:xfrm>
            <a:off x="838199" y="4156329"/>
            <a:ext cx="9515475" cy="2619375"/>
          </a:xfrm>
          <a:prstGeom prst="rect">
            <a:avLst/>
          </a:prstGeom>
        </p:spPr>
      </p:pic>
    </p:spTree>
    <p:extLst>
      <p:ext uri="{BB962C8B-B14F-4D97-AF65-F5344CB8AC3E}">
        <p14:creationId xmlns:p14="http://schemas.microsoft.com/office/powerpoint/2010/main" val="3496144715"/>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6EBD7C-FDA1-47A0-8E65-4816BEEBFFC4}">
  <ds:schemaRefs>
    <ds:schemaRef ds:uri="1865d82a-bf83-4eaa-817a-e97c662b7d46"/>
    <ds:schemaRef ds:uri="http://schemas.microsoft.com/office/2006/documentManagement/types"/>
    <ds:schemaRef ds:uri="http://purl.org/dc/terms/"/>
    <ds:schemaRef ds:uri="http://schemas.microsoft.com/office/2006/metadata/properties"/>
    <ds:schemaRef ds:uri="http://www.w3.org/XML/1998/namespace"/>
    <ds:schemaRef ds:uri="http://purl.org/dc/elements/1.1/"/>
    <ds:schemaRef ds:uri="http://schemas.openxmlformats.org/package/2006/metadata/core-properties"/>
    <ds:schemaRef ds:uri="http://schemas.microsoft.com/office/infopath/2007/PartnerControls"/>
    <ds:schemaRef ds:uri="d35616bd-f3ab-4ee4-8f55-73cb5167d911"/>
    <ds:schemaRef ds:uri="http://purl.org/dc/dcmitype/"/>
  </ds:schemaRefs>
</ds:datastoreItem>
</file>

<file path=customXml/itemProps2.xml><?xml version="1.0" encoding="utf-8"?>
<ds:datastoreItem xmlns:ds="http://schemas.openxmlformats.org/officeDocument/2006/customXml" ds:itemID="{43479079-273F-4AE9-85C4-98276B00939E}">
  <ds:schemaRefs>
    <ds:schemaRef ds:uri="http://schemas.microsoft.com/sharepoint/v3/contenttype/forms"/>
  </ds:schemaRefs>
</ds:datastoreItem>
</file>

<file path=customXml/itemProps3.xml><?xml version="1.0" encoding="utf-8"?>
<ds:datastoreItem xmlns:ds="http://schemas.openxmlformats.org/officeDocument/2006/customXml" ds:itemID="{B888711B-FD5D-4D2F-8A10-5BBAAECFFD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1179</TotalTime>
  <Words>626</Words>
  <Application>Microsoft Office PowerPoint</Application>
  <PresentationFormat>Widescreen</PresentationFormat>
  <Paragraphs>64</Paragraphs>
  <Slides>8</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Arial</vt:lpstr>
      <vt:lpstr>Calibri</vt:lpstr>
      <vt:lpstr>Calibri </vt:lpstr>
      <vt:lpstr>Calibri Light</vt:lpstr>
      <vt:lpstr>Poppins</vt:lpstr>
      <vt:lpstr>Poppins Medium</vt:lpstr>
      <vt:lpstr>Poppins SemiBold</vt:lpstr>
      <vt:lpstr>Wingdings</vt:lpstr>
      <vt:lpstr>MosaicColorThemeADJ</vt:lpstr>
      <vt:lpstr>PrEP-it Instructional Presentations Module 5: Visit schedules</vt:lpstr>
      <vt:lpstr>Instructional presentations</vt:lpstr>
      <vt:lpstr>Configuration</vt:lpstr>
      <vt:lpstr>Specify number and type of visit schedules</vt:lpstr>
      <vt:lpstr>Visit schedules</vt:lpstr>
      <vt:lpstr>Assign schedules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35</cp:revision>
  <dcterms:created xsi:type="dcterms:W3CDTF">2023-07-24T13:58:53Z</dcterms:created>
  <dcterms:modified xsi:type="dcterms:W3CDTF">2025-03-27T23:02:17Z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