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6"/>
  </p:notesMasterIdLst>
  <p:sldIdLst>
    <p:sldId id="256" r:id="rId5"/>
    <p:sldId id="2147375605" r:id="rId6"/>
    <p:sldId id="2147375606" r:id="rId7"/>
    <p:sldId id="307" r:id="rId8"/>
    <p:sldId id="308" r:id="rId9"/>
    <p:sldId id="2147375607" r:id="rId10"/>
    <p:sldId id="309" r:id="rId11"/>
    <p:sldId id="2147375651" r:id="rId12"/>
    <p:sldId id="302" r:id="rId13"/>
    <p:sldId id="306" r:id="rId14"/>
    <p:sldId id="214684745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04" autoAdjust="0"/>
  </p:normalViewPr>
  <p:slideViewPr>
    <p:cSldViewPr snapToGrid="0" snapToObjects="1">
      <p:cViewPr varScale="1">
        <p:scale>
          <a:sx n="101" d="100"/>
          <a:sy n="101" d="100"/>
        </p:scale>
        <p:origin x="912" y="10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this </a:t>
            </a:r>
            <a:r>
              <a:rPr lang="en-US" dirty="0" err="1"/>
              <a:t>PrEP</a:t>
            </a:r>
            <a:r>
              <a:rPr lang="en-US" dirty="0"/>
              <a:t>-it instructional presentation.</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these and other functions of </a:t>
            </a:r>
            <a:r>
              <a:rPr lang="en-US" dirty="0" err="1"/>
              <a:t>PrEP</a:t>
            </a:r>
            <a:r>
              <a:rPr lang="en-US" dirty="0"/>
              <a:t>-it, please join the </a:t>
            </a:r>
            <a:r>
              <a:rPr lang="en-US" dirty="0" err="1"/>
              <a:t>PrEP</a:t>
            </a:r>
            <a:r>
              <a:rPr lang="en-US" dirty="0"/>
              <a:t>-it community of Practice.  You can enter questions with the hashtags #aggregate and #disaggregate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11</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tenth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PrEP</a:t>
            </a:r>
            <a:r>
              <a:rPr lang="en-US" dirty="0"/>
              <a:t>-it was designed to be flexible and respond to different user needs.  Some users may want to set targets at the national level and then need to disaggregate the results to the subnational level.  In contrast, some users prefer to set targets at the subnational level – like district or county – and then later aggregate the subnational results up to the national level.  </a:t>
            </a:r>
            <a:r>
              <a:rPr lang="en-US" dirty="0" err="1"/>
              <a:t>PrEP</a:t>
            </a:r>
            <a:r>
              <a:rPr lang="en-US" dirty="0"/>
              <a:t>-it allows for both of these approaches.</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197872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will disaggregate your targets, you will need to indicate this on the Getting Started section of </a:t>
            </a:r>
            <a:r>
              <a:rPr lang="en-US" dirty="0" err="1"/>
              <a:t>PrEP</a:t>
            </a:r>
            <a:r>
              <a:rPr lang="en-US" dirty="0"/>
              <a:t>-it.  We suggest you review the Getting Started instructional presentation when you are ready to complete the disaggregate targets module.  In Getting Started, you will need to endure that you have checked the box to disaggregate your targets geographically and that you have specified your subnational levels.  Once you have downloaded the template, you need to complete the subnational areas tab with the adult populations for those over age 15 for each subnational area. </a:t>
            </a:r>
          </a:p>
          <a:p>
            <a:endParaRPr lang="en-US" dirty="0"/>
          </a:p>
          <a:p>
            <a:r>
              <a:rPr lang="en-US" dirty="0"/>
              <a:t>Note that you will need to copy the “Yes” responses to any new rows you enter in this template to ensure that the template will upload correctly. Once uploaded, then you proceed through the different modules of </a:t>
            </a:r>
            <a:r>
              <a:rPr lang="en-US" dirty="0" err="1"/>
              <a:t>PrEP</a:t>
            </a:r>
            <a:r>
              <a:rPr lang="en-US" dirty="0"/>
              <a:t>-it from Configuration through the Targets module.</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3969938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completing your targets, you can move to the disaggregate targets tab.  Here you will see your total targets and, if needed, you can change the date range.  For example, if you have set 2-year targets but only want to disaggregate for year 1, you can adjust the time period for the year of interest and then click on the “set date range” button, where it will turn grey, which is how you know the date range is set.</a:t>
            </a:r>
          </a:p>
          <a:p>
            <a:endParaRPr lang="en-US" dirty="0"/>
          </a:p>
          <a:p>
            <a:r>
              <a:rPr lang="en-US" dirty="0"/>
              <a:t>Next, for each method, review the specifications of the sex and age range for each priority population and make any adjustments if needed.  Then, click next.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1582420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click “next”, </a:t>
            </a:r>
            <a:r>
              <a:rPr lang="en-US" dirty="0" err="1"/>
              <a:t>PrEP</a:t>
            </a:r>
            <a:r>
              <a:rPr lang="en-US" dirty="0"/>
              <a:t>-it takes you to the “District populations” tab where you can select the subnational areas where you would like your targets disaggregated. </a:t>
            </a:r>
          </a:p>
          <a:p>
            <a:endParaRPr lang="en-US" sz="2400" dirty="0">
              <a:latin typeface="Calibri "/>
              <a:cs typeface="Poppins" panose="00000500000000000000" pitchFamily="2" charset="0"/>
            </a:endParaRPr>
          </a:p>
          <a:p>
            <a:r>
              <a:rPr lang="en-US" sz="2400" dirty="0">
                <a:latin typeface="Calibri "/>
                <a:cs typeface="Poppins" panose="00000500000000000000" pitchFamily="2" charset="0"/>
              </a:rPr>
              <a:t>Select the areas where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targets are being set for each priority population.  Note that these checkboxes correspond to the Yes/No in the data template you uploaded under getting started.  If you had “Yes” for each subnational area but now want to only disaggregate to some areas, you can uncheck the boxes.</a:t>
            </a:r>
            <a:endParaRPr lang="en-US" dirty="0"/>
          </a:p>
          <a:p>
            <a:endParaRPr lang="en-US" dirty="0"/>
          </a:p>
          <a:p>
            <a:r>
              <a:rPr lang="en-US" dirty="0"/>
              <a:t>In this example, </a:t>
            </a:r>
            <a:r>
              <a:rPr lang="en-US" dirty="0" err="1"/>
              <a:t>PrEP</a:t>
            </a:r>
            <a:r>
              <a:rPr lang="en-US" dirty="0"/>
              <a:t> targets are being disaggregated to </a:t>
            </a:r>
            <a:r>
              <a:rPr lang="en-US" dirty="0" err="1"/>
              <a:t>serodifferent</a:t>
            </a:r>
            <a:r>
              <a:rPr lang="en-US" dirty="0"/>
              <a:t> couples in all locations but AGYW are only being disaggregated in regions 2 and 4.</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1656751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selecting the subnational areas, you can see the disaggregated targets in the provided table and you can use the dropdown lists to view the targets by method and by </a:t>
            </a:r>
            <a:r>
              <a:rPr lang="en-US" dirty="0" err="1"/>
              <a:t>PrEP_NEW</a:t>
            </a:r>
            <a:r>
              <a:rPr lang="en-US" dirty="0"/>
              <a:t> and </a:t>
            </a:r>
            <a:r>
              <a:rPr lang="en-US" dirty="0" err="1"/>
              <a:t>PrEP_CT</a:t>
            </a:r>
            <a:r>
              <a:rPr lang="en-US" dirty="0"/>
              <a:t>.  If you need your targets in the COP </a:t>
            </a:r>
            <a:r>
              <a:rPr lang="en-US" dirty="0" err="1"/>
              <a:t>datapack</a:t>
            </a:r>
            <a:r>
              <a:rPr lang="en-US" dirty="0"/>
              <a:t> format, click on the “Download FY25 PEPFAR targets” button and save the file to your computer.</a:t>
            </a:r>
          </a:p>
          <a:p>
            <a:endParaRPr lang="en-US" dirty="0"/>
          </a:p>
          <a:p>
            <a:r>
              <a:rPr lang="en-US" dirty="0"/>
              <a:t>The next slide will show you a demonstration of the inputs and outputs for disaggregation.</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2237525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3077B-E21F-34F2-3C31-FF1A76815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D05CDB-073F-7A65-6470-AF5BB032EA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763227-7C07-5660-9E27-7A13CFB83030}"/>
              </a:ext>
            </a:extLst>
          </p:cNvPr>
          <p:cNvSpPr>
            <a:spLocks noGrp="1"/>
          </p:cNvSpPr>
          <p:nvPr>
            <p:ph type="body" idx="1"/>
          </p:nvPr>
        </p:nvSpPr>
        <p:spPr/>
        <p:txBody>
          <a:bodyPr/>
          <a:lstStyle/>
          <a:p>
            <a:r>
              <a:rPr lang="en-US" dirty="0"/>
              <a:t>The other approach is to set targets at the subnational level and then aggregate them.  To do this, you must run a separate </a:t>
            </a:r>
            <a:r>
              <a:rPr lang="en-US" dirty="0" err="1"/>
              <a:t>PrEP</a:t>
            </a:r>
            <a:r>
              <a:rPr lang="en-US" dirty="0"/>
              <a:t>-it application for each subnational area.  Given all the different inputs into </a:t>
            </a:r>
            <a:r>
              <a:rPr lang="en-US" dirty="0" err="1"/>
              <a:t>PrEP</a:t>
            </a:r>
            <a:r>
              <a:rPr lang="en-US" dirty="0"/>
              <a:t>-it, you need to consider which parameters should be harmonized across all the applications and which can vary.  In order for the </a:t>
            </a:r>
            <a:r>
              <a:rPr lang="en-US" dirty="0" err="1"/>
              <a:t>PrEP</a:t>
            </a:r>
            <a:r>
              <a:rPr lang="en-US" dirty="0"/>
              <a:t>-it to be able to adequately aggregate – three parameters need to be the same in each application:</a:t>
            </a:r>
          </a:p>
          <a:p>
            <a:endParaRPr lang="en-US" dirty="0"/>
          </a:p>
          <a:p>
            <a:pPr marL="0" indent="0">
              <a:buNone/>
            </a:pPr>
            <a:r>
              <a:rPr lang="en-US" dirty="0"/>
              <a:t>Each application should have the same priority populations.  If you are not setting targets for a priority population in one subnational area but are in others, include the population in all applications and set the population or coverage to zero when they are not being included.  Similarly, the methods should include all the methods that are being used across all subnational applications – but for a specific application, you can set that method to not be available.  Finally, the target-setting time period should be the same across all applications.</a:t>
            </a:r>
          </a:p>
          <a:p>
            <a:pPr marL="0" indent="0">
              <a:buNone/>
            </a:pPr>
            <a:endParaRPr lang="en-US" dirty="0"/>
          </a:p>
          <a:p>
            <a:pPr marL="0" indent="0">
              <a:buNone/>
            </a:pPr>
            <a:r>
              <a:rPr lang="en-US" dirty="0"/>
              <a:t>Many parameters may or may not vary across subnational applications – these include the continuation curves, visit schedules, costs, impact factor adjustments, the percent indicated for </a:t>
            </a:r>
            <a:r>
              <a:rPr lang="en-US" dirty="0" err="1"/>
              <a:t>PrEP</a:t>
            </a:r>
            <a:r>
              <a:rPr lang="en-US" dirty="0"/>
              <a:t>, the scale-up trends, method mix, coverage percentages, and coverage constraints.</a:t>
            </a:r>
          </a:p>
          <a:p>
            <a:pPr marL="0" indent="0">
              <a:buNone/>
            </a:pPr>
            <a:endParaRPr lang="en-US" dirty="0"/>
          </a:p>
          <a:p>
            <a:pPr marL="0" indent="0">
              <a:buNone/>
            </a:pPr>
            <a:r>
              <a:rPr lang="en-US" dirty="0"/>
              <a:t>Areas likely to vary by subnational location include the population sizes, program data, and HIV prevalence.</a:t>
            </a:r>
          </a:p>
          <a:p>
            <a:pPr marL="0" indent="0">
              <a:buNone/>
            </a:pPr>
            <a:endParaRPr lang="en-US" dirty="0"/>
          </a:p>
          <a:p>
            <a:pPr marL="0" indent="0">
              <a:buNone/>
            </a:pPr>
            <a:r>
              <a:rPr lang="en-US" dirty="0"/>
              <a:t>For each application, it should be saved as a JSON file on your computer.</a:t>
            </a:r>
          </a:p>
          <a:p>
            <a:pPr marL="0" indent="0">
              <a:buNone/>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1EB6678B-3363-06F1-AEE0-E1298E2D60FE}"/>
              </a:ext>
            </a:extLst>
          </p:cNvPr>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1129921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are ready to aggregate multiple files, you start by clicking on “Begin” in the Aggregate section on the first page of </a:t>
            </a:r>
            <a:r>
              <a:rPr lang="en-US" dirty="0" err="1"/>
              <a:t>PrEP</a:t>
            </a:r>
            <a:r>
              <a:rPr lang="en-US" dirty="0"/>
              <a:t>-it.  </a:t>
            </a:r>
          </a:p>
          <a:p>
            <a:endParaRPr lang="en-US" dirty="0"/>
          </a:p>
          <a:p>
            <a:r>
              <a:rPr lang="en-US" dirty="0"/>
              <a:t>Next, you click the “Aggregate files” button and select the JSON files that you want to aggregate and click “open”.  The results will appear and you can use the dropdown list to review the aggregated results for costs, targets, impact, and commodities.</a:t>
            </a:r>
          </a:p>
          <a:p>
            <a:endParaRPr lang="en-US" dirty="0"/>
          </a:p>
          <a:p>
            <a:r>
              <a:rPr lang="en-US" dirty="0"/>
              <a:t>The next slide shows a demonstration of aggregating multiple sessions in </a:t>
            </a:r>
            <a:r>
              <a:rPr lang="en-US" dirty="0" err="1"/>
              <a:t>PrEP</a:t>
            </a:r>
            <a:r>
              <a:rPr lang="en-US" dirty="0"/>
              <a:t>-it</a:t>
            </a:r>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40418386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974085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561975" y="1663580"/>
            <a:ext cx="12611100" cy="2006840"/>
          </a:xfrm>
        </p:spPr>
        <p:txBody>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10: Disaggregate and Aggregate</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on aggregation </a:t>
            </a:r>
            <a:r>
              <a:rPr lang="en-US"/>
              <a:t>and disaggregation and </a:t>
            </a:r>
            <a:r>
              <a:rPr lang="en-US" dirty="0"/>
              <a:t>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hashtags </a:t>
            </a:r>
            <a:r>
              <a:rPr lang="en-US" i="1" dirty="0">
                <a:solidFill>
                  <a:schemeClr val="accent2"/>
                </a:solidFill>
                <a:latin typeface="Calibri "/>
                <a:cs typeface="Poppins" panose="00000500000000000000" pitchFamily="2" charset="0"/>
              </a:rPr>
              <a:t>#aggregate </a:t>
            </a:r>
            <a:r>
              <a:rPr lang="en-US" dirty="0">
                <a:solidFill>
                  <a:schemeClr val="tx2"/>
                </a:solidFill>
                <a:latin typeface="Calibri "/>
                <a:cs typeface="Poppins" panose="00000500000000000000" pitchFamily="2" charset="0"/>
              </a:rPr>
              <a:t>or </a:t>
            </a:r>
            <a:r>
              <a:rPr lang="en-US" i="1" dirty="0">
                <a:solidFill>
                  <a:schemeClr val="accent2"/>
                </a:solidFill>
                <a:latin typeface="Calibri "/>
                <a:cs typeface="Poppins" panose="00000500000000000000" pitchFamily="2" charset="0"/>
              </a:rPr>
              <a:t>#disaggregate </a:t>
            </a:r>
            <a:r>
              <a:rPr lang="en-US" dirty="0">
                <a:solidFill>
                  <a:schemeClr val="tx2"/>
                </a:solidFill>
                <a:latin typeface="Calibri "/>
                <a:cs typeface="Poppins" panose="00000500000000000000" pitchFamily="2" charset="0"/>
              </a:rPr>
              <a:t>for  questions specific to these modules</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10" name="Picture 9">
            <a:extLst>
              <a:ext uri="{FF2B5EF4-FFF2-40B4-BE49-F238E27FC236}">
                <a16:creationId xmlns:a16="http://schemas.microsoft.com/office/drawing/2014/main" id="{7A32FE05-159E-3243-FA16-C56FCD79F57D}"/>
              </a:ext>
            </a:extLst>
          </p:cNvPr>
          <p:cNvPicPr>
            <a:picLocks noChangeAspect="1"/>
          </p:cNvPicPr>
          <p:nvPr/>
        </p:nvPicPr>
        <p:blipFill>
          <a:blip r:embed="rId4"/>
          <a:stretch>
            <a:fillRect/>
          </a:stretch>
        </p:blipFill>
        <p:spPr>
          <a:xfrm>
            <a:off x="1852397" y="4295700"/>
            <a:ext cx="7702406" cy="2099974"/>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06409" y="1118746"/>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656550"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Disaggregate/aggregate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7127E62E-AE8F-F368-632E-3BC76BB11B8F}"/>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6D91E7-73A5-5F1B-BF7C-A953081686DF}"/>
              </a:ext>
            </a:extLst>
          </p:cNvPr>
          <p:cNvSpPr>
            <a:spLocks noGrp="1"/>
          </p:cNvSpPr>
          <p:nvPr>
            <p:ph type="title"/>
          </p:nvPr>
        </p:nvSpPr>
        <p:spPr/>
        <p:txBody>
          <a:bodyPr/>
          <a:lstStyle/>
          <a:p>
            <a:r>
              <a:rPr lang="en-US" dirty="0"/>
              <a:t>Different approaches to using </a:t>
            </a:r>
            <a:r>
              <a:rPr lang="en-US" dirty="0" err="1"/>
              <a:t>PrEP</a:t>
            </a:r>
            <a:r>
              <a:rPr lang="en-US" dirty="0"/>
              <a:t>-it</a:t>
            </a:r>
          </a:p>
        </p:txBody>
      </p:sp>
      <p:grpSp>
        <p:nvGrpSpPr>
          <p:cNvPr id="2" name="Group 1">
            <a:extLst>
              <a:ext uri="{FF2B5EF4-FFF2-40B4-BE49-F238E27FC236}">
                <a16:creationId xmlns:a16="http://schemas.microsoft.com/office/drawing/2014/main" id="{4DA4561E-681A-A63B-7C22-95A94AA745D9}"/>
              </a:ext>
            </a:extLst>
          </p:cNvPr>
          <p:cNvGrpSpPr/>
          <p:nvPr/>
        </p:nvGrpSpPr>
        <p:grpSpPr>
          <a:xfrm>
            <a:off x="6673198" y="1959015"/>
            <a:ext cx="3428041" cy="4241076"/>
            <a:chOff x="1121776" y="1959015"/>
            <a:chExt cx="3428041" cy="4241076"/>
          </a:xfrm>
        </p:grpSpPr>
        <p:grpSp>
          <p:nvGrpSpPr>
            <p:cNvPr id="4" name="Group 3">
              <a:extLst>
                <a:ext uri="{FF2B5EF4-FFF2-40B4-BE49-F238E27FC236}">
                  <a16:creationId xmlns:a16="http://schemas.microsoft.com/office/drawing/2014/main" id="{AF29E757-197C-ECD2-795F-DD5034C116BC}"/>
                </a:ext>
              </a:extLst>
            </p:cNvPr>
            <p:cNvGrpSpPr/>
            <p:nvPr/>
          </p:nvGrpSpPr>
          <p:grpSpPr>
            <a:xfrm>
              <a:off x="1192191" y="1959015"/>
              <a:ext cx="2476983" cy="2338086"/>
              <a:chOff x="1053295" y="2410428"/>
              <a:chExt cx="2476983" cy="2338086"/>
            </a:xfrm>
          </p:grpSpPr>
          <p:grpSp>
            <p:nvGrpSpPr>
              <p:cNvPr id="7" name="Group 6">
                <a:extLst>
                  <a:ext uri="{FF2B5EF4-FFF2-40B4-BE49-F238E27FC236}">
                    <a16:creationId xmlns:a16="http://schemas.microsoft.com/office/drawing/2014/main" id="{7814AAF7-A561-F60E-C9AC-8152D8D9A6D6}"/>
                  </a:ext>
                </a:extLst>
              </p:cNvPr>
              <p:cNvGrpSpPr/>
              <p:nvPr/>
            </p:nvGrpSpPr>
            <p:grpSpPr>
              <a:xfrm>
                <a:off x="1053295" y="2410428"/>
                <a:ext cx="833378" cy="2338086"/>
                <a:chOff x="1053295" y="2410428"/>
                <a:chExt cx="833378" cy="2338086"/>
              </a:xfrm>
            </p:grpSpPr>
            <p:sp>
              <p:nvSpPr>
                <p:cNvPr id="9" name="Rectangle 8">
                  <a:extLst>
                    <a:ext uri="{FF2B5EF4-FFF2-40B4-BE49-F238E27FC236}">
                      <a16:creationId xmlns:a16="http://schemas.microsoft.com/office/drawing/2014/main" id="{57A8E4C7-D1F0-BFA2-F016-0F6AD1401F5F}"/>
                    </a:ext>
                  </a:extLst>
                </p:cNvPr>
                <p:cNvSpPr/>
                <p:nvPr/>
              </p:nvSpPr>
              <p:spPr>
                <a:xfrm>
                  <a:off x="1053295" y="3220656"/>
                  <a:ext cx="833377" cy="71763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77DE96-051D-C0B8-3AAE-E765A73B704C}"/>
                    </a:ext>
                  </a:extLst>
                </p:cNvPr>
                <p:cNvSpPr/>
                <p:nvPr/>
              </p:nvSpPr>
              <p:spPr>
                <a:xfrm>
                  <a:off x="1053296" y="2410428"/>
                  <a:ext cx="833377" cy="71763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2A8C68-CF12-2747-6246-6B12714BA1B4}"/>
                    </a:ext>
                  </a:extLst>
                </p:cNvPr>
                <p:cNvSpPr/>
                <p:nvPr/>
              </p:nvSpPr>
              <p:spPr>
                <a:xfrm>
                  <a:off x="1053296" y="4030884"/>
                  <a:ext cx="833377" cy="71763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a:extLst>
                  <a:ext uri="{FF2B5EF4-FFF2-40B4-BE49-F238E27FC236}">
                    <a16:creationId xmlns:a16="http://schemas.microsoft.com/office/drawing/2014/main" id="{CA9E10BA-75A1-3672-357D-C6B0E1B701D6}"/>
                  </a:ext>
                </a:extLst>
              </p:cNvPr>
              <p:cNvSpPr/>
              <p:nvPr/>
            </p:nvSpPr>
            <p:spPr>
              <a:xfrm>
                <a:off x="2696901" y="2410428"/>
                <a:ext cx="833377" cy="233808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Arrow: Right 4">
              <a:extLst>
                <a:ext uri="{FF2B5EF4-FFF2-40B4-BE49-F238E27FC236}">
                  <a16:creationId xmlns:a16="http://schemas.microsoft.com/office/drawing/2014/main" id="{2BBAB986-E1D8-AFB4-63BA-70428F466845}"/>
                </a:ext>
              </a:extLst>
            </p:cNvPr>
            <p:cNvSpPr/>
            <p:nvPr/>
          </p:nvSpPr>
          <p:spPr>
            <a:xfrm>
              <a:off x="2199190" y="2986268"/>
              <a:ext cx="484203" cy="34724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2AD8B8C-8EDA-5D81-9386-4F84046FCC27}"/>
                </a:ext>
              </a:extLst>
            </p:cNvPr>
            <p:cNvSpPr txBox="1"/>
            <p:nvPr/>
          </p:nvSpPr>
          <p:spPr>
            <a:xfrm>
              <a:off x="1121776" y="4630431"/>
              <a:ext cx="3428041" cy="1569660"/>
            </a:xfrm>
            <a:prstGeom prst="rect">
              <a:avLst/>
            </a:prstGeom>
            <a:noFill/>
          </p:spPr>
          <p:txBody>
            <a:bodyPr wrap="square" rtlCol="0">
              <a:spAutoFit/>
            </a:bodyPr>
            <a:lstStyle/>
            <a:p>
              <a:r>
                <a:rPr lang="en-US" sz="2400" dirty="0"/>
                <a:t>Set targets at the subnational level and need to </a:t>
              </a:r>
              <a:r>
                <a:rPr lang="en-US" sz="2400" b="1" dirty="0"/>
                <a:t>AGGREGATE</a:t>
              </a:r>
              <a:r>
                <a:rPr lang="en-US" sz="2400" dirty="0"/>
                <a:t> to the national level</a:t>
              </a:r>
            </a:p>
          </p:txBody>
        </p:sp>
      </p:grpSp>
      <p:grpSp>
        <p:nvGrpSpPr>
          <p:cNvPr id="13" name="Group 12">
            <a:extLst>
              <a:ext uri="{FF2B5EF4-FFF2-40B4-BE49-F238E27FC236}">
                <a16:creationId xmlns:a16="http://schemas.microsoft.com/office/drawing/2014/main" id="{C470AECC-F631-8E3C-65C7-4BE5FF36477E}"/>
              </a:ext>
            </a:extLst>
          </p:cNvPr>
          <p:cNvGrpSpPr/>
          <p:nvPr/>
        </p:nvGrpSpPr>
        <p:grpSpPr>
          <a:xfrm>
            <a:off x="789644" y="1959015"/>
            <a:ext cx="3428041" cy="4248943"/>
            <a:chOff x="6922306" y="1959015"/>
            <a:chExt cx="3428041" cy="4248943"/>
          </a:xfrm>
        </p:grpSpPr>
        <p:sp>
          <p:nvSpPr>
            <p:cNvPr id="28" name="Rectangle 27">
              <a:extLst>
                <a:ext uri="{FF2B5EF4-FFF2-40B4-BE49-F238E27FC236}">
                  <a16:creationId xmlns:a16="http://schemas.microsoft.com/office/drawing/2014/main" id="{5B2B6C5C-7C59-39E2-C5AE-8B2A7308A4BA}"/>
                </a:ext>
              </a:extLst>
            </p:cNvPr>
            <p:cNvSpPr/>
            <p:nvPr/>
          </p:nvSpPr>
          <p:spPr>
            <a:xfrm>
              <a:off x="8522826" y="3731871"/>
              <a:ext cx="833377" cy="71763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A6DE97CF-2609-8F43-DA8B-4F71B614FD62}"/>
                </a:ext>
              </a:extLst>
            </p:cNvPr>
            <p:cNvGrpSpPr/>
            <p:nvPr/>
          </p:nvGrpSpPr>
          <p:grpSpPr>
            <a:xfrm>
              <a:off x="7031622" y="1959015"/>
              <a:ext cx="2324581" cy="2457690"/>
              <a:chOff x="7170520" y="2503026"/>
              <a:chExt cx="2324581" cy="2457690"/>
            </a:xfrm>
          </p:grpSpPr>
          <p:sp>
            <p:nvSpPr>
              <p:cNvPr id="32" name="Rectangle 31">
                <a:extLst>
                  <a:ext uri="{FF2B5EF4-FFF2-40B4-BE49-F238E27FC236}">
                    <a16:creationId xmlns:a16="http://schemas.microsoft.com/office/drawing/2014/main" id="{10DFE982-49C1-5758-CDA4-8EA0EDE1944A}"/>
                  </a:ext>
                </a:extLst>
              </p:cNvPr>
              <p:cNvSpPr/>
              <p:nvPr/>
            </p:nvSpPr>
            <p:spPr>
              <a:xfrm>
                <a:off x="8661724" y="2503026"/>
                <a:ext cx="833377" cy="71763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3018203-C75B-86B8-DE61-5965B26337AA}"/>
                  </a:ext>
                </a:extLst>
              </p:cNvPr>
              <p:cNvSpPr/>
              <p:nvPr/>
            </p:nvSpPr>
            <p:spPr>
              <a:xfrm>
                <a:off x="8661722" y="3373056"/>
                <a:ext cx="833377" cy="71763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D23750F-1B8E-FC53-EE9C-8C30B4C85AA5}"/>
                  </a:ext>
                </a:extLst>
              </p:cNvPr>
              <p:cNvSpPr/>
              <p:nvPr/>
            </p:nvSpPr>
            <p:spPr>
              <a:xfrm>
                <a:off x="7170520" y="2503026"/>
                <a:ext cx="833377" cy="245769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Arrow: Right 29">
              <a:extLst>
                <a:ext uri="{FF2B5EF4-FFF2-40B4-BE49-F238E27FC236}">
                  <a16:creationId xmlns:a16="http://schemas.microsoft.com/office/drawing/2014/main" id="{B2645433-C291-F3B8-B3C8-68C846FB2784}"/>
                </a:ext>
              </a:extLst>
            </p:cNvPr>
            <p:cNvSpPr/>
            <p:nvPr/>
          </p:nvSpPr>
          <p:spPr>
            <a:xfrm>
              <a:off x="7951810" y="2989187"/>
              <a:ext cx="484203" cy="34724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AB356D9-FE01-5821-49B7-285DBAFED0AC}"/>
                </a:ext>
              </a:extLst>
            </p:cNvPr>
            <p:cNvSpPr txBox="1"/>
            <p:nvPr/>
          </p:nvSpPr>
          <p:spPr>
            <a:xfrm>
              <a:off x="6922306" y="4638298"/>
              <a:ext cx="3428041" cy="1569660"/>
            </a:xfrm>
            <a:prstGeom prst="rect">
              <a:avLst/>
            </a:prstGeom>
            <a:noFill/>
          </p:spPr>
          <p:txBody>
            <a:bodyPr wrap="square" rtlCol="0">
              <a:spAutoFit/>
            </a:bodyPr>
            <a:lstStyle/>
            <a:p>
              <a:r>
                <a:rPr lang="en-US" sz="2400" dirty="0"/>
                <a:t>Set targets at the national level and need to </a:t>
              </a:r>
              <a:r>
                <a:rPr lang="en-US" sz="2400" b="1" dirty="0"/>
                <a:t>DISAGGREGATE</a:t>
              </a:r>
              <a:r>
                <a:rPr lang="en-US" sz="2400" dirty="0"/>
                <a:t> to the sub-national level</a:t>
              </a:r>
            </a:p>
          </p:txBody>
        </p:sp>
      </p:grpSp>
    </p:spTree>
    <p:extLst>
      <p:ext uri="{BB962C8B-B14F-4D97-AF65-F5344CB8AC3E}">
        <p14:creationId xmlns:p14="http://schemas.microsoft.com/office/powerpoint/2010/main" val="1085418540"/>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544784" y="1128350"/>
            <a:ext cx="9896475" cy="4826627"/>
          </a:xfrm>
        </p:spPr>
        <p:txBody>
          <a:bodyPr/>
          <a:lstStyle/>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Ensure that you have clicked on the “Disaggregate your targets geographically” and then specify the subnational level(s). Can specify 1 or 2 levels</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On the data template, complete “Subnational areas” tab with adult populations ages 15+ for each subnational area for disaggregation</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Note that you will need to copy the “Yes” to new rows to ensure the template will upload correctly</a:t>
            </a:r>
          </a:p>
          <a:p>
            <a:pPr>
              <a:buFont typeface="Wingdings" panose="05000000000000000000" pitchFamily="2" charset="2"/>
              <a:buChar char="§"/>
            </a:pPr>
            <a:endParaRPr lang="en-US" sz="1000" dirty="0">
              <a:latin typeface="+mn-lt"/>
              <a:cs typeface="Poppins" panose="00000500000000000000" pitchFamily="2" charset="0"/>
            </a:endParaRPr>
          </a:p>
          <a:p>
            <a:pPr>
              <a:buFont typeface="Wingdings" panose="05000000000000000000" pitchFamily="2" charset="2"/>
              <a:buChar char="§"/>
            </a:pPr>
            <a:endParaRPr lang="en-US" sz="1000" dirty="0">
              <a:latin typeface="+mn-lt"/>
              <a:cs typeface="Poppins" panose="00000500000000000000" pitchFamily="2" charset="0"/>
            </a:endParaRPr>
          </a:p>
          <a:p>
            <a:pPr>
              <a:buFont typeface="Wingdings" panose="05000000000000000000" pitchFamily="2" charset="2"/>
              <a:buChar char="§"/>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For disaggregated, enable in </a:t>
            </a:r>
            <a:r>
              <a:rPr lang="en-US" i="1" dirty="0">
                <a:solidFill>
                  <a:schemeClr val="accent2"/>
                </a:solidFill>
              </a:rPr>
              <a:t>Getting started</a:t>
            </a:r>
            <a:endParaRPr lang="en-US" dirty="0">
              <a:solidFill>
                <a:schemeClr val="accent2"/>
              </a:solidFill>
            </a:endParaRPr>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6" name="Picture 5">
            <a:extLst>
              <a:ext uri="{FF2B5EF4-FFF2-40B4-BE49-F238E27FC236}">
                <a16:creationId xmlns:a16="http://schemas.microsoft.com/office/drawing/2014/main" id="{A1C0089C-478F-50DA-4570-2DE054963DE1}"/>
              </a:ext>
            </a:extLst>
          </p:cNvPr>
          <p:cNvPicPr>
            <a:picLocks noChangeAspect="1"/>
          </p:cNvPicPr>
          <p:nvPr/>
        </p:nvPicPr>
        <p:blipFill>
          <a:blip r:embed="rId3"/>
          <a:stretch>
            <a:fillRect/>
          </a:stretch>
        </p:blipFill>
        <p:spPr>
          <a:xfrm>
            <a:off x="6060897" y="2240488"/>
            <a:ext cx="3177493" cy="751523"/>
          </a:xfrm>
          <a:prstGeom prst="rect">
            <a:avLst/>
          </a:prstGeom>
        </p:spPr>
      </p:pic>
      <p:pic>
        <p:nvPicPr>
          <p:cNvPr id="11" name="Picture 10">
            <a:extLst>
              <a:ext uri="{FF2B5EF4-FFF2-40B4-BE49-F238E27FC236}">
                <a16:creationId xmlns:a16="http://schemas.microsoft.com/office/drawing/2014/main" id="{280E413B-D5EB-38D7-6B5A-1E62CDD5047C}"/>
              </a:ext>
            </a:extLst>
          </p:cNvPr>
          <p:cNvPicPr>
            <a:picLocks noChangeAspect="1"/>
          </p:cNvPicPr>
          <p:nvPr/>
        </p:nvPicPr>
        <p:blipFill>
          <a:blip r:embed="rId4"/>
          <a:stretch>
            <a:fillRect/>
          </a:stretch>
        </p:blipFill>
        <p:spPr>
          <a:xfrm>
            <a:off x="2077741" y="2158676"/>
            <a:ext cx="3876675" cy="428625"/>
          </a:xfrm>
          <a:prstGeom prst="rect">
            <a:avLst/>
          </a:prstGeom>
        </p:spPr>
      </p:pic>
      <p:pic>
        <p:nvPicPr>
          <p:cNvPr id="7" name="Picture 6">
            <a:extLst>
              <a:ext uri="{FF2B5EF4-FFF2-40B4-BE49-F238E27FC236}">
                <a16:creationId xmlns:a16="http://schemas.microsoft.com/office/drawing/2014/main" id="{CC88C88E-A6E6-40A7-341B-E9EF7AA98AF6}"/>
              </a:ext>
            </a:extLst>
          </p:cNvPr>
          <p:cNvPicPr>
            <a:picLocks noChangeAspect="1"/>
          </p:cNvPicPr>
          <p:nvPr/>
        </p:nvPicPr>
        <p:blipFill>
          <a:blip r:embed="rId5"/>
          <a:stretch>
            <a:fillRect/>
          </a:stretch>
        </p:blipFill>
        <p:spPr>
          <a:xfrm>
            <a:off x="311105" y="4899737"/>
            <a:ext cx="10789204" cy="1873346"/>
          </a:xfrm>
          <a:prstGeom prst="rect">
            <a:avLst/>
          </a:prstGeom>
        </p:spPr>
      </p:pic>
    </p:spTree>
    <p:extLst>
      <p:ext uri="{BB962C8B-B14F-4D97-AF65-F5344CB8AC3E}">
        <p14:creationId xmlns:p14="http://schemas.microsoft.com/office/powerpoint/2010/main" val="1069048876"/>
      </p:ext>
    </p:extLst>
  </p:cSld>
  <p:clrMapOvr>
    <a:masterClrMapping/>
  </p:clrMapOvr>
  <mc:AlternateContent xmlns:mc="http://schemas.openxmlformats.org/markup-compatibility/2006" xmlns:p14="http://schemas.microsoft.com/office/powerpoint/2010/main">
    <mc:Choice Requires="p14">
      <p:transition spd="slow" p14:dur="2000" advTm="53000"/>
    </mc:Choice>
    <mc:Fallback xmlns="">
      <p:transition spd="slow" advTm="5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619125" y="1333956"/>
            <a:ext cx="9896475" cy="4826627"/>
          </a:xfrm>
        </p:spPr>
        <p:txBody>
          <a:bodyPr/>
          <a:lstStyle/>
          <a:p>
            <a:r>
              <a:rPr lang="en-US" sz="2400" dirty="0">
                <a:latin typeface="Calibri "/>
                <a:cs typeface="Poppins" panose="00000500000000000000" pitchFamily="2" charset="0"/>
              </a:rPr>
              <a:t>Set the date range for the period you want your targets disaggregated</a:t>
            </a:r>
            <a:endParaRPr lang="en-US" sz="2400" i="1"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endParaRPr lang="en-US" sz="1000" dirty="0">
              <a:latin typeface="+mn-lt"/>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sz="2800" dirty="0">
              <a:latin typeface="Calibri "/>
              <a:cs typeface="Poppins" panose="00000500000000000000" pitchFamily="2" charset="0"/>
            </a:endParaRPr>
          </a:p>
          <a:p>
            <a:pPr marL="0" indent="0">
              <a:buNone/>
            </a:pPr>
            <a:endParaRPr lang="en-US" dirty="0">
              <a:latin typeface="Calibri "/>
              <a:cs typeface="Poppins" panose="00000500000000000000" pitchFamily="2" charset="0"/>
            </a:endParaRPr>
          </a:p>
          <a:p>
            <a:r>
              <a:rPr lang="en-US" sz="2400" dirty="0">
                <a:latin typeface="Calibri "/>
                <a:cs typeface="Poppins" panose="00000500000000000000" pitchFamily="2" charset="0"/>
              </a:rPr>
              <a:t>Review the specifications for each population in terms of sex and age range and make any adjustments, if needed</a:t>
            </a: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Disaggregation set-up</a:t>
            </a:r>
            <a:endParaRPr lang="en-US" dirty="0">
              <a:solidFill>
                <a:schemeClr val="accent2"/>
              </a:solidFill>
            </a:endParaRPr>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6" name="Picture 5">
            <a:extLst>
              <a:ext uri="{FF2B5EF4-FFF2-40B4-BE49-F238E27FC236}">
                <a16:creationId xmlns:a16="http://schemas.microsoft.com/office/drawing/2014/main" id="{D53C22D5-F4E7-41AE-2C23-5539711FBA46}"/>
              </a:ext>
            </a:extLst>
          </p:cNvPr>
          <p:cNvPicPr>
            <a:picLocks noChangeAspect="1"/>
          </p:cNvPicPr>
          <p:nvPr/>
        </p:nvPicPr>
        <p:blipFill>
          <a:blip r:embed="rId3"/>
          <a:stretch>
            <a:fillRect/>
          </a:stretch>
        </p:blipFill>
        <p:spPr>
          <a:xfrm>
            <a:off x="2820458" y="1882314"/>
            <a:ext cx="6377486" cy="1297401"/>
          </a:xfrm>
          <a:prstGeom prst="rect">
            <a:avLst/>
          </a:prstGeom>
        </p:spPr>
      </p:pic>
      <p:cxnSp>
        <p:nvCxnSpPr>
          <p:cNvPr id="9" name="Straight Arrow Connector 8">
            <a:extLst>
              <a:ext uri="{FF2B5EF4-FFF2-40B4-BE49-F238E27FC236}">
                <a16:creationId xmlns:a16="http://schemas.microsoft.com/office/drawing/2014/main" id="{227ECDB0-CD2A-E911-4268-62700872DC95}"/>
              </a:ext>
            </a:extLst>
          </p:cNvPr>
          <p:cNvCxnSpPr>
            <a:cxnSpLocks/>
          </p:cNvCxnSpPr>
          <p:nvPr/>
        </p:nvCxnSpPr>
        <p:spPr>
          <a:xfrm>
            <a:off x="1880014" y="2922129"/>
            <a:ext cx="769434" cy="0"/>
          </a:xfrm>
          <a:prstGeom prst="straightConnector1">
            <a:avLst/>
          </a:prstGeom>
          <a:ln w="3492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329AA991-01D5-AF1B-891F-947AA9C7DDD1}"/>
              </a:ext>
            </a:extLst>
          </p:cNvPr>
          <p:cNvPicPr>
            <a:picLocks noChangeAspect="1"/>
          </p:cNvPicPr>
          <p:nvPr/>
        </p:nvPicPr>
        <p:blipFill>
          <a:blip r:embed="rId4"/>
          <a:stretch>
            <a:fillRect/>
          </a:stretch>
        </p:blipFill>
        <p:spPr>
          <a:xfrm>
            <a:off x="838199" y="4202878"/>
            <a:ext cx="9487366" cy="2265265"/>
          </a:xfrm>
          <a:prstGeom prst="rect">
            <a:avLst/>
          </a:prstGeom>
        </p:spPr>
      </p:pic>
    </p:spTree>
    <p:extLst>
      <p:ext uri="{BB962C8B-B14F-4D97-AF65-F5344CB8AC3E}">
        <p14:creationId xmlns:p14="http://schemas.microsoft.com/office/powerpoint/2010/main" val="815561301"/>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Select subnational locations</a:t>
            </a:r>
            <a:endParaRPr lang="en-US" dirty="0">
              <a:solidFill>
                <a:schemeClr val="accent2"/>
              </a:solidFill>
            </a:endParaRPr>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6" name="Picture 5">
            <a:extLst>
              <a:ext uri="{FF2B5EF4-FFF2-40B4-BE49-F238E27FC236}">
                <a16:creationId xmlns:a16="http://schemas.microsoft.com/office/drawing/2014/main" id="{34AE6701-186F-EC5D-AF1E-334DCF02A782}"/>
              </a:ext>
            </a:extLst>
          </p:cNvPr>
          <p:cNvPicPr>
            <a:picLocks noChangeAspect="1"/>
          </p:cNvPicPr>
          <p:nvPr/>
        </p:nvPicPr>
        <p:blipFill>
          <a:blip r:embed="rId3"/>
          <a:stretch>
            <a:fillRect/>
          </a:stretch>
        </p:blipFill>
        <p:spPr>
          <a:xfrm>
            <a:off x="601897" y="1030657"/>
            <a:ext cx="9913703" cy="5636387"/>
          </a:xfrm>
          <a:prstGeom prst="rect">
            <a:avLst/>
          </a:prstGeom>
        </p:spPr>
      </p:pic>
    </p:spTree>
    <p:extLst>
      <p:ext uri="{BB962C8B-B14F-4D97-AF65-F5344CB8AC3E}">
        <p14:creationId xmlns:p14="http://schemas.microsoft.com/office/powerpoint/2010/main" val="3684518977"/>
      </p:ext>
    </p:extLst>
  </p:cSld>
  <p:clrMapOvr>
    <a:masterClrMapping/>
  </p:clrMapOvr>
  <mc:AlternateContent xmlns:mc="http://schemas.openxmlformats.org/markup-compatibility/2006" xmlns:p14="http://schemas.microsoft.com/office/powerpoint/2010/main">
    <mc:Choice Requires="p14">
      <p:transition spd="slow" p14:dur="2000" advTm="47000"/>
    </mc:Choice>
    <mc:Fallback xmlns="">
      <p:transition spd="slow" advTm="47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619125" y="912018"/>
            <a:ext cx="9896475" cy="5033963"/>
          </a:xfrm>
        </p:spPr>
        <p:txBody>
          <a:bodyPr/>
          <a:lstStyle/>
          <a:p>
            <a:pPr marL="0" indent="0">
              <a:buNone/>
            </a:pPr>
            <a:endParaRPr lang="en-US" sz="500" dirty="0">
              <a:latin typeface="Calibri "/>
              <a:cs typeface="Poppins" panose="00000500000000000000" pitchFamily="2" charset="0"/>
            </a:endParaRPr>
          </a:p>
          <a:p>
            <a:r>
              <a:rPr lang="en-US" sz="2400" dirty="0">
                <a:latin typeface="Calibri "/>
                <a:cs typeface="Poppins" panose="00000500000000000000" pitchFamily="2" charset="0"/>
              </a:rPr>
              <a:t>Use the dropdown lists to choose to view  </a:t>
            </a:r>
            <a:r>
              <a:rPr lang="en-US" sz="2400" dirty="0" err="1">
                <a:latin typeface="Calibri "/>
                <a:cs typeface="Poppins" panose="00000500000000000000" pitchFamily="2" charset="0"/>
              </a:rPr>
              <a:t>PrEP_NEW</a:t>
            </a:r>
            <a:r>
              <a:rPr lang="en-US" sz="2400" dirty="0">
                <a:latin typeface="Calibri "/>
                <a:cs typeface="Poppins" panose="00000500000000000000" pitchFamily="2" charset="0"/>
              </a:rPr>
              <a:t> or </a:t>
            </a:r>
            <a:r>
              <a:rPr lang="en-US" sz="2400" dirty="0" err="1">
                <a:latin typeface="Calibri "/>
                <a:cs typeface="Poppins" panose="00000500000000000000" pitchFamily="2" charset="0"/>
              </a:rPr>
              <a:t>PrEP_CT</a:t>
            </a:r>
            <a:r>
              <a:rPr lang="en-US" sz="2400" dirty="0">
                <a:latin typeface="Calibri "/>
                <a:cs typeface="Poppins" panose="00000500000000000000" pitchFamily="2" charset="0"/>
              </a:rPr>
              <a:t> by method</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If you need targets in the COP </a:t>
            </a:r>
            <a:r>
              <a:rPr lang="en-US" sz="2400" dirty="0" err="1">
                <a:latin typeface="Calibri "/>
                <a:cs typeface="Poppins" panose="00000500000000000000" pitchFamily="2" charset="0"/>
              </a:rPr>
              <a:t>datapack</a:t>
            </a:r>
            <a:r>
              <a:rPr lang="en-US" sz="2400" dirty="0">
                <a:latin typeface="Calibri "/>
                <a:cs typeface="Poppins" panose="00000500000000000000" pitchFamily="2" charset="0"/>
              </a:rPr>
              <a:t> format, click on </a:t>
            </a:r>
            <a:r>
              <a:rPr lang="en-US" sz="2400" b="1" i="1" dirty="0">
                <a:latin typeface="Calibri "/>
                <a:cs typeface="Poppins" panose="00000500000000000000" pitchFamily="2" charset="0"/>
              </a:rPr>
              <a:t>Download FY25 PEPFAR targets </a:t>
            </a:r>
            <a:r>
              <a:rPr lang="en-US" sz="2400" dirty="0">
                <a:latin typeface="Calibri "/>
                <a:cs typeface="Poppins" panose="00000500000000000000" pitchFamily="2" charset="0"/>
              </a:rPr>
              <a:t>button</a:t>
            </a:r>
          </a:p>
          <a:p>
            <a:pPr>
              <a:buFont typeface="Wingdings" panose="05000000000000000000" pitchFamily="2" charset="2"/>
              <a:buChar char="§"/>
            </a:pPr>
            <a:endParaRPr lang="en-US" sz="15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1000" dirty="0">
              <a:latin typeface="+mn-lt"/>
              <a:cs typeface="Poppins" panose="00000500000000000000" pitchFamily="2" charset="0"/>
            </a:endParaRPr>
          </a:p>
          <a:p>
            <a:pPr>
              <a:buFont typeface="Wingdings" panose="05000000000000000000" pitchFamily="2" charset="2"/>
              <a:buChar char="§"/>
            </a:pPr>
            <a:endParaRPr lang="en-US" sz="1000" dirty="0">
              <a:latin typeface="+mn-lt"/>
              <a:cs typeface="Poppins" panose="00000500000000000000" pitchFamily="2" charset="0"/>
            </a:endParaRPr>
          </a:p>
          <a:p>
            <a:pPr>
              <a:buFont typeface="Wingdings" panose="05000000000000000000" pitchFamily="2" charset="2"/>
              <a:buChar char="§"/>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Review disaggregation results</a:t>
            </a:r>
            <a:endParaRPr lang="en-US" dirty="0">
              <a:solidFill>
                <a:schemeClr val="accent2"/>
              </a:solidFill>
            </a:endParaRPr>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13" name="Picture 12">
            <a:extLst>
              <a:ext uri="{FF2B5EF4-FFF2-40B4-BE49-F238E27FC236}">
                <a16:creationId xmlns:a16="http://schemas.microsoft.com/office/drawing/2014/main" id="{CE0FF245-9B7E-4A96-FB2C-6B08100EEF38}"/>
              </a:ext>
            </a:extLst>
          </p:cNvPr>
          <p:cNvPicPr>
            <a:picLocks noChangeAspect="1"/>
          </p:cNvPicPr>
          <p:nvPr/>
        </p:nvPicPr>
        <p:blipFill>
          <a:blip r:embed="rId3"/>
          <a:stretch>
            <a:fillRect/>
          </a:stretch>
        </p:blipFill>
        <p:spPr>
          <a:xfrm>
            <a:off x="2244087" y="2838378"/>
            <a:ext cx="7703825" cy="3887645"/>
          </a:xfrm>
          <a:prstGeom prst="rect">
            <a:avLst/>
          </a:prstGeom>
        </p:spPr>
      </p:pic>
      <p:pic>
        <p:nvPicPr>
          <p:cNvPr id="9" name="Picture 8">
            <a:extLst>
              <a:ext uri="{FF2B5EF4-FFF2-40B4-BE49-F238E27FC236}">
                <a16:creationId xmlns:a16="http://schemas.microsoft.com/office/drawing/2014/main" id="{E703E42D-EA12-2786-44E0-E90A9E01501F}"/>
              </a:ext>
            </a:extLst>
          </p:cNvPr>
          <p:cNvPicPr>
            <a:picLocks noChangeAspect="1"/>
          </p:cNvPicPr>
          <p:nvPr/>
        </p:nvPicPr>
        <p:blipFill>
          <a:blip r:embed="rId4"/>
          <a:stretch>
            <a:fillRect/>
          </a:stretch>
        </p:blipFill>
        <p:spPr>
          <a:xfrm>
            <a:off x="3797347" y="2191799"/>
            <a:ext cx="5211275" cy="572096"/>
          </a:xfrm>
          <a:prstGeom prst="rect">
            <a:avLst/>
          </a:prstGeom>
        </p:spPr>
      </p:pic>
    </p:spTree>
    <p:extLst>
      <p:ext uri="{BB962C8B-B14F-4D97-AF65-F5344CB8AC3E}">
        <p14:creationId xmlns:p14="http://schemas.microsoft.com/office/powerpoint/2010/main" val="3603544663"/>
      </p:ext>
    </p:extLst>
  </p:cSld>
  <p:clrMapOvr>
    <a:masterClrMapping/>
  </p:clrMapOvr>
  <mc:AlternateContent xmlns:mc="http://schemas.openxmlformats.org/markup-compatibility/2006" xmlns:p14="http://schemas.microsoft.com/office/powerpoint/2010/main">
    <mc:Choice Requires="p14">
      <p:transition spd="slow" p14:dur="2000" advTm="33000"/>
    </mc:Choice>
    <mc:Fallback xmlns="">
      <p:transition spd="slow" advTm="3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8296A-FDDF-325C-9FB4-08FED85E001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6D6525-54D3-C5AF-8A0E-2E009271B87B}"/>
              </a:ext>
            </a:extLst>
          </p:cNvPr>
          <p:cNvSpPr>
            <a:spLocks noGrp="1"/>
          </p:cNvSpPr>
          <p:nvPr>
            <p:ph idx="1"/>
          </p:nvPr>
        </p:nvSpPr>
        <p:spPr>
          <a:xfrm>
            <a:off x="838199" y="1350336"/>
            <a:ext cx="9694763" cy="4826627"/>
          </a:xfrm>
        </p:spPr>
        <p:txBody>
          <a:bodyPr/>
          <a:lstStyle/>
          <a:p>
            <a:pPr>
              <a:spcAft>
                <a:spcPts val="1200"/>
              </a:spcAft>
            </a:pPr>
            <a:r>
              <a:rPr lang="en-US" sz="2400" dirty="0">
                <a:latin typeface="+mn-lt"/>
                <a:cs typeface="Poppins" panose="00000500000000000000" pitchFamily="2" charset="0"/>
              </a:rPr>
              <a:t>Run a separate </a:t>
            </a:r>
            <a:r>
              <a:rPr lang="en-US" sz="2400" dirty="0" err="1">
                <a:latin typeface="+mn-lt"/>
                <a:cs typeface="Poppins" panose="00000500000000000000" pitchFamily="2" charset="0"/>
              </a:rPr>
              <a:t>PrEP</a:t>
            </a:r>
            <a:r>
              <a:rPr lang="en-US" sz="2400" dirty="0">
                <a:latin typeface="+mn-lt"/>
                <a:cs typeface="Poppins" panose="00000500000000000000" pitchFamily="2" charset="0"/>
              </a:rPr>
              <a:t>-it application for each subnational area</a:t>
            </a:r>
          </a:p>
          <a:p>
            <a:pPr>
              <a:spcAft>
                <a:spcPts val="1200"/>
              </a:spcAft>
            </a:pPr>
            <a:r>
              <a:rPr lang="en-US" sz="2400" dirty="0">
                <a:latin typeface="+mn-lt"/>
                <a:cs typeface="Poppins" panose="00000500000000000000" pitchFamily="2" charset="0"/>
              </a:rPr>
              <a:t>Consider which parameters should be harmonized across the applications and which should vary </a:t>
            </a:r>
          </a:p>
          <a:p>
            <a:pPr lvl="1">
              <a:spcAft>
                <a:spcPts val="1200"/>
              </a:spcAft>
            </a:pPr>
            <a:r>
              <a:rPr lang="en-US" sz="2000" b="1" dirty="0">
                <a:solidFill>
                  <a:schemeClr val="accent2"/>
                </a:solidFill>
                <a:latin typeface="+mn-lt"/>
                <a:cs typeface="Poppins" panose="00000500000000000000" pitchFamily="2" charset="0"/>
              </a:rPr>
              <a:t>Do not vary</a:t>
            </a:r>
            <a:r>
              <a:rPr lang="en-US" sz="2000" dirty="0">
                <a:latin typeface="+mn-lt"/>
                <a:cs typeface="Poppins" panose="00000500000000000000" pitchFamily="2" charset="0"/>
              </a:rPr>
              <a:t>: priority populations, methods, target-setting time period</a:t>
            </a:r>
          </a:p>
          <a:p>
            <a:pPr lvl="1">
              <a:spcAft>
                <a:spcPts val="1200"/>
              </a:spcAft>
            </a:pPr>
            <a:r>
              <a:rPr lang="en-US" sz="2000" b="1" dirty="0">
                <a:solidFill>
                  <a:schemeClr val="accent2"/>
                </a:solidFill>
                <a:latin typeface="+mn-lt"/>
                <a:cs typeface="Poppins" panose="00000500000000000000" pitchFamily="2" charset="0"/>
              </a:rPr>
              <a:t>May vary</a:t>
            </a:r>
            <a:r>
              <a:rPr lang="en-US" sz="2000" dirty="0">
                <a:latin typeface="+mn-lt"/>
                <a:cs typeface="Poppins" panose="00000500000000000000" pitchFamily="2" charset="0"/>
              </a:rPr>
              <a:t>: continuation curves, visit schedules, costs, impact factor adjustments, % indicated for </a:t>
            </a:r>
            <a:r>
              <a:rPr lang="en-US" sz="2000" dirty="0" err="1">
                <a:latin typeface="+mn-lt"/>
                <a:cs typeface="Poppins" panose="00000500000000000000" pitchFamily="2" charset="0"/>
              </a:rPr>
              <a:t>PrEP</a:t>
            </a:r>
            <a:r>
              <a:rPr lang="en-US" sz="2000" dirty="0">
                <a:latin typeface="+mn-lt"/>
                <a:cs typeface="Poppins" panose="00000500000000000000" pitchFamily="2" charset="0"/>
              </a:rPr>
              <a:t>, scale-up trends, method mix, coverage percentages, coverage constraints</a:t>
            </a:r>
          </a:p>
          <a:p>
            <a:pPr lvl="1">
              <a:spcAft>
                <a:spcPts val="1200"/>
              </a:spcAft>
            </a:pPr>
            <a:r>
              <a:rPr lang="en-US" sz="2000" b="1" dirty="0">
                <a:solidFill>
                  <a:schemeClr val="accent2"/>
                </a:solidFill>
                <a:latin typeface="+mn-lt"/>
                <a:cs typeface="Poppins" panose="00000500000000000000" pitchFamily="2" charset="0"/>
              </a:rPr>
              <a:t>Likely to vary</a:t>
            </a:r>
            <a:r>
              <a:rPr lang="en-US" sz="2000" dirty="0">
                <a:latin typeface="+mn-lt"/>
                <a:cs typeface="Poppins" panose="00000500000000000000" pitchFamily="2" charset="0"/>
              </a:rPr>
              <a:t>: population sizes, program data, HIV prevalence</a:t>
            </a:r>
          </a:p>
          <a:p>
            <a:pPr>
              <a:spcAft>
                <a:spcPts val="1200"/>
              </a:spcAft>
            </a:pPr>
            <a:r>
              <a:rPr lang="en-US" sz="2400" dirty="0">
                <a:latin typeface="+mn-lt"/>
                <a:cs typeface="Poppins" panose="00000500000000000000" pitchFamily="2" charset="0"/>
              </a:rPr>
              <a:t>Save each subnational application as a JSON file</a:t>
            </a:r>
          </a:p>
          <a:p>
            <a:pPr marL="457200" lvl="1" indent="0">
              <a:spcAft>
                <a:spcPts val="1200"/>
              </a:spcAft>
              <a:buNone/>
            </a:pPr>
            <a:endParaRPr lang="en-US" sz="2000" dirty="0">
              <a:latin typeface="+mn-lt"/>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0657FBF9-7E06-327F-735C-F747C097C045}"/>
              </a:ext>
            </a:extLst>
          </p:cNvPr>
          <p:cNvSpPr>
            <a:spLocks noGrp="1"/>
          </p:cNvSpPr>
          <p:nvPr>
            <p:ph type="title"/>
          </p:nvPr>
        </p:nvSpPr>
        <p:spPr>
          <a:xfrm>
            <a:off x="0" y="190956"/>
            <a:ext cx="12095544" cy="1143000"/>
          </a:xfrm>
        </p:spPr>
        <p:txBody>
          <a:bodyPr/>
          <a:lstStyle/>
          <a:p>
            <a:r>
              <a:rPr lang="en-US" dirty="0"/>
              <a:t>To set up for aggregating subnational applications</a:t>
            </a:r>
            <a:endParaRPr lang="en-US" i="1" dirty="0">
              <a:solidFill>
                <a:schemeClr val="accent2"/>
              </a:solidFill>
            </a:endParaRPr>
          </a:p>
        </p:txBody>
      </p:sp>
    </p:spTree>
    <p:extLst>
      <p:ext uri="{BB962C8B-B14F-4D97-AF65-F5344CB8AC3E}">
        <p14:creationId xmlns:p14="http://schemas.microsoft.com/office/powerpoint/2010/main" val="2866871761"/>
      </p:ext>
    </p:extLst>
  </p:cSld>
  <p:clrMapOvr>
    <a:masterClrMapping/>
  </p:clrMapOvr>
  <mc:AlternateContent xmlns:mc="http://schemas.openxmlformats.org/markup-compatibility/2006" xmlns:p14="http://schemas.microsoft.com/office/powerpoint/2010/main">
    <mc:Choice Requires="p14">
      <p:transition spd="slow" p14:dur="2000" advTm="116000"/>
    </mc:Choice>
    <mc:Fallback xmlns="">
      <p:transition spd="slow" advTm="116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838199" y="1350336"/>
            <a:ext cx="4904679" cy="4826627"/>
          </a:xfrm>
        </p:spPr>
        <p:txBody>
          <a:bodyPr/>
          <a:lstStyle/>
          <a:p>
            <a:pPr>
              <a:spcAft>
                <a:spcPts val="1200"/>
              </a:spcAft>
            </a:pPr>
            <a:r>
              <a:rPr lang="en-US" sz="2400" dirty="0">
                <a:latin typeface="+mn-lt"/>
                <a:cs typeface="Poppins" panose="00000500000000000000" pitchFamily="2" charset="0"/>
              </a:rPr>
              <a:t>Click on the </a:t>
            </a:r>
            <a:r>
              <a:rPr lang="en-US" sz="2400" b="1" i="1" dirty="0">
                <a:latin typeface="+mn-lt"/>
                <a:cs typeface="Poppins" panose="00000500000000000000" pitchFamily="2" charset="0"/>
              </a:rPr>
              <a:t>Begin</a:t>
            </a:r>
            <a:r>
              <a:rPr lang="en-US" sz="2400" dirty="0">
                <a:latin typeface="+mn-lt"/>
                <a:cs typeface="Poppins" panose="00000500000000000000" pitchFamily="2" charset="0"/>
              </a:rPr>
              <a:t> button under “Aggregate”</a:t>
            </a:r>
          </a:p>
          <a:p>
            <a:pPr>
              <a:spcAft>
                <a:spcPts val="1200"/>
              </a:spcAft>
            </a:pPr>
            <a:r>
              <a:rPr lang="en-US" sz="2400" dirty="0">
                <a:latin typeface="+mn-lt"/>
                <a:cs typeface="Poppins" panose="00000500000000000000" pitchFamily="2" charset="0"/>
              </a:rPr>
              <a:t>Click on the </a:t>
            </a:r>
            <a:r>
              <a:rPr lang="en-US" sz="2400" b="1" i="1" dirty="0">
                <a:latin typeface="+mn-lt"/>
                <a:cs typeface="Poppins" panose="00000500000000000000" pitchFamily="2" charset="0"/>
              </a:rPr>
              <a:t>Aggregate files</a:t>
            </a:r>
            <a:r>
              <a:rPr lang="en-US" sz="2400" dirty="0">
                <a:latin typeface="+mn-lt"/>
                <a:cs typeface="Poppins" panose="00000500000000000000" pitchFamily="2" charset="0"/>
              </a:rPr>
              <a:t> button </a:t>
            </a:r>
          </a:p>
          <a:p>
            <a:pPr>
              <a:spcAft>
                <a:spcPts val="1200"/>
              </a:spcAft>
            </a:pPr>
            <a:r>
              <a:rPr lang="en-US" sz="2400" dirty="0">
                <a:latin typeface="+mn-lt"/>
                <a:cs typeface="Poppins" panose="00000500000000000000" pitchFamily="2" charset="0"/>
              </a:rPr>
              <a:t>Select the </a:t>
            </a:r>
            <a:r>
              <a:rPr lang="en-US" sz="2400" dirty="0" err="1">
                <a:latin typeface="+mn-lt"/>
                <a:cs typeface="Poppins" panose="00000500000000000000" pitchFamily="2" charset="0"/>
              </a:rPr>
              <a:t>json</a:t>
            </a:r>
            <a:r>
              <a:rPr lang="en-US" sz="2400" dirty="0">
                <a:latin typeface="+mn-lt"/>
                <a:cs typeface="Poppins" panose="00000500000000000000" pitchFamily="2" charset="0"/>
              </a:rPr>
              <a:t> files that you want to aggregate and click “open”</a:t>
            </a:r>
          </a:p>
          <a:p>
            <a:pPr>
              <a:spcAft>
                <a:spcPts val="1200"/>
              </a:spcAft>
            </a:pPr>
            <a:r>
              <a:rPr lang="en-US" sz="2400" dirty="0">
                <a:latin typeface="+mn-lt"/>
                <a:cs typeface="Poppins" panose="00000500000000000000" pitchFamily="2" charset="0"/>
              </a:rPr>
              <a:t>Use the dropdown list to select method and review the aggregated results (e.g., costs, targets, impacts, and commodities)</a:t>
            </a:r>
          </a:p>
          <a:p>
            <a:pPr marL="457200" lvl="1" indent="0">
              <a:spcAft>
                <a:spcPts val="1200"/>
              </a:spcAft>
              <a:buNone/>
            </a:pPr>
            <a:endParaRPr lang="en-US" sz="2000" dirty="0">
              <a:latin typeface="+mn-lt"/>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To aggregate multiple sessions</a:t>
            </a:r>
            <a:endParaRPr lang="en-US" i="1" dirty="0">
              <a:solidFill>
                <a:schemeClr val="accent2"/>
              </a:solidFill>
            </a:endParaRPr>
          </a:p>
        </p:txBody>
      </p:sp>
      <p:pic>
        <p:nvPicPr>
          <p:cNvPr id="5" name="Picture 4">
            <a:extLst>
              <a:ext uri="{FF2B5EF4-FFF2-40B4-BE49-F238E27FC236}">
                <a16:creationId xmlns:a16="http://schemas.microsoft.com/office/drawing/2014/main" id="{BD721DA1-C3DB-C2B5-CA24-1EF200813EA8}"/>
              </a:ext>
            </a:extLst>
          </p:cNvPr>
          <p:cNvPicPr>
            <a:picLocks noChangeAspect="1"/>
          </p:cNvPicPr>
          <p:nvPr/>
        </p:nvPicPr>
        <p:blipFill>
          <a:blip r:embed="rId3"/>
          <a:stretch>
            <a:fillRect/>
          </a:stretch>
        </p:blipFill>
        <p:spPr>
          <a:xfrm>
            <a:off x="7714190" y="3181400"/>
            <a:ext cx="3086100" cy="790575"/>
          </a:xfrm>
          <a:prstGeom prst="rect">
            <a:avLst/>
          </a:prstGeom>
        </p:spPr>
      </p:pic>
      <p:pic>
        <p:nvPicPr>
          <p:cNvPr id="7" name="Picture 6">
            <a:extLst>
              <a:ext uri="{FF2B5EF4-FFF2-40B4-BE49-F238E27FC236}">
                <a16:creationId xmlns:a16="http://schemas.microsoft.com/office/drawing/2014/main" id="{5E146AC3-1743-AC2D-CB0E-93B9A96A69C4}"/>
              </a:ext>
            </a:extLst>
          </p:cNvPr>
          <p:cNvPicPr>
            <a:picLocks noChangeAspect="1"/>
          </p:cNvPicPr>
          <p:nvPr/>
        </p:nvPicPr>
        <p:blipFill>
          <a:blip r:embed="rId4"/>
          <a:stretch>
            <a:fillRect/>
          </a:stretch>
        </p:blipFill>
        <p:spPr>
          <a:xfrm>
            <a:off x="6895040" y="3860775"/>
            <a:ext cx="3905250" cy="2590800"/>
          </a:xfrm>
          <a:prstGeom prst="rect">
            <a:avLst/>
          </a:prstGeom>
        </p:spPr>
      </p:pic>
      <p:cxnSp>
        <p:nvCxnSpPr>
          <p:cNvPr id="8" name="Straight Arrow Connector 7">
            <a:extLst>
              <a:ext uri="{FF2B5EF4-FFF2-40B4-BE49-F238E27FC236}">
                <a16:creationId xmlns:a16="http://schemas.microsoft.com/office/drawing/2014/main" id="{EBFC321C-CA05-A415-FF6A-AB1388E88AB7}"/>
              </a:ext>
            </a:extLst>
          </p:cNvPr>
          <p:cNvCxnSpPr>
            <a:cxnSpLocks/>
          </p:cNvCxnSpPr>
          <p:nvPr/>
        </p:nvCxnSpPr>
        <p:spPr>
          <a:xfrm>
            <a:off x="5553307" y="1698031"/>
            <a:ext cx="924185" cy="0"/>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cxnSp>
        <p:nvCxnSpPr>
          <p:cNvPr id="10" name="Straight Arrow Connector 9">
            <a:extLst>
              <a:ext uri="{FF2B5EF4-FFF2-40B4-BE49-F238E27FC236}">
                <a16:creationId xmlns:a16="http://schemas.microsoft.com/office/drawing/2014/main" id="{1BC799EC-E836-8EB2-99E8-609E0379683F}"/>
              </a:ext>
            </a:extLst>
          </p:cNvPr>
          <p:cNvCxnSpPr>
            <a:cxnSpLocks/>
          </p:cNvCxnSpPr>
          <p:nvPr/>
        </p:nvCxnSpPr>
        <p:spPr>
          <a:xfrm>
            <a:off x="5742878" y="2738775"/>
            <a:ext cx="1489731" cy="499971"/>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6E5BA2A2-CFA2-866A-42CD-FED5223C930E}"/>
              </a:ext>
            </a:extLst>
          </p:cNvPr>
          <p:cNvCxnSpPr>
            <a:cxnSpLocks/>
          </p:cNvCxnSpPr>
          <p:nvPr/>
        </p:nvCxnSpPr>
        <p:spPr>
          <a:xfrm>
            <a:off x="5742878" y="4371278"/>
            <a:ext cx="1064977" cy="625476"/>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C509F1C4-0E1E-76F0-3393-2290C5D81807}"/>
              </a:ext>
            </a:extLst>
          </p:cNvPr>
          <p:cNvPicPr>
            <a:picLocks noChangeAspect="1"/>
          </p:cNvPicPr>
          <p:nvPr/>
        </p:nvPicPr>
        <p:blipFill>
          <a:blip r:embed="rId5"/>
          <a:stretch>
            <a:fillRect/>
          </a:stretch>
        </p:blipFill>
        <p:spPr>
          <a:xfrm>
            <a:off x="7929253" y="190956"/>
            <a:ext cx="2345887" cy="2804678"/>
          </a:xfrm>
          <a:prstGeom prst="rect">
            <a:avLst/>
          </a:prstGeom>
        </p:spPr>
      </p:pic>
    </p:spTree>
    <p:extLst>
      <p:ext uri="{BB962C8B-B14F-4D97-AF65-F5344CB8AC3E}">
        <p14:creationId xmlns:p14="http://schemas.microsoft.com/office/powerpoint/2010/main" val="72714125"/>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Props1.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2.xml><?xml version="1.0" encoding="utf-8"?>
<ds:datastoreItem xmlns:ds="http://schemas.openxmlformats.org/officeDocument/2006/customXml" ds:itemID="{82C4FF00-A7CC-4D9F-A9EC-E173812A0F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6EBD7C-FDA1-47A0-8E65-4816BEEBFFC4}">
  <ds:schemaRefs>
    <ds:schemaRef ds:uri="http://purl.org/dc/dcmitype/"/>
    <ds:schemaRef ds:uri="1865d82a-bf83-4eaa-817a-e97c662b7d46"/>
    <ds:schemaRef ds:uri="http://purl.org/dc/terms/"/>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d35616bd-f3ab-4ee4-8f55-73cb5167d911"/>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1372</TotalTime>
  <Words>1530</Words>
  <Application>Microsoft Office PowerPoint</Application>
  <PresentationFormat>Widescreen</PresentationFormat>
  <Paragraphs>121</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Arial</vt:lpstr>
      <vt:lpstr>Calibri</vt:lpstr>
      <vt:lpstr>Calibri </vt:lpstr>
      <vt:lpstr>Calibri Light</vt:lpstr>
      <vt:lpstr>Poppins</vt:lpstr>
      <vt:lpstr>Poppins Medium</vt:lpstr>
      <vt:lpstr>Poppins SemiBold</vt:lpstr>
      <vt:lpstr>Wingdings</vt:lpstr>
      <vt:lpstr>MosaicColorThemeADJ</vt:lpstr>
      <vt:lpstr>PrEP-it Instructional Presentations Module 10: Disaggregate and Aggregate</vt:lpstr>
      <vt:lpstr>Instructional presentations</vt:lpstr>
      <vt:lpstr>Different approaches to using PrEP-it</vt:lpstr>
      <vt:lpstr>For disaggregated, enable in Getting started</vt:lpstr>
      <vt:lpstr>Disaggregation set-up</vt:lpstr>
      <vt:lpstr>Select subnational locations</vt:lpstr>
      <vt:lpstr>Review disaggregation results</vt:lpstr>
      <vt:lpstr>To set up for aggregating subnational applications</vt:lpstr>
      <vt:lpstr>To aggregate multiple sessions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33</cp:revision>
  <dcterms:created xsi:type="dcterms:W3CDTF">2023-07-24T13:58:53Z</dcterms:created>
  <dcterms:modified xsi:type="dcterms:W3CDTF">2025-03-27T23:08:53Z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