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 id="2147483763" r:id="rId5"/>
  </p:sldMasterIdLst>
  <p:notesMasterIdLst>
    <p:notesMasterId r:id="rId16"/>
  </p:notesMasterIdLst>
  <p:sldIdLst>
    <p:sldId id="256" r:id="rId6"/>
    <p:sldId id="2147375605" r:id="rId7"/>
    <p:sldId id="289" r:id="rId8"/>
    <p:sldId id="302" r:id="rId9"/>
    <p:sldId id="2147375610" r:id="rId10"/>
    <p:sldId id="2147375651" r:id="rId11"/>
    <p:sldId id="2147375611" r:id="rId12"/>
    <p:sldId id="2147375612" r:id="rId13"/>
    <p:sldId id="2147375608" r:id="rId14"/>
    <p:sldId id="214684745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203" autoAdjust="0"/>
  </p:normalViewPr>
  <p:slideViewPr>
    <p:cSldViewPr snapToGrid="0" snapToObjects="1">
      <p:cViewPr varScale="1">
        <p:scale>
          <a:sx n="98" d="100"/>
          <a:sy n="98" d="100"/>
        </p:scale>
        <p:origin x="990"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Module 3 of the </a:t>
            </a:r>
            <a:r>
              <a:rPr lang="en-US" dirty="0" err="1"/>
              <a:t>PrEP</a:t>
            </a:r>
            <a:r>
              <a:rPr lang="en-US" dirty="0"/>
              <a:t>-it instructional presentations.</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third 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module covers the first two steps of configuration in the tool. In the configuration section, we define the </a:t>
            </a:r>
            <a:r>
              <a:rPr lang="en-US" dirty="0" err="1"/>
              <a:t>PrEP</a:t>
            </a:r>
            <a:r>
              <a:rPr lang="en-US" dirty="0"/>
              <a:t> program. This allows the tool to generate program-specific results. </a:t>
            </a:r>
          </a:p>
          <a:p>
            <a:endParaRPr lang="en-US" dirty="0"/>
          </a:p>
          <a:p>
            <a:r>
              <a:rPr lang="en-US" dirty="0"/>
              <a:t>As we go through the configuration section,  we will move through the steps from top to bottom, starting with specifying the priority populations.</a:t>
            </a:r>
          </a:p>
          <a:p>
            <a:endParaRPr lang="en-US" dirty="0"/>
          </a:p>
          <a:p>
            <a:r>
              <a:rPr lang="en-US" dirty="0"/>
              <a:t>In each section, we will click the “Next” button to sequentially go through the steps of configuration.</a:t>
            </a:r>
          </a:p>
        </p:txBody>
      </p:sp>
      <p:sp>
        <p:nvSpPr>
          <p:cNvPr id="4" name="Slide Number Placeholder 3"/>
          <p:cNvSpPr>
            <a:spLocks noGrp="1"/>
          </p:cNvSpPr>
          <p:nvPr>
            <p:ph type="sldNum" sz="quarter" idx="5"/>
          </p:nvPr>
        </p:nvSpPr>
        <p:spPr/>
        <p:txBody>
          <a:bodyPr/>
          <a:lstStyle/>
          <a:p>
            <a:pPr defTabSz="483253">
              <a:defRPr/>
            </a:pPr>
            <a:fld id="{4B63DB93-7071-44A3-AC7D-052F57AD4B0C}" type="slidenum">
              <a:rPr lang="en-US">
                <a:solidFill>
                  <a:prstClr val="black"/>
                </a:solidFill>
                <a:latin typeface="Calibri" panose="020F0502020204030204"/>
              </a:rPr>
              <a:pPr defTabSz="483253">
                <a:defRPr/>
              </a:pPr>
              <a:t>3</a:t>
            </a:fld>
            <a:endParaRPr lang="en-US">
              <a:solidFill>
                <a:prstClr val="black"/>
              </a:solidFill>
              <a:latin typeface="Calibri" panose="020F0502020204030204"/>
            </a:endParaRPr>
          </a:p>
        </p:txBody>
      </p:sp>
    </p:spTree>
    <p:extLst>
      <p:ext uri="{BB962C8B-B14F-4D97-AF65-F5344CB8AC3E}">
        <p14:creationId xmlns:p14="http://schemas.microsoft.com/office/powerpoint/2010/main" val="671144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step is to specify who is receiving </a:t>
            </a:r>
            <a:r>
              <a:rPr lang="en-US" dirty="0" err="1"/>
              <a:t>PrEP</a:t>
            </a:r>
            <a:r>
              <a:rPr lang="en-US" dirty="0"/>
              <a:t> in our program. For these default populations, </a:t>
            </a:r>
            <a:r>
              <a:rPr lang="en-US" dirty="0" err="1"/>
              <a:t>PrEP</a:t>
            </a:r>
            <a:r>
              <a:rPr lang="en-US" dirty="0"/>
              <a:t>-it has default data on population size estimates, costs, and impact factors.  </a:t>
            </a:r>
          </a:p>
          <a:p>
            <a:r>
              <a:rPr lang="en-US" dirty="0"/>
              <a:t>To begin, review the default priority populations and delete any that are not included in the program by clicking on the delete symbol. </a:t>
            </a:r>
          </a:p>
          <a:p>
            <a:endParaRPr lang="en-US" dirty="0"/>
          </a:p>
          <a:p>
            <a:r>
              <a:rPr lang="en-US" dirty="0"/>
              <a:t>For additional populations not on the list, you can click on the plus sign to add up to 15 more priority populations and name them.  Keep in mind that these added populations will not have default data and you will need to input these data as you move through the tool.</a:t>
            </a:r>
          </a:p>
          <a:p>
            <a:endParaRPr lang="en-US" dirty="0"/>
          </a:p>
          <a:p>
            <a:r>
              <a:rPr lang="en-US" dirty="0"/>
              <a:t>One thing to note is that you should not delete </a:t>
            </a:r>
            <a:r>
              <a:rPr lang="en-US" dirty="0" err="1"/>
              <a:t>serodifferent</a:t>
            </a:r>
            <a:r>
              <a:rPr lang="en-US" dirty="0"/>
              <a:t> couples to rename them </a:t>
            </a:r>
            <a:r>
              <a:rPr lang="en-US" dirty="0" err="1"/>
              <a:t>serodiscordant</a:t>
            </a:r>
            <a:r>
              <a:rPr lang="en-US" dirty="0"/>
              <a:t> couples – the calculations for SDCs in PrEP-it are different than other populations and the default should be used if you providing PrEP to this population, even if your program calls them by a different name.</a:t>
            </a:r>
          </a:p>
        </p:txBody>
      </p:sp>
      <p:sp>
        <p:nvSpPr>
          <p:cNvPr id="4" name="Slide Number Placeholder 3"/>
          <p:cNvSpPr>
            <a:spLocks noGrp="1"/>
          </p:cNvSpPr>
          <p:nvPr>
            <p:ph type="sldNum" sz="quarter" idx="5"/>
          </p:nvPr>
        </p:nvSpPr>
        <p:spPr/>
        <p:txBody>
          <a:bodyPr/>
          <a:lstStyle/>
          <a:p>
            <a:fld id="{2F78AAD2-397B-456F-893A-253AADE969C9}" type="slidenum">
              <a:rPr lang="en-US" smtClean="0"/>
              <a:t>4</a:t>
            </a:fld>
            <a:endParaRPr lang="en-US"/>
          </a:p>
        </p:txBody>
      </p:sp>
    </p:spTree>
    <p:extLst>
      <p:ext uri="{BB962C8B-B14F-4D97-AF65-F5344CB8AC3E}">
        <p14:creationId xmlns:p14="http://schemas.microsoft.com/office/powerpoint/2010/main" val="4083554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 where a </a:t>
            </a:r>
            <a:r>
              <a:rPr lang="en-US" dirty="0" err="1"/>
              <a:t>PrEP</a:t>
            </a:r>
            <a:r>
              <a:rPr lang="en-US" dirty="0"/>
              <a:t>-it user has specified five distinct groups for </a:t>
            </a:r>
            <a:r>
              <a:rPr lang="en-US" dirty="0" err="1"/>
              <a:t>PrEP.</a:t>
            </a:r>
            <a:r>
              <a:rPr lang="en-US" dirty="0"/>
              <a:t>  Four of these are from the list with default data: </a:t>
            </a:r>
            <a:r>
              <a:rPr lang="en-US" dirty="0" err="1"/>
              <a:t>serodifferent</a:t>
            </a:r>
            <a:r>
              <a:rPr lang="en-US" dirty="0"/>
              <a:t> couples, men who have sex with men, female sex workers, and people who inject drugs.  The other default populations have been deleted using the delete symbol. </a:t>
            </a:r>
          </a:p>
          <a:p>
            <a:endParaRPr lang="en-US" dirty="0"/>
          </a:p>
          <a:p>
            <a:r>
              <a:rPr lang="en-US" dirty="0"/>
              <a:t>Next, the user added a custom priority populations and named them “clients of sex workers”.  As this user moves through the tool, they will need to remember to include inputs for this population where there are default data for the first four populations.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1306391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not setting targets for </a:t>
            </a:r>
            <a:r>
              <a:rPr lang="en-US" dirty="0" err="1"/>
              <a:t>PrEP</a:t>
            </a:r>
            <a:r>
              <a:rPr lang="en-US" dirty="0"/>
              <a:t> country-wide, you can indicate what subnational areas are prioritized for </a:t>
            </a:r>
            <a:r>
              <a:rPr lang="en-US" dirty="0" err="1"/>
              <a:t>PrEP</a:t>
            </a:r>
            <a:r>
              <a:rPr lang="en-US" dirty="0"/>
              <a:t> target-setting in the populations module.  Use the click boxes to uncheck any areas that are not included in your target-setting exercise for each priority population.</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3552593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When we come to methods – there are three default methods: pill, ring, and CAB Prep.  Delete any of these methods that are not being used and add any additional methods by clicking on the plus sign.</a:t>
            </a:r>
          </a:p>
          <a:p>
            <a:endParaRPr lang="en-US" sz="1000" dirty="0"/>
          </a:p>
          <a:p>
            <a:r>
              <a:rPr lang="en-US" sz="1000" dirty="0"/>
              <a:t>For each remaining method, we need to include the unit of the commodity (like bottle of pills), the number of months of coverage per unit (such as one month per bottle), the commodity unit cost including shipping and freight but not service delivery, and the method effectiveness</a:t>
            </a:r>
            <a:r>
              <a:rPr lang="en-US" sz="1000"/>
              <a:t>.  </a:t>
            </a:r>
          </a:p>
          <a:p>
            <a:endParaRPr lang="en-US" sz="1000" dirty="0"/>
          </a:p>
          <a:p>
            <a:r>
              <a:rPr lang="en-US" sz="1000" dirty="0"/>
              <a:t>If there are methods that are going to be rolling out during the target-setting period, you can indicate the starting month when that method is expected to be introduced using the dropdown menus</a:t>
            </a:r>
          </a:p>
          <a:p>
            <a:endParaRPr lang="en-US" sz="1000" dirty="0"/>
          </a:p>
          <a:p>
            <a:r>
              <a:rPr lang="en-US" sz="1000" dirty="0"/>
              <a:t>If you make changes to the unit costs and then want to revert back to the defaults, you can click on the “Reset to defaults” button in the upper right corner.</a:t>
            </a:r>
          </a:p>
        </p:txBody>
      </p:sp>
      <p:sp>
        <p:nvSpPr>
          <p:cNvPr id="4" name="Slide Number Placeholder 3"/>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891027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methods are specified and we click “Next”, then the tool has to indicate what methods are available to each priority population using the checkboxes. This pattern will continue for other functions where first we “define” a program feature and then we “assign” it to our populations.</a:t>
            </a:r>
          </a:p>
          <a:p>
            <a:endParaRPr lang="en-US" dirty="0"/>
          </a:p>
          <a:p>
            <a:r>
              <a:rPr lang="en-US" dirty="0"/>
              <a:t>In this example, the PrEP-it automatically unselected MSM for the ring because MSM is a default population, and the tool knows that the ring is not indicated for this population.  However, the user decided this for the “clients of sex workers” custom population.</a:t>
            </a:r>
          </a:p>
          <a:p>
            <a:endParaRPr lang="en-US" dirty="0"/>
          </a:p>
          <a:p>
            <a:r>
              <a:rPr lang="en-US" dirty="0"/>
              <a:t>The next slide will show a demonstration of specifying the population and methods in </a:t>
            </a:r>
            <a:r>
              <a:rPr lang="en-US" dirty="0" err="1"/>
              <a:t>PrEP</a:t>
            </a:r>
            <a:r>
              <a:rPr lang="en-US" dirty="0"/>
              <a:t>-it.</a:t>
            </a:r>
          </a:p>
        </p:txBody>
      </p:sp>
      <p:sp>
        <p:nvSpPr>
          <p:cNvPr id="4" name="Slide Number Placeholder 3"/>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906014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these and other functions of </a:t>
            </a:r>
            <a:r>
              <a:rPr lang="en-US" dirty="0" err="1"/>
              <a:t>PrEP</a:t>
            </a:r>
            <a:r>
              <a:rPr lang="en-US" dirty="0"/>
              <a:t>-it, please join the </a:t>
            </a:r>
            <a:r>
              <a:rPr lang="en-US" dirty="0" err="1"/>
              <a:t>PrEP</a:t>
            </a:r>
            <a:r>
              <a:rPr lang="en-US" dirty="0"/>
              <a:t>-it community of Practice.  You can enter questions with the hashtag #populations or #methods so that others can learn from your question as well.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64144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22.jp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emf"/><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7.emf"/></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15.emf"/><Relationship Id="rId4" Type="http://schemas.openxmlformats.org/officeDocument/2006/relationships/image" Target="../media/image17.emf"/></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16.emf"/><Relationship Id="rId4" Type="http://schemas.openxmlformats.org/officeDocument/2006/relationships/image" Target="../media/image17.emf"/></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4.jpeg"/><Relationship Id="rId1" Type="http://schemas.openxmlformats.org/officeDocument/2006/relationships/slideMaster" Target="../slideMasters/slideMaster2.xml"/><Relationship Id="rId6" Type="http://schemas.openxmlformats.org/officeDocument/2006/relationships/image" Target="../media/image24.emf"/><Relationship Id="rId5" Type="http://schemas.openxmlformats.org/officeDocument/2006/relationships/image" Target="../media/image16.emf"/><Relationship Id="rId4" Type="http://schemas.openxmlformats.org/officeDocument/2006/relationships/image" Target="../media/image17.emf"/></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4.jpeg"/><Relationship Id="rId1" Type="http://schemas.openxmlformats.org/officeDocument/2006/relationships/slideMaster" Target="../slideMasters/slideMaster2.xml"/><Relationship Id="rId6" Type="http://schemas.openxmlformats.org/officeDocument/2006/relationships/image" Target="../media/image25.emf"/><Relationship Id="rId5" Type="http://schemas.openxmlformats.org/officeDocument/2006/relationships/image" Target="../media/image16.emf"/><Relationship Id="rId4" Type="http://schemas.openxmlformats.org/officeDocument/2006/relationships/image" Target="../media/image17.emf"/></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hyperlink" Target="https://www.linkedin.com/in/mosaic-consortium-86682b22a/" TargetMode="External"/><Relationship Id="rId3" Type="http://schemas.openxmlformats.org/officeDocument/2006/relationships/image" Target="../media/image28.jpeg"/><Relationship Id="rId7" Type="http://schemas.openxmlformats.org/officeDocument/2006/relationships/hyperlink" Target="https://twitter.com/MOSAICproj" TargetMode="External"/><Relationship Id="rId2" Type="http://schemas.openxmlformats.org/officeDocument/2006/relationships/image" Target="../media/image27.jpeg"/><Relationship Id="rId1" Type="http://schemas.openxmlformats.org/officeDocument/2006/relationships/slideMaster" Target="../slideMasters/slideMaster2.xml"/><Relationship Id="rId6" Type="http://schemas.openxmlformats.org/officeDocument/2006/relationships/image" Target="../media/image31.jpeg"/><Relationship Id="rId5" Type="http://schemas.openxmlformats.org/officeDocument/2006/relationships/image" Target="../media/image30.jpeg"/><Relationship Id="rId10" Type="http://schemas.openxmlformats.org/officeDocument/2006/relationships/hyperlink" Target="https://www.fhi360.org/projects/maximizing-options-advance-informed-choice-hiv-prevention-mosaic" TargetMode="External"/><Relationship Id="rId4" Type="http://schemas.openxmlformats.org/officeDocument/2006/relationships/image" Target="../media/image29.jpeg"/><Relationship Id="rId9" Type="http://schemas.openxmlformats.org/officeDocument/2006/relationships/hyperlink" Target="https://www.mosaicproject.blog/" TargetMode="External"/></Relationships>
</file>

<file path=ppt/slideLayouts/_rels/slideLayout71.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27.jpeg"/><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2.xml"/><Relationship Id="rId4" Type="http://schemas.openxmlformats.org/officeDocument/2006/relationships/image" Target="../media/image4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32049991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pic>
        <p:nvPicPr>
          <p:cNvPr id="3" name="Picture 2" descr="A couple of women posing for a picture&#10;&#10;Description automatically generated with low confidence">
            <a:extLst>
              <a:ext uri="{FF2B5EF4-FFF2-40B4-BE49-F238E27FC236}">
                <a16:creationId xmlns:a16="http://schemas.microsoft.com/office/drawing/2014/main" id="{BAA875C4-A9E8-DC65-50FC-383A1C13DC5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4" name="Picture 3">
            <a:extLst>
              <a:ext uri="{FF2B5EF4-FFF2-40B4-BE49-F238E27FC236}">
                <a16:creationId xmlns:a16="http://schemas.microsoft.com/office/drawing/2014/main" id="{09A76651-1F84-6702-77D8-D99D14BE15E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5" name="Rectangle 4">
            <a:extLst>
              <a:ext uri="{FF2B5EF4-FFF2-40B4-BE49-F238E27FC236}">
                <a16:creationId xmlns:a16="http://schemas.microsoft.com/office/drawing/2014/main" id="{BF6DD1B2-492E-0FC9-7A0B-057963EA962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7700DC10-043E-0283-110E-9BE36C86DBFB}"/>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52893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pic>
        <p:nvPicPr>
          <p:cNvPr id="2" name="Picture 1" descr="A group of women sitting on a bed&#10;&#10;Description automatically generated with low confidence">
            <a:extLst>
              <a:ext uri="{FF2B5EF4-FFF2-40B4-BE49-F238E27FC236}">
                <a16:creationId xmlns:a16="http://schemas.microsoft.com/office/drawing/2014/main" id="{A8DE1435-2CBE-CD8C-6625-D349992DB9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E6B79BEC-8DB1-3102-A6AC-4C1D7AAB680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Picture 4">
            <a:extLst>
              <a:ext uri="{FF2B5EF4-FFF2-40B4-BE49-F238E27FC236}">
                <a16:creationId xmlns:a16="http://schemas.microsoft.com/office/drawing/2014/main" id="{77F97684-20C9-6B12-F857-387C2D77CAD4}"/>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6" name="Rectangle 5">
            <a:extLst>
              <a:ext uri="{FF2B5EF4-FFF2-40B4-BE49-F238E27FC236}">
                <a16:creationId xmlns:a16="http://schemas.microsoft.com/office/drawing/2014/main" id="{EF857170-4206-654E-0041-0C29D6AE3431}"/>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Same Side Corner Rectangle 7">
            <a:extLst>
              <a:ext uri="{FF2B5EF4-FFF2-40B4-BE49-F238E27FC236}">
                <a16:creationId xmlns:a16="http://schemas.microsoft.com/office/drawing/2014/main" id="{7E794978-C751-49C3-70E2-EB579C8F1C6C}"/>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3811642-B1DD-1EDB-CFE8-8BD2D1BD916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9155FE5C-53F8-33B9-4DE9-0ED0201C1408}"/>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37761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pic>
        <p:nvPicPr>
          <p:cNvPr id="2" name="Picture 1" descr="A picture containing person, outdoor, tree&#10;&#10;Description automatically generated">
            <a:extLst>
              <a:ext uri="{FF2B5EF4-FFF2-40B4-BE49-F238E27FC236}">
                <a16:creationId xmlns:a16="http://schemas.microsoft.com/office/drawing/2014/main" id="{65538B5C-EE54-003C-0321-64FA068F7C5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3" name="Picture 2">
            <a:extLst>
              <a:ext uri="{FF2B5EF4-FFF2-40B4-BE49-F238E27FC236}">
                <a16:creationId xmlns:a16="http://schemas.microsoft.com/office/drawing/2014/main" id="{35BB014A-BBFB-2AA8-42DB-A6C0A8B1163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5" name="Rectangle 4">
            <a:extLst>
              <a:ext uri="{FF2B5EF4-FFF2-40B4-BE49-F238E27FC236}">
                <a16:creationId xmlns:a16="http://schemas.microsoft.com/office/drawing/2014/main" id="{B5D8FA84-F475-9175-891F-84C424CC8E3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Same Side Corner Rectangle 5">
            <a:extLst>
              <a:ext uri="{FF2B5EF4-FFF2-40B4-BE49-F238E27FC236}">
                <a16:creationId xmlns:a16="http://schemas.microsoft.com/office/drawing/2014/main" id="{E3A7A198-F4D1-9BE3-1A2E-657E84055626}"/>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A288E4C-6B6A-F3E9-FCF6-E652951531BB}"/>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5" name="Rectangle 14">
            <a:extLst>
              <a:ext uri="{FF2B5EF4-FFF2-40B4-BE49-F238E27FC236}">
                <a16:creationId xmlns:a16="http://schemas.microsoft.com/office/drawing/2014/main" id="{489A4827-1A78-A7D9-CC05-2D8CB43096C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A8ACBB75-C7CA-AB13-E8C9-1324FECAEF37}"/>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16132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4_Section Header-Photo-Green">
    <p:spTree>
      <p:nvGrpSpPr>
        <p:cNvPr id="1" name=""/>
        <p:cNvGrpSpPr/>
        <p:nvPr/>
      </p:nvGrpSpPr>
      <p:grpSpPr>
        <a:xfrm>
          <a:off x="0" y="0"/>
          <a:ext cx="0" cy="0"/>
          <a:chOff x="0" y="0"/>
          <a:chExt cx="0" cy="0"/>
        </a:xfrm>
      </p:grpSpPr>
      <p:pic>
        <p:nvPicPr>
          <p:cNvPr id="19" name="Picture 18" descr="A group of people standing together&#10;&#10;Description automatically generated">
            <a:extLst>
              <a:ext uri="{FF2B5EF4-FFF2-40B4-BE49-F238E27FC236}">
                <a16:creationId xmlns:a16="http://schemas.microsoft.com/office/drawing/2014/main" id="{FD5957F0-16D1-AD61-BE20-436371125B4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1413403"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p:nvPicPr>
        <p:blipFill rotWithShape="1">
          <a:blip r:embed="rId3"/>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pic>
        <p:nvPicPr>
          <p:cNvPr id="5" name="Picture 4">
            <a:extLst>
              <a:ext uri="{FF2B5EF4-FFF2-40B4-BE49-F238E27FC236}">
                <a16:creationId xmlns:a16="http://schemas.microsoft.com/office/drawing/2014/main" id="{77F97684-20C9-6B12-F857-387C2D77CAD4}"/>
              </a:ext>
            </a:extLst>
          </p:cNvPr>
          <p:cNvPicPr>
            <a:picLocks noChangeAspect="1"/>
          </p:cNvPicPr>
          <p:nvPr userDrawn="1"/>
        </p:nvPicPr>
        <p:blipFill rotWithShape="1">
          <a:blip r:embed="rId3"/>
          <a:srcRect l="64006" t="78" r="-1" b="-78"/>
          <a:stretch/>
        </p:blipFill>
        <p:spPr>
          <a:xfrm>
            <a:off x="7803472" y="0"/>
            <a:ext cx="4388528" cy="6858000"/>
          </a:xfrm>
          <a:prstGeom prst="rect">
            <a:avLst/>
          </a:prstGeom>
        </p:spPr>
      </p:pic>
      <p:sp>
        <p:nvSpPr>
          <p:cNvPr id="6" name="Rectangle 5">
            <a:extLst>
              <a:ext uri="{FF2B5EF4-FFF2-40B4-BE49-F238E27FC236}">
                <a16:creationId xmlns:a16="http://schemas.microsoft.com/office/drawing/2014/main" id="{EF857170-4206-654E-0041-0C29D6AE3431}"/>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Same Side Corner Rectangle 7">
            <a:extLst>
              <a:ext uri="{FF2B5EF4-FFF2-40B4-BE49-F238E27FC236}">
                <a16:creationId xmlns:a16="http://schemas.microsoft.com/office/drawing/2014/main" id="{7E794978-C751-49C3-70E2-EB579C8F1C6C}"/>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3811642-B1DD-1EDB-CFE8-8BD2D1BD916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9155FE5C-53F8-33B9-4DE9-0ED0201C1408}"/>
              </a:ext>
            </a:extLst>
          </p:cNvPr>
          <p:cNvSpPr/>
          <p:nvPr userDrawn="1"/>
        </p:nvSpPr>
        <p:spPr>
          <a:xfrm rot="5400000">
            <a:off x="508046" y="3815575"/>
            <a:ext cx="1816442" cy="2832533"/>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6004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4_Section Header-Photo-Blue">
    <p:spTree>
      <p:nvGrpSpPr>
        <p:cNvPr id="1" name=""/>
        <p:cNvGrpSpPr/>
        <p:nvPr/>
      </p:nvGrpSpPr>
      <p:grpSpPr>
        <a:xfrm>
          <a:off x="0" y="0"/>
          <a:ext cx="0" cy="0"/>
          <a:chOff x="0" y="0"/>
          <a:chExt cx="0" cy="0"/>
        </a:xfrm>
      </p:grpSpPr>
      <p:pic>
        <p:nvPicPr>
          <p:cNvPr id="19" name="Picture 18" descr="A group of people posing for a photo&#10;&#10;Description automatically generated">
            <a:extLst>
              <a:ext uri="{FF2B5EF4-FFF2-40B4-BE49-F238E27FC236}">
                <a16:creationId xmlns:a16="http://schemas.microsoft.com/office/drawing/2014/main" id="{2444B2D4-890F-704C-102B-26255E0511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11730854"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p:nvPicPr>
        <p:blipFill rotWithShape="1">
          <a:blip r:embed="rId3"/>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5" name="Rectangle 4">
            <a:extLst>
              <a:ext uri="{FF2B5EF4-FFF2-40B4-BE49-F238E27FC236}">
                <a16:creationId xmlns:a16="http://schemas.microsoft.com/office/drawing/2014/main" id="{B5D8FA84-F475-9175-891F-84C424CC8E3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Same Side Corner Rectangle 5">
            <a:extLst>
              <a:ext uri="{FF2B5EF4-FFF2-40B4-BE49-F238E27FC236}">
                <a16:creationId xmlns:a16="http://schemas.microsoft.com/office/drawing/2014/main" id="{E3A7A198-F4D1-9BE3-1A2E-657E84055626}"/>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A288E4C-6B6A-F3E9-FCF6-E652951531BB}"/>
              </a:ext>
            </a:extLst>
          </p:cNvPr>
          <p:cNvPicPr>
            <a:picLocks noChangeAspect="1"/>
          </p:cNvPicPr>
          <p:nvPr userDrawn="1"/>
        </p:nvPicPr>
        <p:blipFill rotWithShape="1">
          <a:blip r:embed="rId3"/>
          <a:srcRect l="64006" t="78" r="-1" b="-78"/>
          <a:stretch/>
        </p:blipFill>
        <p:spPr>
          <a:xfrm>
            <a:off x="7803472" y="0"/>
            <a:ext cx="4388528" cy="6858000"/>
          </a:xfrm>
          <a:prstGeom prst="rect">
            <a:avLst/>
          </a:prstGeom>
        </p:spPr>
      </p:pic>
      <p:sp>
        <p:nvSpPr>
          <p:cNvPr id="15" name="Rectangle 14">
            <a:extLst>
              <a:ext uri="{FF2B5EF4-FFF2-40B4-BE49-F238E27FC236}">
                <a16:creationId xmlns:a16="http://schemas.microsoft.com/office/drawing/2014/main" id="{489A4827-1A78-A7D9-CC05-2D8CB43096C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A8ACBB75-C7CA-AB13-E8C9-1324FECAEF37}"/>
              </a:ext>
            </a:extLst>
          </p:cNvPr>
          <p:cNvSpPr/>
          <p:nvPr userDrawn="1"/>
        </p:nvSpPr>
        <p:spPr>
          <a:xfrm rot="5400000">
            <a:off x="508046" y="3815577"/>
            <a:ext cx="1816442" cy="2832533"/>
          </a:xfrm>
          <a:prstGeom prst="round2SameRect">
            <a:avLst>
              <a:gd name="adj1" fmla="val 5000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91636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Header-Photo-Gray">
    <p:spTree>
      <p:nvGrpSpPr>
        <p:cNvPr id="1" name=""/>
        <p:cNvGrpSpPr/>
        <p:nvPr/>
      </p:nvGrpSpPr>
      <p:grpSpPr>
        <a:xfrm>
          <a:off x="0" y="0"/>
          <a:ext cx="0" cy="0"/>
          <a:chOff x="0" y="0"/>
          <a:chExt cx="0" cy="0"/>
        </a:xfrm>
      </p:grpSpPr>
      <p:pic>
        <p:nvPicPr>
          <p:cNvPr id="3" name="Picture 2" descr="A group of women posing for a photo&#10;&#10;Description automatically generated">
            <a:extLst>
              <a:ext uri="{FF2B5EF4-FFF2-40B4-BE49-F238E27FC236}">
                <a16:creationId xmlns:a16="http://schemas.microsoft.com/office/drawing/2014/main" id="{D61F1F13-8D19-B655-64AB-C3A72BDE55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11515728"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3"/>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8327822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Same Side Corner Rectangle 3">
            <a:extLst>
              <a:ext uri="{FF2B5EF4-FFF2-40B4-BE49-F238E27FC236}">
                <a16:creationId xmlns:a16="http://schemas.microsoft.com/office/drawing/2014/main" id="{2649B136-F463-B388-B9D1-6BAC92D6E569}"/>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89336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4" name="Round Same Side Corner Rectangle 3">
            <a:extLst>
              <a:ext uri="{FF2B5EF4-FFF2-40B4-BE49-F238E27FC236}">
                <a16:creationId xmlns:a16="http://schemas.microsoft.com/office/drawing/2014/main" id="{33E01B59-787F-97FA-0C85-B5BF3BB2F390}"/>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15318098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4" name="Round Same Side Corner Rectangle 3">
            <a:extLst>
              <a:ext uri="{FF2B5EF4-FFF2-40B4-BE49-F238E27FC236}">
                <a16:creationId xmlns:a16="http://schemas.microsoft.com/office/drawing/2014/main" id="{680DD5E1-0857-5BBD-F632-93EC421386DA}"/>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25522000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_Green">
    <p:spTree>
      <p:nvGrpSpPr>
        <p:cNvPr id="1" name=""/>
        <p:cNvGrpSpPr/>
        <p:nvPr/>
      </p:nvGrpSpPr>
      <p:grpSpPr>
        <a:xfrm>
          <a:off x="0" y="0"/>
          <a:ext cx="0" cy="0"/>
          <a:chOff x="0" y="0"/>
          <a:chExt cx="0" cy="0"/>
        </a:xfrm>
      </p:grpSpPr>
      <p:pic>
        <p:nvPicPr>
          <p:cNvPr id="10" name="Picture 9" descr="A green and white triangle pattern&#10;&#10;Description automatically generated">
            <a:extLst>
              <a:ext uri="{FF2B5EF4-FFF2-40B4-BE49-F238E27FC236}">
                <a16:creationId xmlns:a16="http://schemas.microsoft.com/office/drawing/2014/main" id="{EA922C8D-4DCF-F7F4-1331-E4EBF11F34BE}"/>
              </a:ext>
            </a:extLst>
          </p:cNvPr>
          <p:cNvPicPr>
            <a:picLocks noChangeAspect="1"/>
          </p:cNvPicPr>
          <p:nvPr userDrawn="1"/>
        </p:nvPicPr>
        <p:blipFill>
          <a:blip r:embed="rId2"/>
          <a:stretch>
            <a:fillRect/>
          </a:stretch>
        </p:blipFill>
        <p:spPr>
          <a:xfrm>
            <a:off x="0" y="0"/>
            <a:ext cx="12184474" cy="6853767"/>
          </a:xfrm>
          <a:prstGeom prst="rect">
            <a:avLst/>
          </a:prstGeom>
        </p:spPr>
      </p:pic>
      <p:sp>
        <p:nvSpPr>
          <p:cNvPr id="6" name="Text Placeholder 19">
            <a:extLst>
              <a:ext uri="{FF2B5EF4-FFF2-40B4-BE49-F238E27FC236}">
                <a16:creationId xmlns:a16="http://schemas.microsoft.com/office/drawing/2014/main" id="{E20BD44E-1F93-0F7F-8807-9406106CE57B}"/>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7" name="Text Placeholder 21">
            <a:extLst>
              <a:ext uri="{FF2B5EF4-FFF2-40B4-BE49-F238E27FC236}">
                <a16:creationId xmlns:a16="http://schemas.microsoft.com/office/drawing/2014/main" id="{C1508498-3991-008B-C15F-9D870D95B31F}"/>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8" name="Round Same Side Corner Rectangle 7">
            <a:extLst>
              <a:ext uri="{FF2B5EF4-FFF2-40B4-BE49-F238E27FC236}">
                <a16:creationId xmlns:a16="http://schemas.microsoft.com/office/drawing/2014/main" id="{CD35D563-EF68-46CB-CF42-AAF2B43CF418}"/>
              </a:ext>
            </a:extLst>
          </p:cNvPr>
          <p:cNvSpPr/>
          <p:nvPr userDrawn="1"/>
        </p:nvSpPr>
        <p:spPr>
          <a:xfrm rot="5400000">
            <a:off x="508045"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576817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Header_Blue">
    <p:spTree>
      <p:nvGrpSpPr>
        <p:cNvPr id="1" name=""/>
        <p:cNvGrpSpPr/>
        <p:nvPr/>
      </p:nvGrpSpPr>
      <p:grpSpPr>
        <a:xfrm>
          <a:off x="0" y="0"/>
          <a:ext cx="0" cy="0"/>
          <a:chOff x="0" y="0"/>
          <a:chExt cx="0" cy="0"/>
        </a:xfrm>
      </p:grpSpPr>
      <p:pic>
        <p:nvPicPr>
          <p:cNvPr id="3" name="Picture 2" descr="A blue and green triangle pattern&#10;&#10;Description automatically generated">
            <a:extLst>
              <a:ext uri="{FF2B5EF4-FFF2-40B4-BE49-F238E27FC236}">
                <a16:creationId xmlns:a16="http://schemas.microsoft.com/office/drawing/2014/main" id="{5D8DF6BF-8C71-DD4A-C79E-6886828512C6}"/>
              </a:ext>
            </a:extLst>
          </p:cNvPr>
          <p:cNvPicPr>
            <a:picLocks noChangeAspect="1"/>
          </p:cNvPicPr>
          <p:nvPr userDrawn="1"/>
        </p:nvPicPr>
        <p:blipFill>
          <a:blip r:embed="rId2"/>
          <a:stretch>
            <a:fillRect/>
          </a:stretch>
        </p:blipFill>
        <p:spPr>
          <a:xfrm>
            <a:off x="1184" y="0"/>
            <a:ext cx="12190815" cy="6858667"/>
          </a:xfrm>
          <a:prstGeom prst="rect">
            <a:avLst/>
          </a:prstGeom>
        </p:spPr>
      </p:pic>
      <p:sp>
        <p:nvSpPr>
          <p:cNvPr id="6" name="Text Placeholder 19">
            <a:extLst>
              <a:ext uri="{FF2B5EF4-FFF2-40B4-BE49-F238E27FC236}">
                <a16:creationId xmlns:a16="http://schemas.microsoft.com/office/drawing/2014/main" id="{E20BD44E-1F93-0F7F-8807-9406106CE57B}"/>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7" name="Text Placeholder 21">
            <a:extLst>
              <a:ext uri="{FF2B5EF4-FFF2-40B4-BE49-F238E27FC236}">
                <a16:creationId xmlns:a16="http://schemas.microsoft.com/office/drawing/2014/main" id="{C1508498-3991-008B-C15F-9D870D95B31F}"/>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8" name="Round Same Side Corner Rectangle 7">
            <a:extLst>
              <a:ext uri="{FF2B5EF4-FFF2-40B4-BE49-F238E27FC236}">
                <a16:creationId xmlns:a16="http://schemas.microsoft.com/office/drawing/2014/main" id="{CD35D563-EF68-46CB-CF42-AAF2B43CF418}"/>
              </a:ext>
            </a:extLst>
          </p:cNvPr>
          <p:cNvSpPr/>
          <p:nvPr userDrawn="1"/>
        </p:nvSpPr>
        <p:spPr>
          <a:xfrm rot="5400000">
            <a:off x="508045"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21458879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er_Gray">
    <p:spTree>
      <p:nvGrpSpPr>
        <p:cNvPr id="1" name=""/>
        <p:cNvGrpSpPr/>
        <p:nvPr/>
      </p:nvGrpSpPr>
      <p:grpSpPr>
        <a:xfrm>
          <a:off x="0" y="0"/>
          <a:ext cx="0" cy="0"/>
          <a:chOff x="0" y="0"/>
          <a:chExt cx="0" cy="0"/>
        </a:xfrm>
      </p:grpSpPr>
      <p:pic>
        <p:nvPicPr>
          <p:cNvPr id="3" name="Picture 2" descr="A grey and brown triangle pattern&#10;&#10;Description automatically generated with medium confidence">
            <a:extLst>
              <a:ext uri="{FF2B5EF4-FFF2-40B4-BE49-F238E27FC236}">
                <a16:creationId xmlns:a16="http://schemas.microsoft.com/office/drawing/2014/main" id="{C01170CC-18DC-AB70-15A2-23E953CB07B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ext Placeholder 19">
            <a:extLst>
              <a:ext uri="{FF2B5EF4-FFF2-40B4-BE49-F238E27FC236}">
                <a16:creationId xmlns:a16="http://schemas.microsoft.com/office/drawing/2014/main" id="{E20BD44E-1F93-0F7F-8807-9406106CE57B}"/>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7" name="Text Placeholder 21">
            <a:extLst>
              <a:ext uri="{FF2B5EF4-FFF2-40B4-BE49-F238E27FC236}">
                <a16:creationId xmlns:a16="http://schemas.microsoft.com/office/drawing/2014/main" id="{C1508498-3991-008B-C15F-9D870D95B31F}"/>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8" name="Round Same Side Corner Rectangle 7">
            <a:extLst>
              <a:ext uri="{FF2B5EF4-FFF2-40B4-BE49-F238E27FC236}">
                <a16:creationId xmlns:a16="http://schemas.microsoft.com/office/drawing/2014/main" id="{CD35D563-EF68-46CB-CF42-AAF2B43CF418}"/>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5489924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723893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18691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736347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2937978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119307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9183713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_Title &amp; Content-Gree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Picture 1">
            <a:extLst>
              <a:ext uri="{FF2B5EF4-FFF2-40B4-BE49-F238E27FC236}">
                <a16:creationId xmlns:a16="http://schemas.microsoft.com/office/drawing/2014/main" id="{3EC31208-EC3F-0EDF-A027-66499DA3904C}"/>
              </a:ext>
            </a:extLst>
          </p:cNvPr>
          <p:cNvPicPr>
            <a:picLocks noChangeAspect="1"/>
          </p:cNvPicPr>
          <p:nvPr userDrawn="1"/>
        </p:nvPicPr>
        <p:blipFill>
          <a:blip r:embed="rId3"/>
          <a:stretch>
            <a:fillRect/>
          </a:stretch>
        </p:blipFill>
        <p:spPr>
          <a:xfrm>
            <a:off x="-2" y="362802"/>
            <a:ext cx="520264" cy="741915"/>
          </a:xfrm>
          <a:prstGeom prst="rect">
            <a:avLst/>
          </a:prstGeom>
        </p:spPr>
      </p:pic>
    </p:spTree>
    <p:extLst>
      <p:ext uri="{BB962C8B-B14F-4D97-AF65-F5344CB8AC3E}">
        <p14:creationId xmlns:p14="http://schemas.microsoft.com/office/powerpoint/2010/main" val="16271209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1_Two Content-Gree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pic>
        <p:nvPicPr>
          <p:cNvPr id="2" name="Picture 1">
            <a:extLst>
              <a:ext uri="{FF2B5EF4-FFF2-40B4-BE49-F238E27FC236}">
                <a16:creationId xmlns:a16="http://schemas.microsoft.com/office/drawing/2014/main" id="{9634E6C0-36E8-4388-7946-80BE2A9BAF1C}"/>
              </a:ext>
            </a:extLst>
          </p:cNvPr>
          <p:cNvPicPr>
            <a:picLocks noChangeAspect="1"/>
          </p:cNvPicPr>
          <p:nvPr userDrawn="1"/>
        </p:nvPicPr>
        <p:blipFill>
          <a:blip r:embed="rId3"/>
          <a:stretch>
            <a:fillRect/>
          </a:stretch>
        </p:blipFill>
        <p:spPr>
          <a:xfrm>
            <a:off x="-3" y="428389"/>
            <a:ext cx="496601" cy="708171"/>
          </a:xfrm>
          <a:prstGeom prst="rect">
            <a:avLst/>
          </a:prstGeom>
        </p:spPr>
      </p:pic>
    </p:spTree>
    <p:extLst>
      <p:ext uri="{BB962C8B-B14F-4D97-AF65-F5344CB8AC3E}">
        <p14:creationId xmlns:p14="http://schemas.microsoft.com/office/powerpoint/2010/main" val="33023914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Title &amp; Content-Blu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Picture 2">
            <a:extLst>
              <a:ext uri="{FF2B5EF4-FFF2-40B4-BE49-F238E27FC236}">
                <a16:creationId xmlns:a16="http://schemas.microsoft.com/office/drawing/2014/main" id="{DAA793F1-A3A3-91FD-CC16-9FCC8586F618}"/>
              </a:ext>
            </a:extLst>
          </p:cNvPr>
          <p:cNvPicPr>
            <a:picLocks noChangeAspect="1"/>
          </p:cNvPicPr>
          <p:nvPr userDrawn="1"/>
        </p:nvPicPr>
        <p:blipFill>
          <a:blip r:embed="rId3"/>
          <a:stretch>
            <a:fillRect/>
          </a:stretch>
        </p:blipFill>
        <p:spPr>
          <a:xfrm>
            <a:off x="0" y="407769"/>
            <a:ext cx="488731" cy="696948"/>
          </a:xfrm>
          <a:prstGeom prst="rect">
            <a:avLst/>
          </a:prstGeom>
        </p:spPr>
      </p:pic>
    </p:spTree>
    <p:extLst>
      <p:ext uri="{BB962C8B-B14F-4D97-AF65-F5344CB8AC3E}">
        <p14:creationId xmlns:p14="http://schemas.microsoft.com/office/powerpoint/2010/main" val="27719920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_Two Content-Blu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pic>
        <p:nvPicPr>
          <p:cNvPr id="3" name="Picture 2">
            <a:extLst>
              <a:ext uri="{FF2B5EF4-FFF2-40B4-BE49-F238E27FC236}">
                <a16:creationId xmlns:a16="http://schemas.microsoft.com/office/drawing/2014/main" id="{76E3A50A-AED4-A3B1-6CEF-6EC4E7B1573A}"/>
              </a:ext>
            </a:extLst>
          </p:cNvPr>
          <p:cNvPicPr>
            <a:picLocks noChangeAspect="1"/>
          </p:cNvPicPr>
          <p:nvPr userDrawn="1"/>
        </p:nvPicPr>
        <p:blipFill>
          <a:blip r:embed="rId3"/>
          <a:stretch>
            <a:fillRect/>
          </a:stretch>
        </p:blipFill>
        <p:spPr>
          <a:xfrm>
            <a:off x="0" y="408370"/>
            <a:ext cx="496602" cy="708172"/>
          </a:xfrm>
          <a:prstGeom prst="rect">
            <a:avLst/>
          </a:prstGeom>
        </p:spPr>
      </p:pic>
    </p:spTree>
    <p:extLst>
      <p:ext uri="{BB962C8B-B14F-4D97-AF65-F5344CB8AC3E}">
        <p14:creationId xmlns:p14="http://schemas.microsoft.com/office/powerpoint/2010/main" val="1838288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6826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0602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97884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Gree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A green and white triangle pattern&#10;&#10;Description automatically generated">
            <a:extLst>
              <a:ext uri="{FF2B5EF4-FFF2-40B4-BE49-F238E27FC236}">
                <a16:creationId xmlns:a16="http://schemas.microsoft.com/office/drawing/2014/main" id="{DB05BE08-C89B-B2B4-AA87-C3BC074AA255}"/>
              </a:ext>
            </a:extLst>
          </p:cNvPr>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2078823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u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A green and white triangle pattern&#10;&#10;Description automatically generated">
            <a:extLst>
              <a:ext uri="{FF2B5EF4-FFF2-40B4-BE49-F238E27FC236}">
                <a16:creationId xmlns:a16="http://schemas.microsoft.com/office/drawing/2014/main" id="{DB05BE08-C89B-B2B4-AA87-C3BC074AA255}"/>
              </a:ext>
            </a:extLst>
          </p:cNvPr>
          <p:cNvPicPr>
            <a:picLocks noChangeAspect="1"/>
          </p:cNvPicPr>
          <p:nvPr userDrawn="1"/>
        </p:nvPicPr>
        <p:blipFill>
          <a:blip r:embed="rId3"/>
          <a:stretch>
            <a:fillRect/>
          </a:stretch>
        </p:blipFill>
        <p:spPr>
          <a:xfrm>
            <a:off x="0" y="0"/>
            <a:ext cx="12192000" cy="6858000"/>
          </a:xfrm>
          <a:prstGeom prst="rect">
            <a:avLst/>
          </a:prstGeom>
        </p:spPr>
      </p:pic>
      <p:pic>
        <p:nvPicPr>
          <p:cNvPr id="4" name="Picture 3" descr="A blue and green triangle pattern&#10;&#10;Description automatically generated">
            <a:extLst>
              <a:ext uri="{FF2B5EF4-FFF2-40B4-BE49-F238E27FC236}">
                <a16:creationId xmlns:a16="http://schemas.microsoft.com/office/drawing/2014/main" id="{C7A2E42A-79EA-17F0-8E12-A65896560063}"/>
              </a:ext>
            </a:extLst>
          </p:cNvPr>
          <p:cNvPicPr>
            <a:picLocks noChangeAspect="1"/>
          </p:cNvPicPr>
          <p:nvPr userDrawn="1"/>
        </p:nvPicPr>
        <p:blipFill>
          <a:blip r:embed="rId4"/>
          <a:stretch>
            <a:fillRect/>
          </a:stretch>
        </p:blipFill>
        <p:spPr>
          <a:xfrm>
            <a:off x="1185" y="0"/>
            <a:ext cx="12189630" cy="6858000"/>
          </a:xfrm>
          <a:prstGeom prst="rect">
            <a:avLst/>
          </a:prstGeom>
        </p:spPr>
      </p:pic>
    </p:spTree>
    <p:extLst>
      <p:ext uri="{BB962C8B-B14F-4D97-AF65-F5344CB8AC3E}">
        <p14:creationId xmlns:p14="http://schemas.microsoft.com/office/powerpoint/2010/main" val="37917859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Gray">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descr="A grey and brown triangle pattern&#10;&#10;Description automatically generated with medium confidence">
            <a:extLst>
              <a:ext uri="{FF2B5EF4-FFF2-40B4-BE49-F238E27FC236}">
                <a16:creationId xmlns:a16="http://schemas.microsoft.com/office/drawing/2014/main" id="{EE4364FF-497B-B764-CF76-DDFA43F24C7D}"/>
              </a:ext>
            </a:extLst>
          </p:cNvPr>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8135838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7096675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2247779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8186047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_Green">
    <p:bg>
      <p:bgPr>
        <a:solidFill>
          <a:schemeClr val="accent5">
            <a:alpha val="5000"/>
          </a:scheme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4998990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Blue">
    <p:bg>
      <p:bgPr>
        <a:solidFill>
          <a:schemeClr val="accent6">
            <a:alpha val="5000"/>
          </a:scheme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3570930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4033465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4250060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165050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_Green">
    <p:bg>
      <p:bgPr>
        <a:solidFill>
          <a:schemeClr val="accent5">
            <a:alpha val="5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pic>
        <p:nvPicPr>
          <p:cNvPr id="2" name="Picture 1">
            <a:extLst>
              <a:ext uri="{FF2B5EF4-FFF2-40B4-BE49-F238E27FC236}">
                <a16:creationId xmlns:a16="http://schemas.microsoft.com/office/drawing/2014/main" id="{576E6C6A-4EE0-B46B-061A-4B5C45EA2740}"/>
              </a:ext>
            </a:extLst>
          </p:cNvPr>
          <p:cNvPicPr>
            <a:picLocks noChangeAspect="1"/>
          </p:cNvPicPr>
          <p:nvPr userDrawn="1"/>
        </p:nvPicPr>
        <p:blipFill>
          <a:blip r:embed="rId3"/>
          <a:stretch>
            <a:fillRect/>
          </a:stretch>
        </p:blipFill>
        <p:spPr>
          <a:xfrm>
            <a:off x="-3" y="375463"/>
            <a:ext cx="496601" cy="708171"/>
          </a:xfrm>
          <a:prstGeom prst="rect">
            <a:avLst/>
          </a:prstGeom>
        </p:spPr>
      </p:pic>
    </p:spTree>
    <p:extLst>
      <p:ext uri="{BB962C8B-B14F-4D97-AF65-F5344CB8AC3E}">
        <p14:creationId xmlns:p14="http://schemas.microsoft.com/office/powerpoint/2010/main" val="7115698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_Blue">
    <p:bg>
      <p:bgPr>
        <a:solidFill>
          <a:schemeClr val="accent6">
            <a:alpha val="5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pic>
        <p:nvPicPr>
          <p:cNvPr id="2" name="Picture 1">
            <a:extLst>
              <a:ext uri="{FF2B5EF4-FFF2-40B4-BE49-F238E27FC236}">
                <a16:creationId xmlns:a16="http://schemas.microsoft.com/office/drawing/2014/main" id="{576E6C6A-4EE0-B46B-061A-4B5C45EA2740}"/>
              </a:ext>
            </a:extLst>
          </p:cNvPr>
          <p:cNvPicPr>
            <a:picLocks noChangeAspect="1"/>
          </p:cNvPicPr>
          <p:nvPr userDrawn="1"/>
        </p:nvPicPr>
        <p:blipFill>
          <a:blip r:embed="rId3"/>
          <a:stretch>
            <a:fillRect/>
          </a:stretch>
        </p:blipFill>
        <p:spPr>
          <a:xfrm>
            <a:off x="-3" y="375463"/>
            <a:ext cx="496601" cy="708171"/>
          </a:xfrm>
          <a:prstGeom prst="rect">
            <a:avLst/>
          </a:prstGeom>
        </p:spPr>
      </p:pic>
      <p:pic>
        <p:nvPicPr>
          <p:cNvPr id="4" name="Picture 3">
            <a:extLst>
              <a:ext uri="{FF2B5EF4-FFF2-40B4-BE49-F238E27FC236}">
                <a16:creationId xmlns:a16="http://schemas.microsoft.com/office/drawing/2014/main" id="{4E162AE4-237C-F4B4-854A-134FFA1D03E8}"/>
              </a:ext>
            </a:extLst>
          </p:cNvPr>
          <p:cNvPicPr>
            <a:picLocks noChangeAspect="1"/>
          </p:cNvPicPr>
          <p:nvPr userDrawn="1"/>
        </p:nvPicPr>
        <p:blipFill>
          <a:blip r:embed="rId4"/>
          <a:stretch>
            <a:fillRect/>
          </a:stretch>
        </p:blipFill>
        <p:spPr>
          <a:xfrm>
            <a:off x="0" y="375468"/>
            <a:ext cx="496598" cy="708166"/>
          </a:xfrm>
          <a:prstGeom prst="rect">
            <a:avLst/>
          </a:prstGeom>
        </p:spPr>
      </p:pic>
    </p:spTree>
    <p:extLst>
      <p:ext uri="{BB962C8B-B14F-4D97-AF65-F5344CB8AC3E}">
        <p14:creationId xmlns:p14="http://schemas.microsoft.com/office/powerpoint/2010/main" val="16263155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hin bar green">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8740" y="158049"/>
            <a:ext cx="11959217"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Tree>
    <p:extLst>
      <p:ext uri="{BB962C8B-B14F-4D97-AF65-F5344CB8AC3E}">
        <p14:creationId xmlns:p14="http://schemas.microsoft.com/office/powerpoint/2010/main" val="20017298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in bar 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12526" y="158049"/>
            <a:ext cx="11959217"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pic>
        <p:nvPicPr>
          <p:cNvPr id="2" name="Picture 1">
            <a:extLst>
              <a:ext uri="{FF2B5EF4-FFF2-40B4-BE49-F238E27FC236}">
                <a16:creationId xmlns:a16="http://schemas.microsoft.com/office/drawing/2014/main" id="{0D033D58-C2D2-E5DF-AA7E-5186A0F217A3}"/>
              </a:ext>
            </a:extLst>
          </p:cNvPr>
          <p:cNvPicPr>
            <a:picLocks noChangeAspect="1"/>
          </p:cNvPicPr>
          <p:nvPr userDrawn="1"/>
        </p:nvPicPr>
        <p:blipFill>
          <a:blip r:embed="rId5"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Tree>
    <p:extLst>
      <p:ext uri="{BB962C8B-B14F-4D97-AF65-F5344CB8AC3E}">
        <p14:creationId xmlns:p14="http://schemas.microsoft.com/office/powerpoint/2010/main" val="9121350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in bar yellow">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1894" y="158049"/>
            <a:ext cx="11855264"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pic>
        <p:nvPicPr>
          <p:cNvPr id="2" name="Picture 1">
            <a:extLst>
              <a:ext uri="{FF2B5EF4-FFF2-40B4-BE49-F238E27FC236}">
                <a16:creationId xmlns:a16="http://schemas.microsoft.com/office/drawing/2014/main" id="{6AA36EDC-0C6D-B798-E168-4B7E22D02D28}"/>
              </a:ext>
            </a:extLst>
          </p:cNvPr>
          <p:cNvPicPr>
            <a:picLocks noChangeAspect="1"/>
          </p:cNvPicPr>
          <p:nvPr userDrawn="1"/>
        </p:nvPicPr>
        <p:blipFill>
          <a:blip r:embed="rId5"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Tree>
    <p:extLst>
      <p:ext uri="{BB962C8B-B14F-4D97-AF65-F5344CB8AC3E}">
        <p14:creationId xmlns:p14="http://schemas.microsoft.com/office/powerpoint/2010/main" val="15628561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in bar lim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12527" y="158049"/>
            <a:ext cx="6636978"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pic>
        <p:nvPicPr>
          <p:cNvPr id="2" name="Picture 1">
            <a:extLst>
              <a:ext uri="{FF2B5EF4-FFF2-40B4-BE49-F238E27FC236}">
                <a16:creationId xmlns:a16="http://schemas.microsoft.com/office/drawing/2014/main" id="{6AA36EDC-0C6D-B798-E168-4B7E22D02D28}"/>
              </a:ext>
            </a:extLst>
          </p:cNvPr>
          <p:cNvPicPr>
            <a:picLocks noChangeAspect="1"/>
          </p:cNvPicPr>
          <p:nvPr userDrawn="1"/>
        </p:nvPicPr>
        <p:blipFill>
          <a:blip r:embed="rId5"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pic>
        <p:nvPicPr>
          <p:cNvPr id="4" name="Picture 3">
            <a:extLst>
              <a:ext uri="{FF2B5EF4-FFF2-40B4-BE49-F238E27FC236}">
                <a16:creationId xmlns:a16="http://schemas.microsoft.com/office/drawing/2014/main" id="{E9E86505-355D-74A8-297D-69115F730077}"/>
              </a:ext>
            </a:extLst>
          </p:cNvPr>
          <p:cNvPicPr>
            <a:picLocks noChangeAspect="1"/>
          </p:cNvPicPr>
          <p:nvPr userDrawn="1"/>
        </p:nvPicPr>
        <p:blipFill>
          <a:blip r:embed="rId6"/>
          <a:stretch>
            <a:fillRect/>
          </a:stretch>
        </p:blipFill>
        <p:spPr>
          <a:xfrm>
            <a:off x="-3" y="375463"/>
            <a:ext cx="496601" cy="708171"/>
          </a:xfrm>
          <a:prstGeom prst="rect">
            <a:avLst/>
          </a:prstGeom>
        </p:spPr>
      </p:pic>
    </p:spTree>
    <p:extLst>
      <p:ext uri="{BB962C8B-B14F-4D97-AF65-F5344CB8AC3E}">
        <p14:creationId xmlns:p14="http://schemas.microsoft.com/office/powerpoint/2010/main" val="17626096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hin bar blu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1894" y="158049"/>
            <a:ext cx="6636978"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pic>
        <p:nvPicPr>
          <p:cNvPr id="2" name="Picture 1">
            <a:extLst>
              <a:ext uri="{FF2B5EF4-FFF2-40B4-BE49-F238E27FC236}">
                <a16:creationId xmlns:a16="http://schemas.microsoft.com/office/drawing/2014/main" id="{6AA36EDC-0C6D-B798-E168-4B7E22D02D28}"/>
              </a:ext>
            </a:extLst>
          </p:cNvPr>
          <p:cNvPicPr>
            <a:picLocks noChangeAspect="1"/>
          </p:cNvPicPr>
          <p:nvPr userDrawn="1"/>
        </p:nvPicPr>
        <p:blipFill>
          <a:blip r:embed="rId5"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pic>
        <p:nvPicPr>
          <p:cNvPr id="4" name="Picture 3">
            <a:extLst>
              <a:ext uri="{FF2B5EF4-FFF2-40B4-BE49-F238E27FC236}">
                <a16:creationId xmlns:a16="http://schemas.microsoft.com/office/drawing/2014/main" id="{92B96A7F-C53C-9A56-7458-AE707B620B18}"/>
              </a:ext>
            </a:extLst>
          </p:cNvPr>
          <p:cNvPicPr>
            <a:picLocks noChangeAspect="1"/>
          </p:cNvPicPr>
          <p:nvPr userDrawn="1"/>
        </p:nvPicPr>
        <p:blipFill>
          <a:blip r:embed="rId6"/>
          <a:stretch>
            <a:fillRect/>
          </a:stretch>
        </p:blipFill>
        <p:spPr>
          <a:xfrm>
            <a:off x="0" y="375468"/>
            <a:ext cx="496598" cy="708166"/>
          </a:xfrm>
          <a:prstGeom prst="rect">
            <a:avLst/>
          </a:prstGeom>
        </p:spPr>
      </p:pic>
    </p:spTree>
    <p:extLst>
      <p:ext uri="{BB962C8B-B14F-4D97-AF65-F5344CB8AC3E}">
        <p14:creationId xmlns:p14="http://schemas.microsoft.com/office/powerpoint/2010/main" val="425771623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
        <p:nvSpPr>
          <p:cNvPr id="3" name="Title 2">
            <a:extLst>
              <a:ext uri="{FF2B5EF4-FFF2-40B4-BE49-F238E27FC236}">
                <a16:creationId xmlns:a16="http://schemas.microsoft.com/office/drawing/2014/main" id="{880B267B-0073-A6AC-5D27-9E140F87291A}"/>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705392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Stay Connected – Complet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2">
            <a:extLst>
              <a:ext uri="{FF2B5EF4-FFF2-40B4-BE49-F238E27FC236}">
                <a16:creationId xmlns:a16="http://schemas.microsoft.com/office/drawing/2014/main" id="{3149C131-7C4C-234E-B5FE-297C7B678DC9}"/>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Stay Connected</a:t>
            </a:r>
          </a:p>
        </p:txBody>
      </p:sp>
      <p:pic>
        <p:nvPicPr>
          <p:cNvPr id="41" name="Picture 40">
            <a:extLst>
              <a:ext uri="{FF2B5EF4-FFF2-40B4-BE49-F238E27FC236}">
                <a16:creationId xmlns:a16="http://schemas.microsoft.com/office/drawing/2014/main" id="{00A91F30-25A2-BD43-AF85-91E13726DD1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817860" y="1863000"/>
            <a:ext cx="787625" cy="793170"/>
          </a:xfrm>
          <a:prstGeom prst="rect">
            <a:avLst/>
          </a:prstGeom>
        </p:spPr>
      </p:pic>
      <p:sp>
        <p:nvSpPr>
          <p:cNvPr id="44" name="Oval 43">
            <a:extLst>
              <a:ext uri="{FF2B5EF4-FFF2-40B4-BE49-F238E27FC236}">
                <a16:creationId xmlns:a16="http://schemas.microsoft.com/office/drawing/2014/main" id="{71E0AF84-C5EF-2248-9C14-A58466C45827}"/>
              </a:ext>
            </a:extLst>
          </p:cNvPr>
          <p:cNvSpPr>
            <a:spLocks noChangeAspect="1"/>
          </p:cNvSpPr>
          <p:nvPr userDrawn="1"/>
        </p:nvSpPr>
        <p:spPr>
          <a:xfrm>
            <a:off x="764930" y="1814014"/>
            <a:ext cx="893484" cy="893484"/>
          </a:xfrm>
          <a:prstGeom prst="ellipse">
            <a:avLst/>
          </a:prstGeom>
          <a:noFill/>
          <a:ln w="19050">
            <a:solidFill>
              <a:srgbClr val="0E8389">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nvGrpSpPr>
          <p:cNvPr id="6" name="Group 5">
            <a:extLst>
              <a:ext uri="{FF2B5EF4-FFF2-40B4-BE49-F238E27FC236}">
                <a16:creationId xmlns:a16="http://schemas.microsoft.com/office/drawing/2014/main" id="{AC55BD36-5B92-B549-88FD-BCA0EC5A3327}"/>
              </a:ext>
            </a:extLst>
          </p:cNvPr>
          <p:cNvGrpSpPr/>
          <p:nvPr userDrawn="1"/>
        </p:nvGrpSpPr>
        <p:grpSpPr>
          <a:xfrm>
            <a:off x="764930" y="2851251"/>
            <a:ext cx="893484" cy="893484"/>
            <a:chOff x="764930" y="2292326"/>
            <a:chExt cx="685498" cy="685498"/>
          </a:xfrm>
        </p:grpSpPr>
        <p:pic>
          <p:nvPicPr>
            <p:cNvPr id="40" name="Picture 39">
              <a:extLst>
                <a:ext uri="{FF2B5EF4-FFF2-40B4-BE49-F238E27FC236}">
                  <a16:creationId xmlns:a16="http://schemas.microsoft.com/office/drawing/2014/main" id="{312645D2-0245-7345-9683-C6264B423EBD}"/>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805538" y="2332934"/>
              <a:ext cx="604282" cy="604282"/>
            </a:xfrm>
            <a:prstGeom prst="rect">
              <a:avLst/>
            </a:prstGeom>
          </p:spPr>
        </p:pic>
        <p:sp>
          <p:nvSpPr>
            <p:cNvPr id="46" name="Oval 45">
              <a:extLst>
                <a:ext uri="{FF2B5EF4-FFF2-40B4-BE49-F238E27FC236}">
                  <a16:creationId xmlns:a16="http://schemas.microsoft.com/office/drawing/2014/main" id="{AC6CCBD5-3D75-FF49-B33C-69C56340B94C}"/>
                </a:ext>
              </a:extLst>
            </p:cNvPr>
            <p:cNvSpPr>
              <a:spLocks noChangeAspect="1"/>
            </p:cNvSpPr>
            <p:nvPr userDrawn="1"/>
          </p:nvSpPr>
          <p:spPr>
            <a:xfrm>
              <a:off x="764930" y="2292326"/>
              <a:ext cx="685498" cy="685498"/>
            </a:xfrm>
            <a:prstGeom prst="ellipse">
              <a:avLst/>
            </a:prstGeom>
            <a:noFill/>
            <a:ln w="19050">
              <a:solidFill>
                <a:srgbClr val="E0A141">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grpSp>
        <p:nvGrpSpPr>
          <p:cNvPr id="8" name="Group 7">
            <a:extLst>
              <a:ext uri="{FF2B5EF4-FFF2-40B4-BE49-F238E27FC236}">
                <a16:creationId xmlns:a16="http://schemas.microsoft.com/office/drawing/2014/main" id="{D637A571-F790-1241-B29A-C45690576F1E}"/>
              </a:ext>
            </a:extLst>
          </p:cNvPr>
          <p:cNvGrpSpPr/>
          <p:nvPr userDrawn="1"/>
        </p:nvGrpSpPr>
        <p:grpSpPr>
          <a:xfrm>
            <a:off x="764930" y="3888488"/>
            <a:ext cx="893484" cy="893484"/>
            <a:chOff x="764930" y="3118638"/>
            <a:chExt cx="685498" cy="685498"/>
          </a:xfrm>
        </p:grpSpPr>
        <p:pic>
          <p:nvPicPr>
            <p:cNvPr id="39" name="Picture 38">
              <a:extLst>
                <a:ext uri="{FF2B5EF4-FFF2-40B4-BE49-F238E27FC236}">
                  <a16:creationId xmlns:a16="http://schemas.microsoft.com/office/drawing/2014/main" id="{8886BECB-1720-F941-9B5F-14C8AA3309DD}"/>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805538" y="3159248"/>
              <a:ext cx="604282" cy="604282"/>
            </a:xfrm>
            <a:prstGeom prst="rect">
              <a:avLst/>
            </a:prstGeom>
          </p:spPr>
        </p:pic>
        <p:sp>
          <p:nvSpPr>
            <p:cNvPr id="48" name="Oval 47">
              <a:extLst>
                <a:ext uri="{FF2B5EF4-FFF2-40B4-BE49-F238E27FC236}">
                  <a16:creationId xmlns:a16="http://schemas.microsoft.com/office/drawing/2014/main" id="{923C9BA7-8275-AC4A-9B92-414B34A85424}"/>
                </a:ext>
              </a:extLst>
            </p:cNvPr>
            <p:cNvSpPr>
              <a:spLocks noChangeAspect="1"/>
            </p:cNvSpPr>
            <p:nvPr userDrawn="1"/>
          </p:nvSpPr>
          <p:spPr>
            <a:xfrm>
              <a:off x="764930" y="3118638"/>
              <a:ext cx="685498" cy="685498"/>
            </a:xfrm>
            <a:prstGeom prst="ellipse">
              <a:avLst/>
            </a:prstGeom>
            <a:noFill/>
            <a:ln w="19050">
              <a:solidFill>
                <a:srgbClr val="AF315A">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grpSp>
        <p:nvGrpSpPr>
          <p:cNvPr id="9" name="Group 8">
            <a:extLst>
              <a:ext uri="{FF2B5EF4-FFF2-40B4-BE49-F238E27FC236}">
                <a16:creationId xmlns:a16="http://schemas.microsoft.com/office/drawing/2014/main" id="{34744FDC-ADFF-D142-A991-12D39CA2EAC0}"/>
              </a:ext>
            </a:extLst>
          </p:cNvPr>
          <p:cNvGrpSpPr/>
          <p:nvPr userDrawn="1"/>
        </p:nvGrpSpPr>
        <p:grpSpPr>
          <a:xfrm>
            <a:off x="764930" y="4925725"/>
            <a:ext cx="893484" cy="893484"/>
            <a:chOff x="764930" y="3944950"/>
            <a:chExt cx="685498" cy="685498"/>
          </a:xfrm>
        </p:grpSpPr>
        <p:pic>
          <p:nvPicPr>
            <p:cNvPr id="37" name="Picture 36">
              <a:extLst>
                <a:ext uri="{FF2B5EF4-FFF2-40B4-BE49-F238E27FC236}">
                  <a16:creationId xmlns:a16="http://schemas.microsoft.com/office/drawing/2014/main" id="{86AE816E-8555-B847-96A2-FA019A92F1EE}"/>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p:blipFill>
          <p:spPr>
            <a:xfrm>
              <a:off x="805538" y="3988035"/>
              <a:ext cx="604282" cy="604282"/>
            </a:xfrm>
            <a:prstGeom prst="rect">
              <a:avLst/>
            </a:prstGeom>
          </p:spPr>
        </p:pic>
        <p:sp>
          <p:nvSpPr>
            <p:cNvPr id="50" name="Oval 49">
              <a:extLst>
                <a:ext uri="{FF2B5EF4-FFF2-40B4-BE49-F238E27FC236}">
                  <a16:creationId xmlns:a16="http://schemas.microsoft.com/office/drawing/2014/main" id="{9957D8E7-EABC-D54C-92FE-C6050DA58CB4}"/>
                </a:ext>
              </a:extLst>
            </p:cNvPr>
            <p:cNvSpPr>
              <a:spLocks noChangeAspect="1"/>
            </p:cNvSpPr>
            <p:nvPr userDrawn="1"/>
          </p:nvSpPr>
          <p:spPr>
            <a:xfrm>
              <a:off x="764930" y="3944950"/>
              <a:ext cx="685498" cy="685498"/>
            </a:xfrm>
            <a:prstGeom prst="ellipse">
              <a:avLst/>
            </a:prstGeom>
            <a:noFill/>
            <a:ln w="19050">
              <a:solidFill>
                <a:schemeClr val="accent5">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sp>
        <p:nvSpPr>
          <p:cNvPr id="13" name="Rectangle 12">
            <a:extLst>
              <a:ext uri="{FF2B5EF4-FFF2-40B4-BE49-F238E27FC236}">
                <a16:creationId xmlns:a16="http://schemas.microsoft.com/office/drawing/2014/main" id="{1D319E76-BDA6-A24B-BA88-F6CAE192FA84}"/>
              </a:ext>
            </a:extLst>
          </p:cNvPr>
          <p:cNvSpPr/>
          <p:nvPr userDrawn="1"/>
        </p:nvSpPr>
        <p:spPr>
          <a:xfrm>
            <a:off x="1828824" y="1982586"/>
            <a:ext cx="2285819" cy="523220"/>
          </a:xfrm>
          <a:prstGeom prst="rect">
            <a:avLst/>
          </a:prstGeom>
        </p:spPr>
        <p:txBody>
          <a:bodyPr wrap="none">
            <a:spAutoFit/>
          </a:bodyPr>
          <a:lstStyle/>
          <a:p>
            <a:pPr lvl="0"/>
            <a:r>
              <a:rPr lang="en-US" sz="2800" b="0" u="none" dirty="0">
                <a:solidFill>
                  <a:srgbClr val="635F59"/>
                </a:solidFill>
                <a:hlinkClick r:id="rId7"/>
              </a:rPr>
              <a:t>@MOSAICproj</a:t>
            </a:r>
            <a:endParaRPr lang="en-US" sz="2800" b="0" u="none" dirty="0">
              <a:solidFill>
                <a:srgbClr val="635F59"/>
              </a:solidFill>
            </a:endParaRPr>
          </a:p>
        </p:txBody>
      </p:sp>
      <p:sp>
        <p:nvSpPr>
          <p:cNvPr id="35" name="Rectangle 34">
            <a:extLst>
              <a:ext uri="{FF2B5EF4-FFF2-40B4-BE49-F238E27FC236}">
                <a16:creationId xmlns:a16="http://schemas.microsoft.com/office/drawing/2014/main" id="{3EA867C9-5934-F14B-8BAF-8C87043A8986}"/>
              </a:ext>
            </a:extLst>
          </p:cNvPr>
          <p:cNvSpPr/>
          <p:nvPr userDrawn="1"/>
        </p:nvSpPr>
        <p:spPr>
          <a:xfrm>
            <a:off x="1828824" y="3026594"/>
            <a:ext cx="2682401" cy="523220"/>
          </a:xfrm>
          <a:prstGeom prst="rect">
            <a:avLst/>
          </a:prstGeom>
        </p:spPr>
        <p:txBody>
          <a:bodyPr wrap="none">
            <a:spAutoFit/>
          </a:bodyPr>
          <a:lstStyle/>
          <a:p>
            <a:pPr lvl="0"/>
            <a:r>
              <a:rPr lang="en-US" sz="2800" dirty="0">
                <a:hlinkClick r:id="rId8"/>
              </a:rPr>
              <a:t>MOSAIC LinkedIn</a:t>
            </a:r>
            <a:endParaRPr lang="en-US" sz="2800" dirty="0"/>
          </a:p>
        </p:txBody>
      </p:sp>
      <p:sp>
        <p:nvSpPr>
          <p:cNvPr id="36" name="Rectangle 35">
            <a:extLst>
              <a:ext uri="{FF2B5EF4-FFF2-40B4-BE49-F238E27FC236}">
                <a16:creationId xmlns:a16="http://schemas.microsoft.com/office/drawing/2014/main" id="{F56E5A25-F1F8-CE46-A58F-2ABD673173DF}"/>
              </a:ext>
            </a:extLst>
          </p:cNvPr>
          <p:cNvSpPr/>
          <p:nvPr userDrawn="1"/>
        </p:nvSpPr>
        <p:spPr>
          <a:xfrm>
            <a:off x="1828824" y="4058231"/>
            <a:ext cx="2097626" cy="523220"/>
          </a:xfrm>
          <a:prstGeom prst="rect">
            <a:avLst/>
          </a:prstGeom>
        </p:spPr>
        <p:txBody>
          <a:bodyPr wrap="none">
            <a:spAutoFit/>
          </a:bodyPr>
          <a:lstStyle/>
          <a:p>
            <a:pPr lvl="0"/>
            <a:r>
              <a:rPr lang="en-US" sz="2800" dirty="0">
                <a:hlinkClick r:id="rId9"/>
              </a:rPr>
              <a:t>MOSAIC Blog</a:t>
            </a:r>
            <a:endParaRPr lang="en-US" sz="2800" dirty="0"/>
          </a:p>
        </p:txBody>
      </p:sp>
      <p:sp>
        <p:nvSpPr>
          <p:cNvPr id="38" name="Rectangle 37">
            <a:extLst>
              <a:ext uri="{FF2B5EF4-FFF2-40B4-BE49-F238E27FC236}">
                <a16:creationId xmlns:a16="http://schemas.microsoft.com/office/drawing/2014/main" id="{5CC04863-2DD0-FC40-98B4-50038DB6161C}"/>
              </a:ext>
            </a:extLst>
          </p:cNvPr>
          <p:cNvSpPr/>
          <p:nvPr userDrawn="1"/>
        </p:nvSpPr>
        <p:spPr>
          <a:xfrm>
            <a:off x="1828824" y="5089868"/>
            <a:ext cx="2839752" cy="523220"/>
          </a:xfrm>
          <a:prstGeom prst="rect">
            <a:avLst/>
          </a:prstGeom>
        </p:spPr>
        <p:txBody>
          <a:bodyPr wrap="none">
            <a:spAutoFit/>
          </a:bodyPr>
          <a:lstStyle/>
          <a:p>
            <a:pPr lvl="0"/>
            <a:r>
              <a:rPr lang="en-US" sz="2800" dirty="0">
                <a:hlinkClick r:id="rId10"/>
              </a:rPr>
              <a:t>MOSAIC Webpage</a:t>
            </a:r>
            <a:endParaRPr lang="en-US" sz="2800" dirty="0"/>
          </a:p>
        </p:txBody>
      </p:sp>
    </p:spTree>
    <p:extLst>
      <p:ext uri="{BB962C8B-B14F-4D97-AF65-F5344CB8AC3E}">
        <p14:creationId xmlns:p14="http://schemas.microsoft.com/office/powerpoint/2010/main" val="33056727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Stay Connected – Bla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 Placeholder 2">
            <a:extLst>
              <a:ext uri="{FF2B5EF4-FFF2-40B4-BE49-F238E27FC236}">
                <a16:creationId xmlns:a16="http://schemas.microsoft.com/office/drawing/2014/main" id="{093AB0EE-8DD5-2547-A667-167DE3CC7F83}"/>
              </a:ext>
            </a:extLst>
          </p:cNvPr>
          <p:cNvSpPr>
            <a:spLocks noGrp="1"/>
          </p:cNvSpPr>
          <p:nvPr>
            <p:ph type="body" sz="quarter" idx="13" hasCustomPrompt="1"/>
          </p:nvPr>
        </p:nvSpPr>
        <p:spPr>
          <a:xfrm>
            <a:off x="1583766" y="1557149"/>
            <a:ext cx="8493292" cy="490871"/>
          </a:xfrm>
        </p:spPr>
        <p:txBody>
          <a:bodyPr>
            <a:normAutofit/>
          </a:bodyPr>
          <a:lstStyle>
            <a:lvl1pPr marL="0" indent="0">
              <a:buFontTx/>
              <a:buNone/>
              <a:defRPr sz="2800">
                <a:solidFill>
                  <a:srgbClr val="635F59"/>
                </a:solidFill>
              </a:defRPr>
            </a:lvl1pPr>
          </a:lstStyle>
          <a:p>
            <a:pPr lvl="0"/>
            <a:r>
              <a:rPr lang="en-US" dirty="0"/>
              <a:t>Click here to add the MOSAIC Twitter handle</a:t>
            </a:r>
          </a:p>
        </p:txBody>
      </p:sp>
      <p:sp>
        <p:nvSpPr>
          <p:cNvPr id="15" name="Title 2">
            <a:extLst>
              <a:ext uri="{FF2B5EF4-FFF2-40B4-BE49-F238E27FC236}">
                <a16:creationId xmlns:a16="http://schemas.microsoft.com/office/drawing/2014/main" id="{3149C131-7C4C-234E-B5FE-297C7B678DC9}"/>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Stay Connected</a:t>
            </a:r>
          </a:p>
        </p:txBody>
      </p:sp>
      <p:grpSp>
        <p:nvGrpSpPr>
          <p:cNvPr id="7" name="Group 6">
            <a:extLst>
              <a:ext uri="{FF2B5EF4-FFF2-40B4-BE49-F238E27FC236}">
                <a16:creationId xmlns:a16="http://schemas.microsoft.com/office/drawing/2014/main" id="{321476AB-9EBD-8A47-BE24-20AB7C1F79BC}"/>
              </a:ext>
            </a:extLst>
          </p:cNvPr>
          <p:cNvGrpSpPr/>
          <p:nvPr userDrawn="1"/>
        </p:nvGrpSpPr>
        <p:grpSpPr>
          <a:xfrm>
            <a:off x="764930" y="1459835"/>
            <a:ext cx="685498" cy="685498"/>
            <a:chOff x="764930" y="1459835"/>
            <a:chExt cx="685498" cy="685498"/>
          </a:xfrm>
        </p:grpSpPr>
        <p:pic>
          <p:nvPicPr>
            <p:cNvPr id="41" name="Picture 40">
              <a:extLst>
                <a:ext uri="{FF2B5EF4-FFF2-40B4-BE49-F238E27FC236}">
                  <a16:creationId xmlns:a16="http://schemas.microsoft.com/office/drawing/2014/main" id="{00A91F30-25A2-BD43-AF85-91E13726DD1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805539" y="1497418"/>
              <a:ext cx="604281" cy="608535"/>
            </a:xfrm>
            <a:prstGeom prst="rect">
              <a:avLst/>
            </a:prstGeom>
          </p:spPr>
        </p:pic>
        <p:sp>
          <p:nvSpPr>
            <p:cNvPr id="44" name="Oval 43">
              <a:extLst>
                <a:ext uri="{FF2B5EF4-FFF2-40B4-BE49-F238E27FC236}">
                  <a16:creationId xmlns:a16="http://schemas.microsoft.com/office/drawing/2014/main" id="{71E0AF84-C5EF-2248-9C14-A58466C45827}"/>
                </a:ext>
              </a:extLst>
            </p:cNvPr>
            <p:cNvSpPr>
              <a:spLocks noChangeAspect="1"/>
            </p:cNvSpPr>
            <p:nvPr userDrawn="1"/>
          </p:nvSpPr>
          <p:spPr>
            <a:xfrm>
              <a:off x="764930" y="1459835"/>
              <a:ext cx="685498" cy="685498"/>
            </a:xfrm>
            <a:prstGeom prst="ellipse">
              <a:avLst/>
            </a:prstGeom>
            <a:noFill/>
            <a:ln w="19050">
              <a:solidFill>
                <a:srgbClr val="0E8389">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grpSp>
        <p:nvGrpSpPr>
          <p:cNvPr id="6" name="Group 5">
            <a:extLst>
              <a:ext uri="{FF2B5EF4-FFF2-40B4-BE49-F238E27FC236}">
                <a16:creationId xmlns:a16="http://schemas.microsoft.com/office/drawing/2014/main" id="{AC55BD36-5B92-B549-88FD-BCA0EC5A3327}"/>
              </a:ext>
            </a:extLst>
          </p:cNvPr>
          <p:cNvGrpSpPr/>
          <p:nvPr userDrawn="1"/>
        </p:nvGrpSpPr>
        <p:grpSpPr>
          <a:xfrm>
            <a:off x="764930" y="2255623"/>
            <a:ext cx="685498" cy="685498"/>
            <a:chOff x="764930" y="2292326"/>
            <a:chExt cx="685498" cy="685498"/>
          </a:xfrm>
        </p:grpSpPr>
        <p:pic>
          <p:nvPicPr>
            <p:cNvPr id="40" name="Picture 39">
              <a:extLst>
                <a:ext uri="{FF2B5EF4-FFF2-40B4-BE49-F238E27FC236}">
                  <a16:creationId xmlns:a16="http://schemas.microsoft.com/office/drawing/2014/main" id="{312645D2-0245-7345-9683-C6264B423EBD}"/>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805538" y="2332934"/>
              <a:ext cx="604282" cy="604282"/>
            </a:xfrm>
            <a:prstGeom prst="rect">
              <a:avLst/>
            </a:prstGeom>
          </p:spPr>
        </p:pic>
        <p:sp>
          <p:nvSpPr>
            <p:cNvPr id="46" name="Oval 45">
              <a:extLst>
                <a:ext uri="{FF2B5EF4-FFF2-40B4-BE49-F238E27FC236}">
                  <a16:creationId xmlns:a16="http://schemas.microsoft.com/office/drawing/2014/main" id="{AC6CCBD5-3D75-FF49-B33C-69C56340B94C}"/>
                </a:ext>
              </a:extLst>
            </p:cNvPr>
            <p:cNvSpPr>
              <a:spLocks noChangeAspect="1"/>
            </p:cNvSpPr>
            <p:nvPr userDrawn="1"/>
          </p:nvSpPr>
          <p:spPr>
            <a:xfrm>
              <a:off x="764930" y="2292326"/>
              <a:ext cx="685498" cy="685498"/>
            </a:xfrm>
            <a:prstGeom prst="ellipse">
              <a:avLst/>
            </a:prstGeom>
            <a:noFill/>
            <a:ln w="19050">
              <a:solidFill>
                <a:srgbClr val="E0A141">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grpSp>
        <p:nvGrpSpPr>
          <p:cNvPr id="8" name="Group 7">
            <a:extLst>
              <a:ext uri="{FF2B5EF4-FFF2-40B4-BE49-F238E27FC236}">
                <a16:creationId xmlns:a16="http://schemas.microsoft.com/office/drawing/2014/main" id="{D637A571-F790-1241-B29A-C45690576F1E}"/>
              </a:ext>
            </a:extLst>
          </p:cNvPr>
          <p:cNvGrpSpPr/>
          <p:nvPr userDrawn="1"/>
        </p:nvGrpSpPr>
        <p:grpSpPr>
          <a:xfrm>
            <a:off x="764930" y="3051411"/>
            <a:ext cx="685498" cy="685498"/>
            <a:chOff x="764930" y="3118638"/>
            <a:chExt cx="685498" cy="685498"/>
          </a:xfrm>
        </p:grpSpPr>
        <p:pic>
          <p:nvPicPr>
            <p:cNvPr id="39" name="Picture 38">
              <a:extLst>
                <a:ext uri="{FF2B5EF4-FFF2-40B4-BE49-F238E27FC236}">
                  <a16:creationId xmlns:a16="http://schemas.microsoft.com/office/drawing/2014/main" id="{8886BECB-1720-F941-9B5F-14C8AA3309DD}"/>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p:blipFill>
          <p:spPr>
            <a:xfrm>
              <a:off x="805538" y="3159248"/>
              <a:ext cx="604282" cy="604282"/>
            </a:xfrm>
            <a:prstGeom prst="rect">
              <a:avLst/>
            </a:prstGeom>
          </p:spPr>
        </p:pic>
        <p:sp>
          <p:nvSpPr>
            <p:cNvPr id="48" name="Oval 47">
              <a:extLst>
                <a:ext uri="{FF2B5EF4-FFF2-40B4-BE49-F238E27FC236}">
                  <a16:creationId xmlns:a16="http://schemas.microsoft.com/office/drawing/2014/main" id="{923C9BA7-8275-AC4A-9B92-414B34A85424}"/>
                </a:ext>
              </a:extLst>
            </p:cNvPr>
            <p:cNvSpPr>
              <a:spLocks noChangeAspect="1"/>
            </p:cNvSpPr>
            <p:nvPr userDrawn="1"/>
          </p:nvSpPr>
          <p:spPr>
            <a:xfrm>
              <a:off x="764930" y="3118638"/>
              <a:ext cx="685498" cy="685498"/>
            </a:xfrm>
            <a:prstGeom prst="ellipse">
              <a:avLst/>
            </a:prstGeom>
            <a:noFill/>
            <a:ln w="19050">
              <a:solidFill>
                <a:srgbClr val="AF315A">
                  <a:alpha val="5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grpSp>
        <p:nvGrpSpPr>
          <p:cNvPr id="9" name="Group 8">
            <a:extLst>
              <a:ext uri="{FF2B5EF4-FFF2-40B4-BE49-F238E27FC236}">
                <a16:creationId xmlns:a16="http://schemas.microsoft.com/office/drawing/2014/main" id="{34744FDC-ADFF-D142-A991-12D39CA2EAC0}"/>
              </a:ext>
            </a:extLst>
          </p:cNvPr>
          <p:cNvGrpSpPr/>
          <p:nvPr userDrawn="1"/>
        </p:nvGrpSpPr>
        <p:grpSpPr>
          <a:xfrm>
            <a:off x="764930" y="3847199"/>
            <a:ext cx="685498" cy="685498"/>
            <a:chOff x="764930" y="3944950"/>
            <a:chExt cx="685498" cy="685498"/>
          </a:xfrm>
        </p:grpSpPr>
        <p:pic>
          <p:nvPicPr>
            <p:cNvPr id="37" name="Picture 36">
              <a:extLst>
                <a:ext uri="{FF2B5EF4-FFF2-40B4-BE49-F238E27FC236}">
                  <a16:creationId xmlns:a16="http://schemas.microsoft.com/office/drawing/2014/main" id="{86AE816E-8555-B847-96A2-FA019A92F1EE}"/>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p:blipFill>
          <p:spPr>
            <a:xfrm>
              <a:off x="805538" y="3988035"/>
              <a:ext cx="604282" cy="604282"/>
            </a:xfrm>
            <a:prstGeom prst="rect">
              <a:avLst/>
            </a:prstGeom>
          </p:spPr>
        </p:pic>
        <p:sp>
          <p:nvSpPr>
            <p:cNvPr id="50" name="Oval 49">
              <a:extLst>
                <a:ext uri="{FF2B5EF4-FFF2-40B4-BE49-F238E27FC236}">
                  <a16:creationId xmlns:a16="http://schemas.microsoft.com/office/drawing/2014/main" id="{9957D8E7-EABC-D54C-92FE-C6050DA58CB4}"/>
                </a:ext>
              </a:extLst>
            </p:cNvPr>
            <p:cNvSpPr>
              <a:spLocks noChangeAspect="1"/>
            </p:cNvSpPr>
            <p:nvPr userDrawn="1"/>
          </p:nvSpPr>
          <p:spPr>
            <a:xfrm>
              <a:off x="764930" y="3944950"/>
              <a:ext cx="685498" cy="685498"/>
            </a:xfrm>
            <a:prstGeom prst="ellipse">
              <a:avLst/>
            </a:prstGeom>
            <a:noFill/>
            <a:ln w="19050">
              <a:solidFill>
                <a:schemeClr val="accent5">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grpSp>
        <p:nvGrpSpPr>
          <p:cNvPr id="10" name="Group 9">
            <a:extLst>
              <a:ext uri="{FF2B5EF4-FFF2-40B4-BE49-F238E27FC236}">
                <a16:creationId xmlns:a16="http://schemas.microsoft.com/office/drawing/2014/main" id="{D664190D-24C2-584F-A421-455F91D605C0}"/>
              </a:ext>
            </a:extLst>
          </p:cNvPr>
          <p:cNvGrpSpPr/>
          <p:nvPr userDrawn="1"/>
        </p:nvGrpSpPr>
        <p:grpSpPr>
          <a:xfrm>
            <a:off x="764930" y="4642987"/>
            <a:ext cx="685498" cy="685498"/>
            <a:chOff x="764930" y="4800610"/>
            <a:chExt cx="685498" cy="685498"/>
          </a:xfrm>
        </p:grpSpPr>
        <p:pic>
          <p:nvPicPr>
            <p:cNvPr id="18" name="Picture 17">
              <a:extLst>
                <a:ext uri="{FF2B5EF4-FFF2-40B4-BE49-F238E27FC236}">
                  <a16:creationId xmlns:a16="http://schemas.microsoft.com/office/drawing/2014/main" id="{875FFC0F-363A-E440-BFBF-68765A556116}"/>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p:blipFill>
          <p:spPr>
            <a:xfrm>
              <a:off x="805538" y="4841220"/>
              <a:ext cx="604282" cy="604282"/>
            </a:xfrm>
            <a:prstGeom prst="rect">
              <a:avLst/>
            </a:prstGeom>
          </p:spPr>
        </p:pic>
        <p:sp>
          <p:nvSpPr>
            <p:cNvPr id="19" name="Oval 18">
              <a:extLst>
                <a:ext uri="{FF2B5EF4-FFF2-40B4-BE49-F238E27FC236}">
                  <a16:creationId xmlns:a16="http://schemas.microsoft.com/office/drawing/2014/main" id="{0C887298-22BE-1C4E-9B6B-CD4C9E4687EA}"/>
                </a:ext>
              </a:extLst>
            </p:cNvPr>
            <p:cNvSpPr>
              <a:spLocks noChangeAspect="1"/>
            </p:cNvSpPr>
            <p:nvPr userDrawn="1"/>
          </p:nvSpPr>
          <p:spPr>
            <a:xfrm>
              <a:off x="764930" y="4800610"/>
              <a:ext cx="685498" cy="685498"/>
            </a:xfrm>
            <a:prstGeom prst="ellipse">
              <a:avLst/>
            </a:prstGeom>
            <a:noFill/>
            <a:ln w="19050">
              <a:solidFill>
                <a:schemeClr val="accent4">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grpSp>
        <p:nvGrpSpPr>
          <p:cNvPr id="11" name="Group 10">
            <a:extLst>
              <a:ext uri="{FF2B5EF4-FFF2-40B4-BE49-F238E27FC236}">
                <a16:creationId xmlns:a16="http://schemas.microsoft.com/office/drawing/2014/main" id="{D5BFC2FB-7134-0946-9607-765CF9EF21A9}"/>
              </a:ext>
            </a:extLst>
          </p:cNvPr>
          <p:cNvGrpSpPr/>
          <p:nvPr userDrawn="1"/>
        </p:nvGrpSpPr>
        <p:grpSpPr>
          <a:xfrm>
            <a:off x="764930" y="5438775"/>
            <a:ext cx="685498" cy="685498"/>
            <a:chOff x="764930" y="5626923"/>
            <a:chExt cx="685498" cy="685498"/>
          </a:xfrm>
        </p:grpSpPr>
        <p:pic>
          <p:nvPicPr>
            <p:cNvPr id="17" name="Picture 16">
              <a:extLst>
                <a:ext uri="{FF2B5EF4-FFF2-40B4-BE49-F238E27FC236}">
                  <a16:creationId xmlns:a16="http://schemas.microsoft.com/office/drawing/2014/main" id="{2AE2126A-5997-D44A-90C4-E0761FCAA8E4}"/>
                </a:ext>
              </a:extLst>
            </p:cNvPr>
            <p:cNvPicPr>
              <a:picLocks noChangeAspect="1"/>
            </p:cNvPicPr>
            <p:nvPr userDrawn="1"/>
          </p:nvPicPr>
          <p:blipFill>
            <a:blip r:embed="rId8" cstate="email">
              <a:extLst>
                <a:ext uri="{28A0092B-C50C-407E-A947-70E740481C1C}">
                  <a14:useLocalDpi xmlns:a14="http://schemas.microsoft.com/office/drawing/2010/main"/>
                </a:ext>
              </a:extLst>
            </a:blip>
            <a:srcRect/>
            <a:stretch/>
          </p:blipFill>
          <p:spPr>
            <a:xfrm>
              <a:off x="805538" y="5670008"/>
              <a:ext cx="604282" cy="604282"/>
            </a:xfrm>
            <a:prstGeom prst="rect">
              <a:avLst/>
            </a:prstGeom>
          </p:spPr>
        </p:pic>
        <p:sp>
          <p:nvSpPr>
            <p:cNvPr id="20" name="Oval 19">
              <a:extLst>
                <a:ext uri="{FF2B5EF4-FFF2-40B4-BE49-F238E27FC236}">
                  <a16:creationId xmlns:a16="http://schemas.microsoft.com/office/drawing/2014/main" id="{26EAB1EA-D8B6-D34C-B9FD-5EF8EFE20C04}"/>
                </a:ext>
              </a:extLst>
            </p:cNvPr>
            <p:cNvSpPr>
              <a:spLocks noChangeAspect="1"/>
            </p:cNvSpPr>
            <p:nvPr userDrawn="1"/>
          </p:nvSpPr>
          <p:spPr>
            <a:xfrm>
              <a:off x="764930" y="5626923"/>
              <a:ext cx="685498" cy="685498"/>
            </a:xfrm>
            <a:prstGeom prst="ellipse">
              <a:avLst/>
            </a:prstGeom>
            <a:noFill/>
            <a:ln w="19050">
              <a:solidFill>
                <a:schemeClr val="accent1">
                  <a:alpha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sp>
        <p:nvSpPr>
          <p:cNvPr id="21" name="Text Placeholder 2">
            <a:extLst>
              <a:ext uri="{FF2B5EF4-FFF2-40B4-BE49-F238E27FC236}">
                <a16:creationId xmlns:a16="http://schemas.microsoft.com/office/drawing/2014/main" id="{6BF37722-D3FB-6F44-B941-5903A05BE46D}"/>
              </a:ext>
            </a:extLst>
          </p:cNvPr>
          <p:cNvSpPr>
            <a:spLocks noGrp="1"/>
          </p:cNvSpPr>
          <p:nvPr userDrawn="1">
            <p:ph type="body" sz="quarter" idx="14" hasCustomPrompt="1"/>
          </p:nvPr>
        </p:nvSpPr>
        <p:spPr>
          <a:xfrm>
            <a:off x="1583766" y="2352937"/>
            <a:ext cx="8493292" cy="490871"/>
          </a:xfrm>
        </p:spPr>
        <p:txBody>
          <a:bodyPr>
            <a:normAutofit/>
          </a:bodyPr>
          <a:lstStyle>
            <a:lvl1pPr marL="0" indent="0">
              <a:buFontTx/>
              <a:buNone/>
              <a:defRPr sz="2800">
                <a:solidFill>
                  <a:srgbClr val="635F59"/>
                </a:solidFill>
              </a:defRPr>
            </a:lvl1pPr>
          </a:lstStyle>
          <a:p>
            <a:pPr lvl="0"/>
            <a:r>
              <a:rPr lang="en-US" dirty="0"/>
              <a:t>Click here to add the MOSAIC LinkedIn profile</a:t>
            </a:r>
          </a:p>
        </p:txBody>
      </p:sp>
      <p:sp>
        <p:nvSpPr>
          <p:cNvPr id="22" name="Text Placeholder 2">
            <a:extLst>
              <a:ext uri="{FF2B5EF4-FFF2-40B4-BE49-F238E27FC236}">
                <a16:creationId xmlns:a16="http://schemas.microsoft.com/office/drawing/2014/main" id="{785A64FC-0925-9545-B8C4-5227A20CCF9D}"/>
              </a:ext>
            </a:extLst>
          </p:cNvPr>
          <p:cNvSpPr>
            <a:spLocks noGrp="1"/>
          </p:cNvSpPr>
          <p:nvPr userDrawn="1">
            <p:ph type="body" sz="quarter" idx="15" hasCustomPrompt="1"/>
          </p:nvPr>
        </p:nvSpPr>
        <p:spPr>
          <a:xfrm>
            <a:off x="1583766" y="3148725"/>
            <a:ext cx="8493292" cy="490871"/>
          </a:xfrm>
        </p:spPr>
        <p:txBody>
          <a:bodyPr>
            <a:normAutofit/>
          </a:bodyPr>
          <a:lstStyle>
            <a:lvl1pPr marL="0" indent="0">
              <a:buFontTx/>
              <a:buNone/>
              <a:defRPr sz="2800">
                <a:solidFill>
                  <a:srgbClr val="635F59"/>
                </a:solidFill>
              </a:defRPr>
            </a:lvl1pPr>
          </a:lstStyle>
          <a:p>
            <a:pPr lvl="0"/>
            <a:r>
              <a:rPr lang="en-US" dirty="0"/>
              <a:t>Click here to add the MOSAIC WordPress link</a:t>
            </a:r>
          </a:p>
        </p:txBody>
      </p:sp>
      <p:sp>
        <p:nvSpPr>
          <p:cNvPr id="23" name="Text Placeholder 2">
            <a:extLst>
              <a:ext uri="{FF2B5EF4-FFF2-40B4-BE49-F238E27FC236}">
                <a16:creationId xmlns:a16="http://schemas.microsoft.com/office/drawing/2014/main" id="{073A80D5-EA50-814F-9BF8-3955E160D4AD}"/>
              </a:ext>
            </a:extLst>
          </p:cNvPr>
          <p:cNvSpPr>
            <a:spLocks noGrp="1"/>
          </p:cNvSpPr>
          <p:nvPr userDrawn="1">
            <p:ph type="body" sz="quarter" idx="16" hasCustomPrompt="1"/>
          </p:nvPr>
        </p:nvSpPr>
        <p:spPr>
          <a:xfrm>
            <a:off x="1583766" y="3944513"/>
            <a:ext cx="8493292" cy="490871"/>
          </a:xfrm>
        </p:spPr>
        <p:txBody>
          <a:bodyPr>
            <a:normAutofit/>
          </a:bodyPr>
          <a:lstStyle>
            <a:lvl1pPr marL="0" indent="0">
              <a:buFontTx/>
              <a:buNone/>
              <a:defRPr sz="2800">
                <a:solidFill>
                  <a:srgbClr val="635F59"/>
                </a:solidFill>
              </a:defRPr>
            </a:lvl1pPr>
          </a:lstStyle>
          <a:p>
            <a:pPr lvl="0"/>
            <a:r>
              <a:rPr lang="en-US" dirty="0"/>
              <a:t>Click here to add the MOSAIC webpage</a:t>
            </a:r>
          </a:p>
        </p:txBody>
      </p:sp>
      <p:sp>
        <p:nvSpPr>
          <p:cNvPr id="31" name="Text Placeholder 2">
            <a:extLst>
              <a:ext uri="{FF2B5EF4-FFF2-40B4-BE49-F238E27FC236}">
                <a16:creationId xmlns:a16="http://schemas.microsoft.com/office/drawing/2014/main" id="{AA78EC53-490F-E441-B578-1E0B2BD87F14}"/>
              </a:ext>
            </a:extLst>
          </p:cNvPr>
          <p:cNvSpPr>
            <a:spLocks noGrp="1"/>
          </p:cNvSpPr>
          <p:nvPr>
            <p:ph type="body" sz="quarter" idx="17" hasCustomPrompt="1"/>
          </p:nvPr>
        </p:nvSpPr>
        <p:spPr>
          <a:xfrm>
            <a:off x="1583766" y="4740301"/>
            <a:ext cx="8493292" cy="490871"/>
          </a:xfrm>
        </p:spPr>
        <p:txBody>
          <a:bodyPr>
            <a:normAutofit/>
          </a:bodyPr>
          <a:lstStyle>
            <a:lvl1pPr marL="0" indent="0">
              <a:buFontTx/>
              <a:buNone/>
              <a:defRPr sz="2800">
                <a:solidFill>
                  <a:srgbClr val="635F59"/>
                </a:solidFill>
              </a:defRPr>
            </a:lvl1pPr>
          </a:lstStyle>
          <a:p>
            <a:pPr lvl="0"/>
            <a:r>
              <a:rPr lang="en-US" dirty="0"/>
              <a:t>Click here to add presenter email(s)</a:t>
            </a:r>
          </a:p>
        </p:txBody>
      </p:sp>
      <p:sp>
        <p:nvSpPr>
          <p:cNvPr id="32" name="Text Placeholder 2">
            <a:extLst>
              <a:ext uri="{FF2B5EF4-FFF2-40B4-BE49-F238E27FC236}">
                <a16:creationId xmlns:a16="http://schemas.microsoft.com/office/drawing/2014/main" id="{18F7FD57-B0F2-1045-A79F-54CD5CDF2C44}"/>
              </a:ext>
            </a:extLst>
          </p:cNvPr>
          <p:cNvSpPr>
            <a:spLocks noGrp="1"/>
          </p:cNvSpPr>
          <p:nvPr>
            <p:ph type="body" sz="quarter" idx="18" hasCustomPrompt="1"/>
          </p:nvPr>
        </p:nvSpPr>
        <p:spPr>
          <a:xfrm>
            <a:off x="1583766" y="5536089"/>
            <a:ext cx="8493292" cy="490871"/>
          </a:xfrm>
        </p:spPr>
        <p:txBody>
          <a:bodyPr>
            <a:normAutofit/>
          </a:bodyPr>
          <a:lstStyle>
            <a:lvl1pPr marL="0" indent="0">
              <a:buFontTx/>
              <a:buNone/>
              <a:defRPr sz="2600">
                <a:solidFill>
                  <a:srgbClr val="635F59"/>
                </a:solidFill>
              </a:defRPr>
            </a:lvl1pPr>
          </a:lstStyle>
          <a:p>
            <a:pPr lvl="0"/>
            <a:r>
              <a:rPr lang="en-US" dirty="0"/>
              <a:t>Click here to add additional networks/presenter social media</a:t>
            </a:r>
          </a:p>
        </p:txBody>
      </p:sp>
    </p:spTree>
    <p:extLst>
      <p:ext uri="{BB962C8B-B14F-4D97-AF65-F5344CB8AC3E}">
        <p14:creationId xmlns:p14="http://schemas.microsoft.com/office/powerpoint/2010/main" val="7501732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1383972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9" Type="http://schemas.openxmlformats.org/officeDocument/2006/relationships/slideLayout" Target="../slideLayouts/slideLayout63.xml"/><Relationship Id="rId21" Type="http://schemas.openxmlformats.org/officeDocument/2006/relationships/slideLayout" Target="../slideLayouts/slideLayout45.xml"/><Relationship Id="rId34" Type="http://schemas.openxmlformats.org/officeDocument/2006/relationships/slideLayout" Target="../slideLayouts/slideLayout58.xml"/><Relationship Id="rId42" Type="http://schemas.openxmlformats.org/officeDocument/2006/relationships/slideLayout" Target="../slideLayouts/slideLayout66.xml"/><Relationship Id="rId47" Type="http://schemas.openxmlformats.org/officeDocument/2006/relationships/slideLayout" Target="../slideLayouts/slideLayout71.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9" Type="http://schemas.openxmlformats.org/officeDocument/2006/relationships/slideLayout" Target="../slideLayouts/slideLayout53.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32" Type="http://schemas.openxmlformats.org/officeDocument/2006/relationships/slideLayout" Target="../slideLayouts/slideLayout56.xml"/><Relationship Id="rId37" Type="http://schemas.openxmlformats.org/officeDocument/2006/relationships/slideLayout" Target="../slideLayouts/slideLayout61.xml"/><Relationship Id="rId40" Type="http://schemas.openxmlformats.org/officeDocument/2006/relationships/slideLayout" Target="../slideLayouts/slideLayout64.xml"/><Relationship Id="rId45" Type="http://schemas.openxmlformats.org/officeDocument/2006/relationships/slideLayout" Target="../slideLayouts/slideLayout69.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36" Type="http://schemas.openxmlformats.org/officeDocument/2006/relationships/slideLayout" Target="../slideLayouts/slideLayout60.xml"/><Relationship Id="rId49"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31" Type="http://schemas.openxmlformats.org/officeDocument/2006/relationships/slideLayout" Target="../slideLayouts/slideLayout55.xml"/><Relationship Id="rId44" Type="http://schemas.openxmlformats.org/officeDocument/2006/relationships/slideLayout" Target="../slideLayouts/slideLayout68.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 Id="rId30" Type="http://schemas.openxmlformats.org/officeDocument/2006/relationships/slideLayout" Target="../slideLayouts/slideLayout54.xml"/><Relationship Id="rId35" Type="http://schemas.openxmlformats.org/officeDocument/2006/relationships/slideLayout" Target="../slideLayouts/slideLayout59.xml"/><Relationship Id="rId43" Type="http://schemas.openxmlformats.org/officeDocument/2006/relationships/slideLayout" Target="../slideLayouts/slideLayout67.xml"/><Relationship Id="rId48" Type="http://schemas.openxmlformats.org/officeDocument/2006/relationships/slideLayout" Target="../slideLayouts/slideLayout72.xml"/><Relationship Id="rId8" Type="http://schemas.openxmlformats.org/officeDocument/2006/relationships/slideLayout" Target="../slideLayouts/slideLayout32.xml"/><Relationship Id="rId3" Type="http://schemas.openxmlformats.org/officeDocument/2006/relationships/slideLayout" Target="../slideLayouts/slideLayout27.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33" Type="http://schemas.openxmlformats.org/officeDocument/2006/relationships/slideLayout" Target="../slideLayouts/slideLayout57.xml"/><Relationship Id="rId38" Type="http://schemas.openxmlformats.org/officeDocument/2006/relationships/slideLayout" Target="../slideLayouts/slideLayout62.xml"/><Relationship Id="rId46" Type="http://schemas.openxmlformats.org/officeDocument/2006/relationships/slideLayout" Target="../slideLayouts/slideLayout70.xml"/><Relationship Id="rId20" Type="http://schemas.openxmlformats.org/officeDocument/2006/relationships/slideLayout" Target="../slideLayouts/slideLayout44.xml"/><Relationship Id="rId41" Type="http://schemas.openxmlformats.org/officeDocument/2006/relationships/slideLayout" Target="../slideLayouts/slideLayout65.xml"/><Relationship Id="rId1" Type="http://schemas.openxmlformats.org/officeDocument/2006/relationships/slideLayout" Target="../slideLayouts/slideLayout25.xml"/><Relationship Id="rId6"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141169525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 id="2147483790" r:id="rId27"/>
    <p:sldLayoutId id="2147483791" r:id="rId28"/>
    <p:sldLayoutId id="2147483792" r:id="rId29"/>
    <p:sldLayoutId id="2147483793" r:id="rId30"/>
    <p:sldLayoutId id="2147483794" r:id="rId31"/>
    <p:sldLayoutId id="2147483795" r:id="rId32"/>
    <p:sldLayoutId id="2147483796" r:id="rId33"/>
    <p:sldLayoutId id="2147483797" r:id="rId34"/>
    <p:sldLayoutId id="2147483798" r:id="rId35"/>
    <p:sldLayoutId id="2147483799" r:id="rId36"/>
    <p:sldLayoutId id="2147483800" r:id="rId37"/>
    <p:sldLayoutId id="2147483801" r:id="rId38"/>
    <p:sldLayoutId id="2147483802" r:id="rId39"/>
    <p:sldLayoutId id="2147483803" r:id="rId40"/>
    <p:sldLayoutId id="2147483804" r:id="rId41"/>
    <p:sldLayoutId id="2147483805" r:id="rId42"/>
    <p:sldLayoutId id="2147483806" r:id="rId43"/>
    <p:sldLayoutId id="2147483807" r:id="rId44"/>
    <p:sldLayoutId id="2147483808" r:id="rId45"/>
    <p:sldLayoutId id="2147483809" r:id="rId46"/>
    <p:sldLayoutId id="2147483810" r:id="rId47"/>
    <p:sldLayoutId id="2147483811"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49.png"/><Relationship Id="rId4" Type="http://schemas.openxmlformats.org/officeDocument/2006/relationships/image" Target="../media/image48.png"/></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3: Populations &amp; Methods</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9000"/>
    </mc:Choice>
    <mc:Fallback xmlns="">
      <p:transition spd="slow" advTm="9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22413" y="1116067"/>
            <a:ext cx="5731170"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8" name="Group 7">
            <a:extLst>
              <a:ext uri="{FF2B5EF4-FFF2-40B4-BE49-F238E27FC236}">
                <a16:creationId xmlns:a16="http://schemas.microsoft.com/office/drawing/2014/main" id="{1C1903BF-D9E9-E3A6-3DA6-6C38C00A5E86}"/>
              </a:ext>
            </a:extLst>
          </p:cNvPr>
          <p:cNvGrpSpPr/>
          <p:nvPr/>
        </p:nvGrpSpPr>
        <p:grpSpPr>
          <a:xfrm>
            <a:off x="7573881" y="190956"/>
            <a:ext cx="4261008" cy="6157241"/>
            <a:chOff x="7573881" y="190956"/>
            <a:chExt cx="4261008" cy="6157241"/>
          </a:xfrm>
        </p:grpSpPr>
        <p:sp>
          <p:nvSpPr>
            <p:cNvPr id="9" name="Rectangle: Rounded Corners 8">
              <a:extLst>
                <a:ext uri="{FF2B5EF4-FFF2-40B4-BE49-F238E27FC236}">
                  <a16:creationId xmlns:a16="http://schemas.microsoft.com/office/drawing/2014/main" id="{369887E9-6745-8C53-7F38-71D3BFA55621}"/>
                </a:ext>
              </a:extLst>
            </p:cNvPr>
            <p:cNvSpPr/>
            <p:nvPr/>
          </p:nvSpPr>
          <p:spPr>
            <a:xfrm>
              <a:off x="7573881" y="2506671"/>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12" name="Picture 11" descr="A screenshot of a computer&#10;&#10;Description automatically generated">
              <a:extLst>
                <a:ext uri="{FF2B5EF4-FFF2-40B4-BE49-F238E27FC236}">
                  <a16:creationId xmlns:a16="http://schemas.microsoft.com/office/drawing/2014/main" id="{BE73389C-C49C-E0BE-4E9C-167033246D7B}"/>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E8A1B17B-A9EF-4A0D-62E1-C791880C1276}"/>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Configuration</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511739" y="1494264"/>
            <a:ext cx="5623185" cy="4675765"/>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pPr>
            <a:r>
              <a:rPr lang="en-US" sz="2400" dirty="0">
                <a:latin typeface="Calibri "/>
                <a:cs typeface="Poppins" panose="00000500000000000000" pitchFamily="2" charset="0"/>
              </a:rPr>
              <a:t>Establishing the priority populations and PrEP methods constitute the first two steps of configuration, where you define your PrEP program</a:t>
            </a: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Move through these steps from top to bottom, starting with priority populations</a:t>
            </a: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If you click on the </a:t>
            </a:r>
            <a:r>
              <a:rPr lang="en-US" sz="2400" b="1" i="1" dirty="0">
                <a:latin typeface="Calibri "/>
                <a:cs typeface="Poppins" panose="00000500000000000000" pitchFamily="2" charset="0"/>
              </a:rPr>
              <a:t>Next</a:t>
            </a:r>
            <a:r>
              <a:rPr lang="en-US" sz="2400" dirty="0">
                <a:latin typeface="Calibri "/>
                <a:cs typeface="Poppins" panose="00000500000000000000" pitchFamily="2" charset="0"/>
              </a:rPr>
              <a:t> button after each step, it will take you through the steps sequentially</a:t>
            </a:r>
          </a:p>
          <a:p>
            <a:pPr>
              <a:buFont typeface="Wingdings" panose="05000000000000000000" pitchFamily="2" charset="2"/>
              <a:buChar char="§"/>
            </a:pPr>
            <a:endParaRPr lang="en-US" sz="1400" dirty="0">
              <a:latin typeface="Poppins" panose="00000500000000000000" pitchFamily="2" charset="0"/>
              <a:cs typeface="Poppins" panose="00000500000000000000" pitchFamily="2" charset="0"/>
            </a:endParaRPr>
          </a:p>
        </p:txBody>
      </p:sp>
      <p:pic>
        <p:nvPicPr>
          <p:cNvPr id="6" name="Picture 5">
            <a:extLst>
              <a:ext uri="{FF2B5EF4-FFF2-40B4-BE49-F238E27FC236}">
                <a16:creationId xmlns:a16="http://schemas.microsoft.com/office/drawing/2014/main" id="{310326FA-E105-7E20-CE0F-F40CE372278F}"/>
              </a:ext>
            </a:extLst>
          </p:cNvPr>
          <p:cNvPicPr>
            <a:picLocks noChangeAspect="1"/>
          </p:cNvPicPr>
          <p:nvPr/>
        </p:nvPicPr>
        <p:blipFill>
          <a:blip r:embed="rId3"/>
          <a:stretch>
            <a:fillRect/>
          </a:stretch>
        </p:blipFill>
        <p:spPr>
          <a:xfrm>
            <a:off x="6605344" y="921048"/>
            <a:ext cx="4445004" cy="5673827"/>
          </a:xfrm>
          <a:prstGeom prst="rect">
            <a:avLst/>
          </a:prstGeom>
        </p:spPr>
      </p:pic>
      <p:sp>
        <p:nvSpPr>
          <p:cNvPr id="3" name="Rectangle: Rounded Corners 2">
            <a:extLst>
              <a:ext uri="{FF2B5EF4-FFF2-40B4-BE49-F238E27FC236}">
                <a16:creationId xmlns:a16="http://schemas.microsoft.com/office/drawing/2014/main" id="{37565C48-4837-4CC6-E25F-898D87BECF1D}"/>
              </a:ext>
            </a:extLst>
          </p:cNvPr>
          <p:cNvSpPr/>
          <p:nvPr/>
        </p:nvSpPr>
        <p:spPr>
          <a:xfrm>
            <a:off x="6932236" y="921049"/>
            <a:ext cx="4053784" cy="2279352"/>
          </a:xfrm>
          <a:prstGeom prst="roundRect">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5955671"/>
      </p:ext>
    </p:extLst>
  </p:cSld>
  <p:clrMapOvr>
    <a:masterClrMapping/>
  </p:clrMapOvr>
  <mc:AlternateContent xmlns:mc="http://schemas.openxmlformats.org/markup-compatibility/2006" xmlns:p14="http://schemas.microsoft.com/office/powerpoint/2010/main">
    <mc:Choice Requires="p14">
      <p:transition spd="slow" p14:dur="2000" advTm="31000"/>
    </mc:Choice>
    <mc:Fallback xmlns="">
      <p:transition spd="slow" advTm="31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Priority populations</a:t>
            </a:r>
          </a:p>
        </p:txBody>
      </p:sp>
      <p:sp>
        <p:nvSpPr>
          <p:cNvPr id="3" name="Content Placeholder 2">
            <a:extLst>
              <a:ext uri="{FF2B5EF4-FFF2-40B4-BE49-F238E27FC236}">
                <a16:creationId xmlns:a16="http://schemas.microsoft.com/office/drawing/2014/main" id="{F96101BD-C94C-F98E-008C-58C7CC0D1225}"/>
              </a:ext>
            </a:extLst>
          </p:cNvPr>
          <p:cNvSpPr>
            <a:spLocks noGrp="1"/>
          </p:cNvSpPr>
          <p:nvPr>
            <p:ph idx="1"/>
          </p:nvPr>
        </p:nvSpPr>
        <p:spPr>
          <a:xfrm>
            <a:off x="838200" y="1350336"/>
            <a:ext cx="4648200" cy="4826627"/>
          </a:xfrm>
        </p:spPr>
        <p:txBody>
          <a:bodyPr>
            <a:normAutofit lnSpcReduction="10000"/>
          </a:bodyPr>
          <a:lstStyle/>
          <a:p>
            <a:pPr>
              <a:buFont typeface="Wingdings" panose="05000000000000000000" pitchFamily="2" charset="2"/>
              <a:buChar char="§"/>
            </a:pPr>
            <a:r>
              <a:rPr lang="en-US" sz="2400" dirty="0">
                <a:latin typeface="Calibri "/>
                <a:cs typeface="Poppins" panose="00000500000000000000" pitchFamily="2" charset="0"/>
              </a:rPr>
              <a:t>PrEP-it has default data available for many of the inputs for some of the more common priority populations for PrEP</a:t>
            </a: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Specify the priority populations for your program by first deleting any of the default priority populations</a:t>
            </a:r>
            <a:r>
              <a:rPr lang="en-US" sz="2400" b="1" dirty="0">
                <a:latin typeface="Calibri "/>
                <a:cs typeface="Poppins" panose="00000500000000000000" pitchFamily="2" charset="0"/>
              </a:rPr>
              <a:t> NOT </a:t>
            </a:r>
            <a:r>
              <a:rPr lang="en-US" sz="2400" dirty="0">
                <a:latin typeface="Calibri "/>
                <a:cs typeface="Poppins" panose="00000500000000000000" pitchFamily="2" charset="0"/>
              </a:rPr>
              <a:t>included in your program</a:t>
            </a: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If there are additional populations not on the list, click on the (+) to add up to 15 more priority populations</a:t>
            </a:r>
          </a:p>
        </p:txBody>
      </p:sp>
      <p:pic>
        <p:nvPicPr>
          <p:cNvPr id="5" name="Picture 4">
            <a:extLst>
              <a:ext uri="{FF2B5EF4-FFF2-40B4-BE49-F238E27FC236}">
                <a16:creationId xmlns:a16="http://schemas.microsoft.com/office/drawing/2014/main" id="{C716843A-2AC8-ECB9-2308-AEC6336B2829}"/>
              </a:ext>
            </a:extLst>
          </p:cNvPr>
          <p:cNvPicPr>
            <a:picLocks noChangeAspect="1"/>
          </p:cNvPicPr>
          <p:nvPr/>
        </p:nvPicPr>
        <p:blipFill>
          <a:blip r:embed="rId3"/>
          <a:stretch>
            <a:fillRect/>
          </a:stretch>
        </p:blipFill>
        <p:spPr>
          <a:xfrm>
            <a:off x="5820129" y="839112"/>
            <a:ext cx="5276206" cy="3100709"/>
          </a:xfrm>
          <a:prstGeom prst="rect">
            <a:avLst/>
          </a:prstGeom>
        </p:spPr>
      </p:pic>
      <p:pic>
        <p:nvPicPr>
          <p:cNvPr id="8" name="Picture 7">
            <a:extLst>
              <a:ext uri="{FF2B5EF4-FFF2-40B4-BE49-F238E27FC236}">
                <a16:creationId xmlns:a16="http://schemas.microsoft.com/office/drawing/2014/main" id="{7AC8A03C-5F45-5890-9C17-C5FA4F883695}"/>
              </a:ext>
            </a:extLst>
          </p:cNvPr>
          <p:cNvPicPr>
            <a:picLocks noChangeAspect="1"/>
          </p:cNvPicPr>
          <p:nvPr/>
        </p:nvPicPr>
        <p:blipFill>
          <a:blip r:embed="rId4"/>
          <a:stretch>
            <a:fillRect/>
          </a:stretch>
        </p:blipFill>
        <p:spPr>
          <a:xfrm>
            <a:off x="5963254" y="4225995"/>
            <a:ext cx="1806097" cy="723963"/>
          </a:xfrm>
          <a:prstGeom prst="rect">
            <a:avLst/>
          </a:prstGeom>
        </p:spPr>
      </p:pic>
    </p:spTree>
    <p:extLst>
      <p:ext uri="{BB962C8B-B14F-4D97-AF65-F5344CB8AC3E}">
        <p14:creationId xmlns:p14="http://schemas.microsoft.com/office/powerpoint/2010/main" val="2169533372"/>
      </p:ext>
    </p:extLst>
  </p:cSld>
  <p:clrMapOvr>
    <a:masterClrMapping/>
  </p:clrMapOvr>
  <mc:AlternateContent xmlns:mc="http://schemas.openxmlformats.org/markup-compatibility/2006" xmlns:p14="http://schemas.microsoft.com/office/powerpoint/2010/main">
    <mc:Choice Requires="p14">
      <p:transition spd="slow" p14:dur="2000" advTm="65000"/>
    </mc:Choice>
    <mc:Fallback xmlns="">
      <p:transition spd="slow" advTm="65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Example priority populations</a:t>
            </a:r>
          </a:p>
        </p:txBody>
      </p:sp>
      <p:sp>
        <p:nvSpPr>
          <p:cNvPr id="12" name="Left Brace 11">
            <a:extLst>
              <a:ext uri="{FF2B5EF4-FFF2-40B4-BE49-F238E27FC236}">
                <a16:creationId xmlns:a16="http://schemas.microsoft.com/office/drawing/2014/main" id="{8ABF72AD-33F0-CC85-A512-E1D6F4CD7FC3}"/>
              </a:ext>
            </a:extLst>
          </p:cNvPr>
          <p:cNvSpPr/>
          <p:nvPr/>
        </p:nvSpPr>
        <p:spPr>
          <a:xfrm>
            <a:off x="3569817" y="4510380"/>
            <a:ext cx="863639" cy="677025"/>
          </a:xfrm>
          <a:prstGeom prst="leftBrace">
            <a:avLst>
              <a:gd name="adj1" fmla="val 8333"/>
              <a:gd name="adj2" fmla="val 51111"/>
            </a:avLst>
          </a:prstGeom>
          <a:solidFill>
            <a:schemeClr val="bg1"/>
          </a:solidFill>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Left Brace 12">
            <a:extLst>
              <a:ext uri="{FF2B5EF4-FFF2-40B4-BE49-F238E27FC236}">
                <a16:creationId xmlns:a16="http://schemas.microsoft.com/office/drawing/2014/main" id="{15C91224-6947-6C6D-E39C-778A9C0D85F2}"/>
              </a:ext>
            </a:extLst>
          </p:cNvPr>
          <p:cNvSpPr/>
          <p:nvPr/>
        </p:nvSpPr>
        <p:spPr>
          <a:xfrm>
            <a:off x="3569818" y="2388042"/>
            <a:ext cx="863639" cy="1855394"/>
          </a:xfrm>
          <a:prstGeom prst="leftBrace">
            <a:avLst>
              <a:gd name="adj1" fmla="val 8333"/>
              <a:gd name="adj2" fmla="val 51111"/>
            </a:avLst>
          </a:prstGeom>
          <a:solidFill>
            <a:schemeClr val="bg1"/>
          </a:solidFill>
          <a:ln w="381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C3E6AA5B-3114-1A84-2B91-E51D65752AC6}"/>
              </a:ext>
            </a:extLst>
          </p:cNvPr>
          <p:cNvSpPr txBox="1"/>
          <p:nvPr/>
        </p:nvSpPr>
        <p:spPr>
          <a:xfrm>
            <a:off x="539001" y="2472132"/>
            <a:ext cx="3152167" cy="1107996"/>
          </a:xfrm>
          <a:prstGeom prst="rect">
            <a:avLst/>
          </a:prstGeom>
          <a:noFill/>
        </p:spPr>
        <p:txBody>
          <a:bodyPr wrap="square" rtlCol="0">
            <a:spAutoFit/>
          </a:bodyPr>
          <a:lstStyle/>
          <a:p>
            <a:r>
              <a:rPr lang="en-US" sz="2200" i="1" dirty="0"/>
              <a:t>Retained priority populations with default data – deleted others</a:t>
            </a:r>
          </a:p>
        </p:txBody>
      </p:sp>
      <p:sp>
        <p:nvSpPr>
          <p:cNvPr id="15" name="TextBox 14">
            <a:extLst>
              <a:ext uri="{FF2B5EF4-FFF2-40B4-BE49-F238E27FC236}">
                <a16:creationId xmlns:a16="http://schemas.microsoft.com/office/drawing/2014/main" id="{5B813F08-EEE3-C864-333D-8DB2CC6B705F}"/>
              </a:ext>
            </a:extLst>
          </p:cNvPr>
          <p:cNvSpPr txBox="1"/>
          <p:nvPr/>
        </p:nvSpPr>
        <p:spPr>
          <a:xfrm>
            <a:off x="539001" y="4510380"/>
            <a:ext cx="2688871" cy="1107996"/>
          </a:xfrm>
          <a:prstGeom prst="rect">
            <a:avLst/>
          </a:prstGeom>
          <a:noFill/>
        </p:spPr>
        <p:txBody>
          <a:bodyPr wrap="square" rtlCol="0">
            <a:spAutoFit/>
          </a:bodyPr>
          <a:lstStyle/>
          <a:p>
            <a:r>
              <a:rPr lang="en-US" sz="2200" i="1" dirty="0"/>
              <a:t>Added custom priority population without default data</a:t>
            </a:r>
          </a:p>
        </p:txBody>
      </p:sp>
      <p:pic>
        <p:nvPicPr>
          <p:cNvPr id="17" name="Picture 16">
            <a:extLst>
              <a:ext uri="{FF2B5EF4-FFF2-40B4-BE49-F238E27FC236}">
                <a16:creationId xmlns:a16="http://schemas.microsoft.com/office/drawing/2014/main" id="{E0405F2A-E92A-EA9F-9F82-3087125251D6}"/>
              </a:ext>
            </a:extLst>
          </p:cNvPr>
          <p:cNvPicPr>
            <a:picLocks noChangeAspect="1"/>
          </p:cNvPicPr>
          <p:nvPr/>
        </p:nvPicPr>
        <p:blipFill>
          <a:blip r:embed="rId3"/>
          <a:stretch>
            <a:fillRect/>
          </a:stretch>
        </p:blipFill>
        <p:spPr>
          <a:xfrm>
            <a:off x="4839395" y="5209254"/>
            <a:ext cx="2943225" cy="1543050"/>
          </a:xfrm>
          <a:prstGeom prst="rect">
            <a:avLst/>
          </a:prstGeom>
        </p:spPr>
      </p:pic>
      <p:cxnSp>
        <p:nvCxnSpPr>
          <p:cNvPr id="18" name="Straight Arrow Connector 17">
            <a:extLst>
              <a:ext uri="{FF2B5EF4-FFF2-40B4-BE49-F238E27FC236}">
                <a16:creationId xmlns:a16="http://schemas.microsoft.com/office/drawing/2014/main" id="{E4B2A2EE-B8B8-5BBC-B7E7-4967ACE908AB}"/>
              </a:ext>
            </a:extLst>
          </p:cNvPr>
          <p:cNvCxnSpPr>
            <a:cxnSpLocks/>
          </p:cNvCxnSpPr>
          <p:nvPr/>
        </p:nvCxnSpPr>
        <p:spPr>
          <a:xfrm flipH="1" flipV="1">
            <a:off x="5824092" y="5538378"/>
            <a:ext cx="1475930" cy="244405"/>
          </a:xfrm>
          <a:prstGeom prst="straightConnector1">
            <a:avLst/>
          </a:prstGeom>
          <a:ln w="63500">
            <a:tailEnd type="triangle"/>
          </a:ln>
        </p:spPr>
        <p:style>
          <a:lnRef idx="1">
            <a:schemeClr val="accent2"/>
          </a:lnRef>
          <a:fillRef idx="0">
            <a:schemeClr val="accent2"/>
          </a:fillRef>
          <a:effectRef idx="0">
            <a:schemeClr val="accent2"/>
          </a:effectRef>
          <a:fontRef idx="minor">
            <a:schemeClr val="tx1"/>
          </a:fontRef>
        </p:style>
      </p:cxnSp>
      <p:pic>
        <p:nvPicPr>
          <p:cNvPr id="4" name="Picture 3">
            <a:extLst>
              <a:ext uri="{FF2B5EF4-FFF2-40B4-BE49-F238E27FC236}">
                <a16:creationId xmlns:a16="http://schemas.microsoft.com/office/drawing/2014/main" id="{350A3965-4B4D-36D2-9B14-94F83A9E91B9}"/>
              </a:ext>
            </a:extLst>
          </p:cNvPr>
          <p:cNvPicPr>
            <a:picLocks noChangeAspect="1"/>
          </p:cNvPicPr>
          <p:nvPr/>
        </p:nvPicPr>
        <p:blipFill>
          <a:blip r:embed="rId4"/>
          <a:stretch>
            <a:fillRect/>
          </a:stretch>
        </p:blipFill>
        <p:spPr>
          <a:xfrm>
            <a:off x="4547739" y="1319622"/>
            <a:ext cx="6469763" cy="3760204"/>
          </a:xfrm>
          <a:prstGeom prst="rect">
            <a:avLst/>
          </a:prstGeom>
        </p:spPr>
      </p:pic>
    </p:spTree>
    <p:extLst>
      <p:ext uri="{BB962C8B-B14F-4D97-AF65-F5344CB8AC3E}">
        <p14:creationId xmlns:p14="http://schemas.microsoft.com/office/powerpoint/2010/main" val="1141054462"/>
      </p:ext>
    </p:extLst>
  </p:cSld>
  <p:clrMapOvr>
    <a:masterClrMapping/>
  </p:clrMapOvr>
  <mc:AlternateContent xmlns:mc="http://schemas.openxmlformats.org/markup-compatibility/2006" xmlns:p14="http://schemas.microsoft.com/office/powerpoint/2010/main">
    <mc:Choice Requires="p14">
      <p:transition spd="slow" p14:dur="2000" advTm="39000"/>
    </mc:Choice>
    <mc:Fallback xmlns="">
      <p:transition spd="slow" advTm="39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D3A8C-C006-ABE7-2193-1A3D81BDFAC4}"/>
              </a:ext>
            </a:extLst>
          </p:cNvPr>
          <p:cNvSpPr>
            <a:spLocks noGrp="1"/>
          </p:cNvSpPr>
          <p:nvPr>
            <p:ph type="title"/>
          </p:nvPr>
        </p:nvSpPr>
        <p:spPr/>
        <p:txBody>
          <a:bodyPr/>
          <a:lstStyle/>
          <a:p>
            <a:r>
              <a:rPr lang="en-US" dirty="0"/>
              <a:t>Select subnational areas for each population</a:t>
            </a:r>
          </a:p>
        </p:txBody>
      </p:sp>
      <p:sp>
        <p:nvSpPr>
          <p:cNvPr id="3" name="Content Placeholder 2">
            <a:extLst>
              <a:ext uri="{FF2B5EF4-FFF2-40B4-BE49-F238E27FC236}">
                <a16:creationId xmlns:a16="http://schemas.microsoft.com/office/drawing/2014/main" id="{83AF43F4-6244-1766-0085-25F264FFD892}"/>
              </a:ext>
            </a:extLst>
          </p:cNvPr>
          <p:cNvSpPr>
            <a:spLocks noGrp="1"/>
          </p:cNvSpPr>
          <p:nvPr>
            <p:ph idx="1"/>
          </p:nvPr>
        </p:nvSpPr>
        <p:spPr/>
        <p:txBody>
          <a:bodyPr/>
          <a:lstStyle/>
          <a:p>
            <a:r>
              <a:rPr lang="en-US" sz="2400" dirty="0"/>
              <a:t>If you are not setting targets for </a:t>
            </a:r>
            <a:r>
              <a:rPr lang="en-US" sz="2400" dirty="0" err="1"/>
              <a:t>PrEP</a:t>
            </a:r>
            <a:r>
              <a:rPr lang="en-US" sz="2400" dirty="0"/>
              <a:t> country-wide, you can indicate what subnational areas are prioritized for </a:t>
            </a:r>
            <a:r>
              <a:rPr lang="en-US" sz="2400" dirty="0" err="1"/>
              <a:t>PrEP</a:t>
            </a:r>
            <a:r>
              <a:rPr lang="en-US" sz="2400" dirty="0"/>
              <a:t> target-setting</a:t>
            </a:r>
          </a:p>
          <a:p>
            <a:pPr marL="0" indent="0">
              <a:buNone/>
            </a:pPr>
            <a:endParaRPr lang="en-US" sz="500" dirty="0"/>
          </a:p>
          <a:p>
            <a:r>
              <a:rPr lang="en-US" sz="2400" dirty="0"/>
              <a:t>Use the click boxes to uncheck any areas that are not included in your target-setting exercise for each priority population</a:t>
            </a:r>
          </a:p>
        </p:txBody>
      </p:sp>
      <p:grpSp>
        <p:nvGrpSpPr>
          <p:cNvPr id="13" name="Group 12">
            <a:extLst>
              <a:ext uri="{FF2B5EF4-FFF2-40B4-BE49-F238E27FC236}">
                <a16:creationId xmlns:a16="http://schemas.microsoft.com/office/drawing/2014/main" id="{F900CB5E-AE62-1541-6018-CC77050934E7}"/>
              </a:ext>
            </a:extLst>
          </p:cNvPr>
          <p:cNvGrpSpPr/>
          <p:nvPr/>
        </p:nvGrpSpPr>
        <p:grpSpPr>
          <a:xfrm>
            <a:off x="950886" y="3217898"/>
            <a:ext cx="9416433" cy="2975445"/>
            <a:chOff x="1283936" y="3649471"/>
            <a:chExt cx="8439583" cy="2416300"/>
          </a:xfrm>
        </p:grpSpPr>
        <p:pic>
          <p:nvPicPr>
            <p:cNvPr id="7" name="Picture 6">
              <a:extLst>
                <a:ext uri="{FF2B5EF4-FFF2-40B4-BE49-F238E27FC236}">
                  <a16:creationId xmlns:a16="http://schemas.microsoft.com/office/drawing/2014/main" id="{561B9FDC-1CCF-F4C5-7897-BC468A7121EC}"/>
                </a:ext>
              </a:extLst>
            </p:cNvPr>
            <p:cNvPicPr>
              <a:picLocks noChangeAspect="1"/>
            </p:cNvPicPr>
            <p:nvPr/>
          </p:nvPicPr>
          <p:blipFill>
            <a:blip r:embed="rId3"/>
            <a:stretch>
              <a:fillRect/>
            </a:stretch>
          </p:blipFill>
          <p:spPr>
            <a:xfrm>
              <a:off x="1283936" y="3658997"/>
              <a:ext cx="1987652" cy="2406774"/>
            </a:xfrm>
            <a:prstGeom prst="rect">
              <a:avLst/>
            </a:prstGeom>
          </p:spPr>
        </p:pic>
        <p:grpSp>
          <p:nvGrpSpPr>
            <p:cNvPr id="12" name="Group 11">
              <a:extLst>
                <a:ext uri="{FF2B5EF4-FFF2-40B4-BE49-F238E27FC236}">
                  <a16:creationId xmlns:a16="http://schemas.microsoft.com/office/drawing/2014/main" id="{90F6E15B-FC99-9A5C-0344-196676977CB0}"/>
                </a:ext>
              </a:extLst>
            </p:cNvPr>
            <p:cNvGrpSpPr/>
            <p:nvPr/>
          </p:nvGrpSpPr>
          <p:grpSpPr>
            <a:xfrm>
              <a:off x="3271588" y="3649471"/>
              <a:ext cx="6451931" cy="2387723"/>
              <a:chOff x="3271588" y="3649471"/>
              <a:chExt cx="6451931" cy="2387723"/>
            </a:xfrm>
          </p:grpSpPr>
          <p:pic>
            <p:nvPicPr>
              <p:cNvPr id="9" name="Picture 8">
                <a:extLst>
                  <a:ext uri="{FF2B5EF4-FFF2-40B4-BE49-F238E27FC236}">
                    <a16:creationId xmlns:a16="http://schemas.microsoft.com/office/drawing/2014/main" id="{62EA2488-952C-EF12-3D5D-6CE2603E2BF0}"/>
                  </a:ext>
                </a:extLst>
              </p:cNvPr>
              <p:cNvPicPr>
                <a:picLocks noChangeAspect="1"/>
              </p:cNvPicPr>
              <p:nvPr/>
            </p:nvPicPr>
            <p:blipFill>
              <a:blip r:embed="rId4"/>
              <a:stretch>
                <a:fillRect/>
              </a:stretch>
            </p:blipFill>
            <p:spPr>
              <a:xfrm>
                <a:off x="3271588" y="3687573"/>
                <a:ext cx="1854295" cy="2349621"/>
              </a:xfrm>
              <a:prstGeom prst="rect">
                <a:avLst/>
              </a:prstGeom>
            </p:spPr>
          </p:pic>
          <p:pic>
            <p:nvPicPr>
              <p:cNvPr id="11" name="Picture 10">
                <a:extLst>
                  <a:ext uri="{FF2B5EF4-FFF2-40B4-BE49-F238E27FC236}">
                    <a16:creationId xmlns:a16="http://schemas.microsoft.com/office/drawing/2014/main" id="{9B1C79F4-410F-7327-E2D7-66278AA9EBE7}"/>
                  </a:ext>
                </a:extLst>
              </p:cNvPr>
              <p:cNvPicPr>
                <a:picLocks noChangeAspect="1"/>
              </p:cNvPicPr>
              <p:nvPr/>
            </p:nvPicPr>
            <p:blipFill>
              <a:blip r:embed="rId5"/>
              <a:stretch>
                <a:fillRect/>
              </a:stretch>
            </p:blipFill>
            <p:spPr>
              <a:xfrm>
                <a:off x="5125883" y="3649471"/>
                <a:ext cx="4597636" cy="2387723"/>
              </a:xfrm>
              <a:prstGeom prst="rect">
                <a:avLst/>
              </a:prstGeom>
            </p:spPr>
          </p:pic>
        </p:grpSp>
      </p:grpSp>
      <p:sp>
        <p:nvSpPr>
          <p:cNvPr id="14" name="Rectangle: Rounded Corners 13">
            <a:extLst>
              <a:ext uri="{FF2B5EF4-FFF2-40B4-BE49-F238E27FC236}">
                <a16:creationId xmlns:a16="http://schemas.microsoft.com/office/drawing/2014/main" id="{44420D2F-3142-F731-42F8-A92B2F8C5342}"/>
              </a:ext>
            </a:extLst>
          </p:cNvPr>
          <p:cNvSpPr/>
          <p:nvPr/>
        </p:nvSpPr>
        <p:spPr>
          <a:xfrm>
            <a:off x="9428205" y="4936853"/>
            <a:ext cx="939114" cy="1256490"/>
          </a:xfrm>
          <a:prstGeom prst="roundRect">
            <a:avLst/>
          </a:prstGeom>
          <a:noFill/>
          <a:ln w="635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858120"/>
      </p:ext>
    </p:extLst>
  </p:cSld>
  <p:clrMapOvr>
    <a:masterClrMapping/>
  </p:clrMapOvr>
  <mc:AlternateContent xmlns:mc="http://schemas.openxmlformats.org/markup-compatibility/2006" xmlns:p14="http://schemas.microsoft.com/office/powerpoint/2010/main">
    <mc:Choice Requires="p14">
      <p:transition spd="slow" p14:dur="2000" advTm="24000"/>
    </mc:Choice>
    <mc:Fallback xmlns="">
      <p:transition spd="slow" advTm="24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Methods</a:t>
            </a:r>
          </a:p>
        </p:txBody>
      </p:sp>
      <p:sp>
        <p:nvSpPr>
          <p:cNvPr id="3" name="Content Placeholder 2">
            <a:extLst>
              <a:ext uri="{FF2B5EF4-FFF2-40B4-BE49-F238E27FC236}">
                <a16:creationId xmlns:a16="http://schemas.microsoft.com/office/drawing/2014/main" id="{F96101BD-C94C-F98E-008C-58C7CC0D1225}"/>
              </a:ext>
            </a:extLst>
          </p:cNvPr>
          <p:cNvSpPr>
            <a:spLocks noGrp="1"/>
          </p:cNvSpPr>
          <p:nvPr>
            <p:ph idx="1"/>
          </p:nvPr>
        </p:nvSpPr>
        <p:spPr>
          <a:xfrm>
            <a:off x="249508" y="3429000"/>
            <a:ext cx="11029114" cy="3410859"/>
          </a:xfrm>
        </p:spPr>
        <p:txBody>
          <a:bodyPr>
            <a:normAutofit lnSpcReduction="10000"/>
          </a:bodyPr>
          <a:lstStyle/>
          <a:p>
            <a:pPr>
              <a:buFont typeface="Wingdings" panose="05000000000000000000" pitchFamily="2" charset="2"/>
              <a:buChar char="§"/>
            </a:pPr>
            <a:r>
              <a:rPr lang="en-US" sz="2000" dirty="0">
                <a:latin typeface="Calibri "/>
                <a:cs typeface="Poppins" panose="00000500000000000000" pitchFamily="2" charset="0"/>
              </a:rPr>
              <a:t>Specify the methods for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delivery – delete any methods you are not using and add up to 10 additional methods using the (+) </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000" dirty="0">
                <a:latin typeface="Calibri "/>
                <a:cs typeface="Poppins" panose="00000500000000000000" pitchFamily="2" charset="0"/>
              </a:rPr>
              <a:t>For each specified method, include the unit of the commodity, the number of months of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coverage per unit, the unit cost (including shipping and freight but not service delivery), and the method effectiveness</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000" dirty="0">
                <a:latin typeface="Calibri "/>
                <a:cs typeface="Poppins" panose="00000500000000000000" pitchFamily="2" charset="0"/>
              </a:rPr>
              <a:t>Default costs are provided for each of the three commodities; adjust based on your program and use the “Reset Defaults” button if needed</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000" dirty="0">
                <a:latin typeface="Calibri "/>
                <a:cs typeface="Poppins" panose="00000500000000000000" pitchFamily="2" charset="0"/>
              </a:rPr>
              <a:t>For methods that will be rolling out during the target-setting period, you can indicate the starting month when that method is expected to be introduced</a:t>
            </a:r>
          </a:p>
          <a:p>
            <a:pPr>
              <a:buFont typeface="Wingdings" panose="05000000000000000000" pitchFamily="2" charset="2"/>
              <a:buChar char="§"/>
            </a:pPr>
            <a:endParaRPr lang="en-US" sz="500" dirty="0">
              <a:latin typeface="Calibri "/>
              <a:cs typeface="Poppins" panose="00000500000000000000" pitchFamily="2" charset="0"/>
            </a:endParaRPr>
          </a:p>
        </p:txBody>
      </p:sp>
      <p:pic>
        <p:nvPicPr>
          <p:cNvPr id="6" name="Picture 5">
            <a:extLst>
              <a:ext uri="{FF2B5EF4-FFF2-40B4-BE49-F238E27FC236}">
                <a16:creationId xmlns:a16="http://schemas.microsoft.com/office/drawing/2014/main" id="{26930F48-31D1-009C-9FD8-DD36175D1841}"/>
              </a:ext>
            </a:extLst>
          </p:cNvPr>
          <p:cNvPicPr>
            <a:picLocks noChangeAspect="1"/>
          </p:cNvPicPr>
          <p:nvPr/>
        </p:nvPicPr>
        <p:blipFill>
          <a:blip r:embed="rId3"/>
          <a:stretch>
            <a:fillRect/>
          </a:stretch>
        </p:blipFill>
        <p:spPr>
          <a:xfrm>
            <a:off x="249508" y="1043934"/>
            <a:ext cx="11029114" cy="2230607"/>
          </a:xfrm>
          <a:prstGeom prst="rect">
            <a:avLst/>
          </a:prstGeom>
        </p:spPr>
      </p:pic>
    </p:spTree>
    <p:extLst>
      <p:ext uri="{BB962C8B-B14F-4D97-AF65-F5344CB8AC3E}">
        <p14:creationId xmlns:p14="http://schemas.microsoft.com/office/powerpoint/2010/main" val="752586094"/>
      </p:ext>
    </p:extLst>
  </p:cSld>
  <p:clrMapOvr>
    <a:masterClrMapping/>
  </p:clrMapOvr>
  <mc:AlternateContent xmlns:mc="http://schemas.openxmlformats.org/markup-compatibility/2006" xmlns:p14="http://schemas.microsoft.com/office/powerpoint/2010/main">
    <mc:Choice Requires="p14">
      <p:transition spd="slow" p14:dur="2000" advTm="64000"/>
    </mc:Choice>
    <mc:Fallback xmlns="">
      <p:transition spd="slow" advTm="64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Assign methods to populations</a:t>
            </a:r>
          </a:p>
        </p:txBody>
      </p:sp>
      <p:sp>
        <p:nvSpPr>
          <p:cNvPr id="3" name="Content Placeholder 2">
            <a:extLst>
              <a:ext uri="{FF2B5EF4-FFF2-40B4-BE49-F238E27FC236}">
                <a16:creationId xmlns:a16="http://schemas.microsoft.com/office/drawing/2014/main" id="{F96101BD-C94C-F98E-008C-58C7CC0D1225}"/>
              </a:ext>
            </a:extLst>
          </p:cNvPr>
          <p:cNvSpPr>
            <a:spLocks noGrp="1"/>
          </p:cNvSpPr>
          <p:nvPr>
            <p:ph idx="1"/>
          </p:nvPr>
        </p:nvSpPr>
        <p:spPr>
          <a:xfrm>
            <a:off x="688849" y="4575613"/>
            <a:ext cx="10084419" cy="3034127"/>
          </a:xfrm>
        </p:spPr>
        <p:txBody>
          <a:bodyPr>
            <a:normAutofit/>
          </a:bodyPr>
          <a:lstStyle/>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Assign the methods to priority populations based on eligibility using the checkboxes</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Note in this example that PrEP-it automatically unselected MSM for the ring but the user had to manually unselect it for clients of sex workers</a:t>
            </a:r>
          </a:p>
        </p:txBody>
      </p:sp>
      <p:pic>
        <p:nvPicPr>
          <p:cNvPr id="5" name="Picture 4">
            <a:extLst>
              <a:ext uri="{FF2B5EF4-FFF2-40B4-BE49-F238E27FC236}">
                <a16:creationId xmlns:a16="http://schemas.microsoft.com/office/drawing/2014/main" id="{F8B6F31B-E813-6A76-E982-376D9680F880}"/>
              </a:ext>
            </a:extLst>
          </p:cNvPr>
          <p:cNvPicPr>
            <a:picLocks noChangeAspect="1"/>
          </p:cNvPicPr>
          <p:nvPr/>
        </p:nvPicPr>
        <p:blipFill>
          <a:blip r:embed="rId3"/>
          <a:stretch>
            <a:fillRect/>
          </a:stretch>
        </p:blipFill>
        <p:spPr>
          <a:xfrm>
            <a:off x="688849" y="1195496"/>
            <a:ext cx="9880034" cy="3034127"/>
          </a:xfrm>
          <a:prstGeom prst="rect">
            <a:avLst/>
          </a:prstGeom>
        </p:spPr>
      </p:pic>
      <p:sp>
        <p:nvSpPr>
          <p:cNvPr id="7" name="Rectangle: Rounded Corners 6">
            <a:extLst>
              <a:ext uri="{FF2B5EF4-FFF2-40B4-BE49-F238E27FC236}">
                <a16:creationId xmlns:a16="http://schemas.microsoft.com/office/drawing/2014/main" id="{E88449F7-97F5-3C93-E62A-E7D36FE93459}"/>
              </a:ext>
            </a:extLst>
          </p:cNvPr>
          <p:cNvSpPr/>
          <p:nvPr/>
        </p:nvSpPr>
        <p:spPr>
          <a:xfrm>
            <a:off x="8180172" y="3640418"/>
            <a:ext cx="654909" cy="611506"/>
          </a:xfrm>
          <a:prstGeom prst="roundRect">
            <a:avLst/>
          </a:prstGeom>
          <a:noFill/>
          <a:ln w="635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1894384"/>
      </p:ext>
    </p:extLst>
  </p:cSld>
  <p:clrMapOvr>
    <a:masterClrMapping/>
  </p:clrMapOvr>
  <mc:AlternateContent xmlns:mc="http://schemas.openxmlformats.org/markup-compatibility/2006" xmlns:p14="http://schemas.microsoft.com/office/powerpoint/2010/main">
    <mc:Choice Requires="p14">
      <p:transition spd="slow" p14:dur="2000" advTm="55000"/>
    </mc:Choice>
    <mc:Fallback xmlns="">
      <p:transition spd="slow" advTm="55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a:xfrm>
            <a:off x="838199" y="1350336"/>
            <a:ext cx="9896475" cy="4826627"/>
          </a:xfrm>
        </p:spPr>
        <p:txBody>
          <a:bodyPr/>
          <a:lstStyle/>
          <a:p>
            <a:pPr marL="0" indent="0">
              <a:buNone/>
            </a:pPr>
            <a:r>
              <a:rPr lang="en-US" dirty="0"/>
              <a:t>For more information on commodities forecasting and 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 </a:t>
            </a:r>
            <a:r>
              <a:rPr lang="en-US" i="1" dirty="0">
                <a:solidFill>
                  <a:schemeClr val="accent2"/>
                </a:solidFill>
                <a:latin typeface="Calibri "/>
                <a:cs typeface="Poppins" panose="00000500000000000000" pitchFamily="2" charset="0"/>
              </a:rPr>
              <a:t>#populations </a:t>
            </a:r>
            <a:r>
              <a:rPr lang="en-US" dirty="0">
                <a:solidFill>
                  <a:schemeClr val="tx2"/>
                </a:solidFill>
                <a:latin typeface="Calibri "/>
                <a:cs typeface="Poppins" panose="00000500000000000000" pitchFamily="2" charset="0"/>
              </a:rPr>
              <a:t>or </a:t>
            </a:r>
            <a:r>
              <a:rPr lang="en-US" i="1" dirty="0">
                <a:solidFill>
                  <a:schemeClr val="accent2"/>
                </a:solidFill>
                <a:latin typeface="Calibri "/>
                <a:cs typeface="Poppins" panose="00000500000000000000" pitchFamily="2" charset="0"/>
              </a:rPr>
              <a:t>#methods </a:t>
            </a:r>
            <a:r>
              <a:rPr lang="en-US" i="1" dirty="0">
                <a:solidFill>
                  <a:schemeClr val="tx2"/>
                </a:solidFill>
                <a:latin typeface="Calibri "/>
                <a:cs typeface="Poppins" panose="00000500000000000000" pitchFamily="2" charset="0"/>
              </a:rPr>
              <a:t>for</a:t>
            </a:r>
            <a:r>
              <a:rPr lang="en-US" dirty="0">
                <a:solidFill>
                  <a:schemeClr val="tx2"/>
                </a:solidFill>
                <a:latin typeface="Calibri "/>
                <a:cs typeface="Poppins" panose="00000500000000000000" pitchFamily="2" charset="0"/>
              </a:rPr>
              <a:t> questions specific to these sections.</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5" name="Picture 4">
            <a:extLst>
              <a:ext uri="{FF2B5EF4-FFF2-40B4-BE49-F238E27FC236}">
                <a16:creationId xmlns:a16="http://schemas.microsoft.com/office/drawing/2014/main" id="{58F21FDA-B16B-6950-DE3B-35227301CD5B}"/>
              </a:ext>
            </a:extLst>
          </p:cNvPr>
          <p:cNvPicPr>
            <a:picLocks noChangeAspect="1"/>
          </p:cNvPicPr>
          <p:nvPr/>
        </p:nvPicPr>
        <p:blipFill>
          <a:blip r:embed="rId4"/>
          <a:stretch>
            <a:fillRect/>
          </a:stretch>
        </p:blipFill>
        <p:spPr>
          <a:xfrm>
            <a:off x="933450" y="4161969"/>
            <a:ext cx="9582150" cy="2505075"/>
          </a:xfrm>
          <a:prstGeom prst="rect">
            <a:avLst/>
          </a:prstGeom>
        </p:spPr>
      </p:pic>
    </p:spTree>
    <p:extLst>
      <p:ext uri="{BB962C8B-B14F-4D97-AF65-F5344CB8AC3E}">
        <p14:creationId xmlns:p14="http://schemas.microsoft.com/office/powerpoint/2010/main" val="3496144715"/>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MOSAIC Theme 2">
  <a:themeElements>
    <a:clrScheme name="MOSAIC">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16B0B6"/>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5" id="{F882A536-67BD-9A4E-8C03-D50D2E04A445}" vid="{C7A71C3F-220E-F943-B96D-FF9ED4B8535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2.xml><?xml version="1.0" encoding="utf-8"?>
<ds:datastoreItem xmlns:ds="http://schemas.openxmlformats.org/officeDocument/2006/customXml" ds:itemID="{E36EBD7C-FDA1-47A0-8E65-4816BEEBFFC4}">
  <ds:schemaRefs>
    <ds:schemaRef ds:uri="http://schemas.microsoft.com/office/2006/documentManagement/types"/>
    <ds:schemaRef ds:uri="http://purl.org/dc/terms/"/>
    <ds:schemaRef ds:uri="1865d82a-bf83-4eaa-817a-e97c662b7d46"/>
    <ds:schemaRef ds:uri="http://www.w3.org/XML/1998/namespace"/>
    <ds:schemaRef ds:uri="http://purl.org/dc/dcmitype/"/>
    <ds:schemaRef ds:uri="http://schemas.microsoft.com/office/2006/metadata/properties"/>
    <ds:schemaRef ds:uri="http://schemas.openxmlformats.org/package/2006/metadata/core-properties"/>
    <ds:schemaRef ds:uri="http://schemas.microsoft.com/office/infopath/2007/PartnerControls"/>
    <ds:schemaRef ds:uri="d35616bd-f3ab-4ee4-8f55-73cb5167d911"/>
    <ds:schemaRef ds:uri="http://purl.org/dc/elements/1.1/"/>
  </ds:schemaRefs>
</ds:datastoreItem>
</file>

<file path=customXml/itemProps3.xml><?xml version="1.0" encoding="utf-8"?>
<ds:datastoreItem xmlns:ds="http://schemas.openxmlformats.org/officeDocument/2006/customXml" ds:itemID="{107E821C-C76D-44DF-8AC3-277D042AD1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7128</TotalTime>
  <Words>1327</Words>
  <Application>Microsoft Office PowerPoint</Application>
  <PresentationFormat>Widescreen</PresentationFormat>
  <Paragraphs>105</Paragraphs>
  <Slides>10</Slides>
  <Notes>10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Arial</vt:lpstr>
      <vt:lpstr>Calibri</vt:lpstr>
      <vt:lpstr>Calibri </vt:lpstr>
      <vt:lpstr>Calibri Light</vt:lpstr>
      <vt:lpstr>Poppins</vt:lpstr>
      <vt:lpstr>Poppins Medium</vt:lpstr>
      <vt:lpstr>Poppins SemiBold</vt:lpstr>
      <vt:lpstr>Wingdings</vt:lpstr>
      <vt:lpstr>MosaicColorThemeADJ</vt:lpstr>
      <vt:lpstr>MOSAIC Theme 2</vt:lpstr>
      <vt:lpstr>PrEP-it Instructional Presentations Module 3: Populations &amp; Methods</vt:lpstr>
      <vt:lpstr>Instructional presentations</vt:lpstr>
      <vt:lpstr>Configuration</vt:lpstr>
      <vt:lpstr>Priority populations</vt:lpstr>
      <vt:lpstr>Example priority populations</vt:lpstr>
      <vt:lpstr>Select subnational areas for each population</vt:lpstr>
      <vt:lpstr>Methods</vt:lpstr>
      <vt:lpstr>Assign methods to populations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47</cp:revision>
  <dcterms:created xsi:type="dcterms:W3CDTF">2023-07-24T13:58:53Z</dcterms:created>
  <dcterms:modified xsi:type="dcterms:W3CDTF">2025-03-27T23:00:09Z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