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4"/>
  </p:sldMasterIdLst>
  <p:notesMasterIdLst>
    <p:notesMasterId r:id="rId19"/>
  </p:notesMasterIdLst>
  <p:sldIdLst>
    <p:sldId id="256" r:id="rId5"/>
    <p:sldId id="2147375605" r:id="rId6"/>
    <p:sldId id="289" r:id="rId7"/>
    <p:sldId id="2147375594" r:id="rId8"/>
    <p:sldId id="2147375606" r:id="rId9"/>
    <p:sldId id="316" r:id="rId10"/>
    <p:sldId id="315" r:id="rId11"/>
    <p:sldId id="325" r:id="rId12"/>
    <p:sldId id="2147375652" r:id="rId13"/>
    <p:sldId id="2147375651" r:id="rId14"/>
    <p:sldId id="2147375595" r:id="rId15"/>
    <p:sldId id="2147375653" r:id="rId16"/>
    <p:sldId id="306" r:id="rId17"/>
    <p:sldId id="214684745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B9690C-B91F-15F6-66CA-D99C06D2E4DD}" name="Katharine Kripke" initials="KK" userId="S::kkripke@futuresinstitute.org::737067a8-ce4c-468f-a99a-57252e8500d5" providerId="AD"/>
  <p188:author id="{3383E360-C6B7-915C-B226-93444F9C02B2}" name="Nicole Bellows" initials="NB" userId="Nicole Bellows" providerId="None"/>
  <p188:author id="{5FE8C99B-E352-E583-521F-91140AE35D6D}" name="Avenir Health" initials="NB" userId="Avenir Health" providerId="None"/>
  <p188:author id="{EBB5C5B4-77C0-3995-C6E5-86EFC77CE074}" name="Katie Schwartz" initials="KS" userId="S::KSchwartz@fhi360.org::b4babe39-de04-4206-95b2-c6026c8fda13" providerId="AD"/>
  <p188:author id="{1122EABA-21EF-A20D-2CEE-6697002E3416}" name="Katharine Kripke" initials="KK" userId="S::kkripke@avenirhealth.org::737067a8-ce4c-468f-a99a-57252e8500d5" providerId="AD"/>
  <p188:author id="{FEB2A5F2-EC1B-62F2-26F3-D76F03562F6E}" name="Nicole Bellows" initials="NB" userId="S::NBellows@avenirhealth.org::3fc3b30d-5d86-4bc9-8cbf-feccad0d55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F59"/>
    <a:srgbClr val="DE5700"/>
    <a:srgbClr val="E9EFF0"/>
    <a:srgbClr val="FDFAF6"/>
    <a:srgbClr val="F5EB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949" autoAdjust="0"/>
  </p:normalViewPr>
  <p:slideViewPr>
    <p:cSldViewPr snapToGrid="0" snapToObjects="1">
      <p:cViewPr varScale="1">
        <p:scale>
          <a:sx n="81" d="100"/>
          <a:sy n="81" d="100"/>
        </p:scale>
        <p:origin x="166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2EDFBA-CACE-4AC5-A78B-2F0445B2ED8F}" type="datetimeFigureOut">
              <a:rPr lang="en-US" smtClean="0"/>
              <a:t>3/27/2025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8AAD2-397B-456F-893A-253AADE969C9}" type="slidenum">
              <a:rPr lang="en-US" smtClean="0"/>
              <a:t>‹#›</a:t>
            </a:fld>
            <a:endParaRPr lang="en-US"/>
          </a:p>
        </p:txBody>
      </p:sp>
    </p:spTree>
    <p:extLst>
      <p:ext uri="{BB962C8B-B14F-4D97-AF65-F5344CB8AC3E}">
        <p14:creationId xmlns:p14="http://schemas.microsoft.com/office/powerpoint/2010/main" val="1292366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this </a:t>
            </a:r>
            <a:r>
              <a:rPr lang="en-US" dirty="0" err="1"/>
              <a:t>PrEP</a:t>
            </a:r>
            <a:r>
              <a:rPr lang="en-US" dirty="0"/>
              <a:t>-it instructional presentation.</a:t>
            </a:r>
          </a:p>
        </p:txBody>
      </p:sp>
      <p:sp>
        <p:nvSpPr>
          <p:cNvPr id="4" name="Slide Number Placeholder 3"/>
          <p:cNvSpPr>
            <a:spLocks noGrp="1"/>
          </p:cNvSpPr>
          <p:nvPr>
            <p:ph type="sldNum" sz="quarter" idx="5"/>
          </p:nvPr>
        </p:nvSpPr>
        <p:spPr/>
        <p:txBody>
          <a:bodyPr/>
          <a:lstStyle/>
          <a:p>
            <a:fld id="{2F78AAD2-397B-456F-893A-253AADE969C9}" type="slidenum">
              <a:rPr lang="en-US" smtClean="0"/>
              <a:t>1</a:t>
            </a:fld>
            <a:endParaRPr lang="en-US"/>
          </a:p>
        </p:txBody>
      </p:sp>
    </p:spTree>
    <p:extLst>
      <p:ext uri="{BB962C8B-B14F-4D97-AF65-F5344CB8AC3E}">
        <p14:creationId xmlns:p14="http://schemas.microsoft.com/office/powerpoint/2010/main" val="4028911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issue that often arises is around data quality with respect to initiations and reinitiations.</a:t>
            </a:r>
          </a:p>
          <a:p>
            <a:endParaRPr lang="en-US" dirty="0"/>
          </a:p>
          <a:p>
            <a:r>
              <a:rPr lang="en-US" dirty="0"/>
              <a:t>In working with countries, we have found that in many settings, a portion of initiations in the data are actually misclassified reinitiations.  Remember that a reinitiation is a client who started </a:t>
            </a:r>
            <a:r>
              <a:rPr lang="en-US" dirty="0" err="1"/>
              <a:t>PrEP</a:t>
            </a:r>
            <a:r>
              <a:rPr lang="en-US" dirty="0"/>
              <a:t> and then paused for awhile and restarted </a:t>
            </a:r>
            <a:r>
              <a:rPr lang="en-US" dirty="0" err="1"/>
              <a:t>PrEP</a:t>
            </a:r>
            <a:r>
              <a:rPr lang="en-US" dirty="0"/>
              <a:t> again.</a:t>
            </a:r>
          </a:p>
          <a:p>
            <a:endParaRPr lang="en-US" dirty="0"/>
          </a:p>
          <a:p>
            <a:r>
              <a:rPr lang="en-US" dirty="0"/>
              <a:t>In </a:t>
            </a:r>
            <a:r>
              <a:rPr lang="en-US" dirty="0" err="1"/>
              <a:t>PrEP</a:t>
            </a:r>
            <a:r>
              <a:rPr lang="en-US" dirty="0"/>
              <a:t>-it, if the reinitiation box is unchecked, </a:t>
            </a:r>
            <a:r>
              <a:rPr lang="en-US" dirty="0" err="1"/>
              <a:t>PrEP</a:t>
            </a:r>
            <a:r>
              <a:rPr lang="en-US" dirty="0"/>
              <a:t>-it assumes a low rate of </a:t>
            </a:r>
            <a:r>
              <a:rPr lang="en-US" dirty="0" err="1"/>
              <a:t>reinitations</a:t>
            </a:r>
            <a:r>
              <a:rPr lang="en-US" dirty="0"/>
              <a:t> based on a review of prior program data, which may also be biased toward under-identifying  </a:t>
            </a:r>
            <a:r>
              <a:rPr lang="en-US" dirty="0" err="1"/>
              <a:t>PrEP</a:t>
            </a:r>
            <a:r>
              <a:rPr lang="en-US" dirty="0"/>
              <a:t> reinitiations.  In actuality, the proportion of reported initiations that are really reinitiations is often unknown.</a:t>
            </a:r>
          </a:p>
          <a:p>
            <a:endParaRPr lang="en-US" dirty="0"/>
          </a:p>
          <a:p>
            <a:r>
              <a:rPr lang="en-US" dirty="0"/>
              <a:t>When completing the program data, we recommend that one consults with program managers and consider moving a portion of initiations to reinitiations based on your best assumptions or any underlying data you might have to inform this input.  This step may be taken after reviewing the draft targets and comparing the target outputs to the expectations.  In many cases, if the issues around reinitiations is not addressed, the available population for </a:t>
            </a:r>
            <a:r>
              <a:rPr lang="en-US" dirty="0" err="1"/>
              <a:t>PrEP</a:t>
            </a:r>
            <a:r>
              <a:rPr lang="en-US" dirty="0"/>
              <a:t> may be exhausted early in your target setting period.</a:t>
            </a:r>
          </a:p>
        </p:txBody>
      </p:sp>
      <p:sp>
        <p:nvSpPr>
          <p:cNvPr id="4" name="Slide Number Placeholder 3"/>
          <p:cNvSpPr>
            <a:spLocks noGrp="1"/>
          </p:cNvSpPr>
          <p:nvPr>
            <p:ph type="sldNum" sz="quarter" idx="5"/>
          </p:nvPr>
        </p:nvSpPr>
        <p:spPr/>
        <p:txBody>
          <a:bodyPr/>
          <a:lstStyle/>
          <a:p>
            <a:fld id="{2F78AAD2-397B-456F-893A-253AADE969C9}" type="slidenum">
              <a:rPr lang="en-US" smtClean="0"/>
              <a:t>10</a:t>
            </a:fld>
            <a:endParaRPr lang="en-US"/>
          </a:p>
        </p:txBody>
      </p:sp>
    </p:spTree>
    <p:extLst>
      <p:ext uri="{BB962C8B-B14F-4D97-AF65-F5344CB8AC3E}">
        <p14:creationId xmlns:p14="http://schemas.microsoft.com/office/powerpoint/2010/main" val="316699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upload your program data, you will see a pop-up notice that your upload is complete and a summary of your uploaded data.  These data will then be incorporated into target-setting and commodity forecasts.</a:t>
            </a:r>
          </a:p>
          <a:p>
            <a:endParaRPr lang="en-US" dirty="0"/>
          </a:p>
          <a:p>
            <a:r>
              <a:rPr lang="en-US" dirty="0"/>
              <a:t>Note that for this table and all tables in </a:t>
            </a:r>
            <a:r>
              <a:rPr lang="en-US" dirty="0" err="1"/>
              <a:t>PrEP</a:t>
            </a:r>
            <a:r>
              <a:rPr lang="en-US" dirty="0"/>
              <a:t>-it, you can right click and copy all of the data to be pasted into an external spreadsheet, if desired.</a:t>
            </a:r>
          </a:p>
          <a:p>
            <a:endParaRPr lang="en-US" dirty="0"/>
          </a:p>
          <a:p>
            <a:r>
              <a:rPr lang="en-US" dirty="0"/>
              <a:t>The next slide shows a demonstration of one completing the program data inputs.</a:t>
            </a:r>
          </a:p>
        </p:txBody>
      </p:sp>
      <p:sp>
        <p:nvSpPr>
          <p:cNvPr id="4" name="Slide Number Placeholder 3"/>
          <p:cNvSpPr>
            <a:spLocks noGrp="1"/>
          </p:cNvSpPr>
          <p:nvPr>
            <p:ph type="sldNum" sz="quarter" idx="5"/>
          </p:nvPr>
        </p:nvSpPr>
        <p:spPr/>
        <p:txBody>
          <a:bodyPr/>
          <a:lstStyle/>
          <a:p>
            <a:fld id="{CC120B8F-BA93-4227-A988-BABF5CDD735C}" type="slidenum">
              <a:rPr lang="en-UG" smtClean="0"/>
              <a:t>11</a:t>
            </a:fld>
            <a:endParaRPr lang="en-UG"/>
          </a:p>
        </p:txBody>
      </p:sp>
    </p:spTree>
    <p:extLst>
      <p:ext uri="{BB962C8B-B14F-4D97-AF65-F5344CB8AC3E}">
        <p14:creationId xmlns:p14="http://schemas.microsoft.com/office/powerpoint/2010/main" val="536058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5D975-0C38-B06E-562D-0973E97203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E88DF-B998-4E47-7AD0-D3039D242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68319E-8B2C-B57F-4411-68C9C655B0C3}"/>
              </a:ext>
            </a:extLst>
          </p:cNvPr>
          <p:cNvSpPr>
            <a:spLocks noGrp="1"/>
          </p:cNvSpPr>
          <p:nvPr>
            <p:ph type="body" idx="1"/>
          </p:nvPr>
        </p:nvSpPr>
        <p:spPr/>
        <p:txBody>
          <a:bodyPr/>
          <a:lstStyle/>
          <a:p>
            <a:r>
              <a:rPr lang="en-US" sz="1800" dirty="0">
                <a:effectLst/>
                <a:latin typeface="Segoe UI" panose="020B0502040204020203" pitchFamily="34" charset="0"/>
              </a:rPr>
              <a:t>In order to troubleshoot problems with uploading templates, it is important to maintain the exact same format as when it was downloaded to prevent an uploading error.  Any extraneous inputs outside of the fields where data should be entered can result in an upload error.   If you created new tabs that were not in the original template, these should be deleted prior to uploading.  Additionally, if you used formulas in your data entry, copy and use the paste special feature to paste “as values” prior to uploading.  Finally, if you have added any data or text outside of the fields, you will want to delete these before uploading.  </a:t>
            </a:r>
            <a:endParaRPr lang="en-US" dirty="0"/>
          </a:p>
        </p:txBody>
      </p:sp>
      <p:sp>
        <p:nvSpPr>
          <p:cNvPr id="4" name="Slide Number Placeholder 3">
            <a:extLst>
              <a:ext uri="{FF2B5EF4-FFF2-40B4-BE49-F238E27FC236}">
                <a16:creationId xmlns:a16="http://schemas.microsoft.com/office/drawing/2014/main" id="{FC5A566C-E051-A271-5CC1-D2209297D2E3}"/>
              </a:ext>
            </a:extLst>
          </p:cNvPr>
          <p:cNvSpPr>
            <a:spLocks noGrp="1"/>
          </p:cNvSpPr>
          <p:nvPr>
            <p:ph type="sldNum" sz="quarter" idx="5"/>
          </p:nvPr>
        </p:nvSpPr>
        <p:spPr/>
        <p:txBody>
          <a:bodyPr/>
          <a:lstStyle/>
          <a:p>
            <a:fld id="{2F78AAD2-397B-456F-893A-253AADE969C9}" type="slidenum">
              <a:rPr lang="en-US" smtClean="0"/>
              <a:t>12</a:t>
            </a:fld>
            <a:endParaRPr lang="en-US"/>
          </a:p>
        </p:txBody>
      </p:sp>
    </p:spTree>
    <p:extLst>
      <p:ext uri="{BB962C8B-B14F-4D97-AF65-F5344CB8AC3E}">
        <p14:creationId xmlns:p14="http://schemas.microsoft.com/office/powerpoint/2010/main" val="113363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on program data and other functions of </a:t>
            </a:r>
            <a:r>
              <a:rPr lang="en-US" dirty="0" err="1"/>
              <a:t>PrEP</a:t>
            </a:r>
            <a:r>
              <a:rPr lang="en-US" dirty="0"/>
              <a:t>-it, please join the </a:t>
            </a:r>
            <a:r>
              <a:rPr lang="en-US" dirty="0" err="1"/>
              <a:t>PrEP</a:t>
            </a:r>
            <a:r>
              <a:rPr lang="en-US" dirty="0"/>
              <a:t>-it community of Practice.  You can enter questions with the hashtag #programdata so that others can learn from your question as well.</a:t>
            </a:r>
          </a:p>
        </p:txBody>
      </p:sp>
      <p:sp>
        <p:nvSpPr>
          <p:cNvPr id="4" name="Slide Number Placeholder 3"/>
          <p:cNvSpPr>
            <a:spLocks noGrp="1"/>
          </p:cNvSpPr>
          <p:nvPr>
            <p:ph type="sldNum" sz="quarter" idx="5"/>
          </p:nvPr>
        </p:nvSpPr>
        <p:spPr/>
        <p:txBody>
          <a:bodyPr/>
          <a:lstStyle/>
          <a:p>
            <a:fld id="{2F78AAD2-397B-456F-893A-253AADE969C9}" type="slidenum">
              <a:rPr lang="en-US" smtClean="0"/>
              <a:t>13</a:t>
            </a:fld>
            <a:endParaRPr lang="en-US"/>
          </a:p>
        </p:txBody>
      </p:sp>
    </p:spTree>
    <p:extLst>
      <p:ext uri="{BB962C8B-B14F-4D97-AF65-F5344CB8AC3E}">
        <p14:creationId xmlns:p14="http://schemas.microsoft.com/office/powerpoint/2010/main" val="3676414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a:t>
            </a:r>
          </a:p>
        </p:txBody>
      </p:sp>
      <p:sp>
        <p:nvSpPr>
          <p:cNvPr id="4" name="Slide Number Placeholder 3"/>
          <p:cNvSpPr>
            <a:spLocks noGrp="1"/>
          </p:cNvSpPr>
          <p:nvPr>
            <p:ph type="sldNum" sz="quarter" idx="5"/>
          </p:nvPr>
        </p:nvSpPr>
        <p:spPr/>
        <p:txBody>
          <a:bodyPr/>
          <a:lstStyle/>
          <a:p>
            <a:fld id="{2F78AAD2-397B-456F-893A-253AADE969C9}" type="slidenum">
              <a:rPr lang="en-US" smtClean="0"/>
              <a:t>14</a:t>
            </a:fld>
            <a:endParaRPr lang="en-US"/>
          </a:p>
        </p:txBody>
      </p:sp>
    </p:spTree>
    <p:extLst>
      <p:ext uri="{BB962C8B-B14F-4D97-AF65-F5344CB8AC3E}">
        <p14:creationId xmlns:p14="http://schemas.microsoft.com/office/powerpoint/2010/main" val="409894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part of a series of presentations on the use of the various features in the </a:t>
            </a:r>
            <a:r>
              <a:rPr lang="en-US" dirty="0" err="1"/>
              <a:t>PrEP</a:t>
            </a:r>
            <a:r>
              <a:rPr lang="en-US" dirty="0"/>
              <a:t> Implementation planning, monitoring, and evaluation tool – or </a:t>
            </a:r>
            <a:r>
              <a:rPr lang="en-US" dirty="0" err="1"/>
              <a:t>PrEP</a:t>
            </a:r>
            <a:r>
              <a:rPr lang="en-US" dirty="0"/>
              <a:t>-it.  </a:t>
            </a:r>
            <a:r>
              <a:rPr lang="en-US" dirty="0" err="1"/>
              <a:t>PrEP</a:t>
            </a:r>
            <a:r>
              <a:rPr lang="en-US" dirty="0"/>
              <a:t>-it is a decision-making and analysis tool with several interrelated modules used for target setting, costing, and commodities forecasting.  This presentation is the sixth in a series of 10 presentations on features and functions of </a:t>
            </a:r>
            <a:r>
              <a:rPr lang="en-US" dirty="0" err="1"/>
              <a:t>PrEP</a:t>
            </a:r>
            <a:r>
              <a:rPr lang="en-US" dirty="0"/>
              <a:t>-it.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63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step in our </a:t>
            </a:r>
            <a:r>
              <a:rPr lang="en-US" dirty="0" err="1"/>
              <a:t>PrEP</a:t>
            </a:r>
            <a:r>
              <a:rPr lang="en-US" dirty="0"/>
              <a:t> program configuration is to let the tool know how many people are using </a:t>
            </a:r>
            <a:r>
              <a:rPr lang="en-US" dirty="0" err="1"/>
              <a:t>PrEP</a:t>
            </a:r>
            <a:r>
              <a:rPr lang="en-US" dirty="0"/>
              <a:t> prior to the target-setting period.</a:t>
            </a:r>
          </a:p>
        </p:txBody>
      </p:sp>
      <p:sp>
        <p:nvSpPr>
          <p:cNvPr id="4" name="Slide Number Placeholder 3"/>
          <p:cNvSpPr>
            <a:spLocks noGrp="1"/>
          </p:cNvSpPr>
          <p:nvPr>
            <p:ph type="sldNum" sz="quarter" idx="5"/>
          </p:nvPr>
        </p:nvSpPr>
        <p:spPr/>
        <p:txBody>
          <a:bodyPr/>
          <a:lstStyle/>
          <a:p>
            <a:pPr marL="0" marR="0" lvl="0" indent="0" algn="r" defTabSz="483253" rtl="0" eaLnBrk="1" fontAlgn="auto" latinLnBrk="0" hangingPunct="1">
              <a:lnSpc>
                <a:spcPct val="100000"/>
              </a:lnSpc>
              <a:spcBef>
                <a:spcPts val="0"/>
              </a:spcBef>
              <a:spcAft>
                <a:spcPts val="0"/>
              </a:spcAft>
              <a:buClrTx/>
              <a:buSzTx/>
              <a:buFontTx/>
              <a:buNone/>
              <a:tabLst/>
              <a:defRPr/>
            </a:pPr>
            <a:fld id="{4B63DB93-7071-44A3-AC7D-052F57AD4B0C}"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83253"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1144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are setting future targets, you may wonder why we want to include prior program data. This is to give more accurate estimates of the number of people expected to be on </a:t>
            </a:r>
            <a:r>
              <a:rPr lang="en-US" dirty="0" err="1"/>
              <a:t>PrEP</a:t>
            </a:r>
            <a:r>
              <a:rPr lang="en-US" dirty="0"/>
              <a:t> at a given point in time. </a:t>
            </a:r>
            <a:r>
              <a:rPr lang="en-US" dirty="0" err="1"/>
              <a:t>PrEP</a:t>
            </a:r>
            <a:r>
              <a:rPr lang="en-US" dirty="0"/>
              <a:t>-it can use data on prior initiations to estimate the number of </a:t>
            </a:r>
            <a:r>
              <a:rPr lang="en-US" dirty="0" err="1"/>
              <a:t>PrEP</a:t>
            </a:r>
            <a:r>
              <a:rPr lang="en-US" dirty="0"/>
              <a:t> clients expected to continue </a:t>
            </a:r>
            <a:r>
              <a:rPr lang="en-US" dirty="0" err="1"/>
              <a:t>PrEP</a:t>
            </a:r>
            <a:r>
              <a:rPr lang="en-US" dirty="0"/>
              <a:t> use as we enter the target-setting period.</a:t>
            </a:r>
          </a:p>
          <a:p>
            <a:endParaRPr lang="en-US" dirty="0"/>
          </a:p>
          <a:p>
            <a:r>
              <a:rPr lang="en-US" dirty="0"/>
              <a:t>Since some prior </a:t>
            </a:r>
            <a:r>
              <a:rPr lang="en-US" dirty="0" err="1"/>
              <a:t>PrEP</a:t>
            </a:r>
            <a:r>
              <a:rPr lang="en-US" dirty="0"/>
              <a:t> clients are expected to continue use into the target-setting period, this has implications for program costs, the targets when setting targets by coverage, the overall program impact, and our forecasts of monthly commodity needs.</a:t>
            </a:r>
          </a:p>
        </p:txBody>
      </p:sp>
      <p:sp>
        <p:nvSpPr>
          <p:cNvPr id="4" name="Slide Number Placeholder 3"/>
          <p:cNvSpPr>
            <a:spLocks noGrp="1"/>
          </p:cNvSpPr>
          <p:nvPr>
            <p:ph type="sldNum" sz="quarter" idx="5"/>
          </p:nvPr>
        </p:nvSpPr>
        <p:spPr/>
        <p:txBody>
          <a:bodyPr/>
          <a:lstStyle/>
          <a:p>
            <a:fld id="{2F78AAD2-397B-456F-893A-253AADE969C9}" type="slidenum">
              <a:rPr lang="en-US" smtClean="0"/>
              <a:t>4</a:t>
            </a:fld>
            <a:endParaRPr lang="en-US"/>
          </a:p>
        </p:txBody>
      </p:sp>
    </p:spTree>
    <p:extLst>
      <p:ext uri="{BB962C8B-B14F-4D97-AF65-F5344CB8AC3E}">
        <p14:creationId xmlns:p14="http://schemas.microsoft.com/office/powerpoint/2010/main" val="1776392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it is useful to review the different stages of PrEP use by clients as they are conceptualized within PrEP-it.  This is represented by the figure shown here. PrEP-it assumes a finite population of clients indicated for PrEP.  When members of this population begin taking PrEP for the first time, this is referred to within PrEP-it as an initiation.  While clients continue to take PrEP, they remain in the bucket, which we call “continuation.” If they pause or discontinue using PrEP or do not return for their refill visits on time, then they leave the bucket. Sometimes those who have previously stopped taking PrEP or missed a visit begin taking PrEP again, which we refer to as “reinitiations.” Method switching would be counted as discontinuation and reinitiation within this model.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8AAD2-397B-456F-893A-253AADE969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945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begin this module in the tool, you can use the “Set date range” button to set the period for which you have program data. Use the dropdown lists to specify the months and years, keeping in mind that the gap between when your program data ends and the first month of your target-setting period cannot be longer than 4 months. </a:t>
            </a:r>
          </a:p>
          <a:p>
            <a:endParaRPr lang="en-US" dirty="0"/>
          </a:p>
          <a:p>
            <a:r>
              <a:rPr lang="en-US" dirty="0"/>
              <a:t>We recommend adding two years of program data, but any prior data is better than none. </a:t>
            </a:r>
          </a:p>
          <a:p>
            <a:endParaRPr lang="en-US" dirty="0"/>
          </a:p>
          <a:p>
            <a:r>
              <a:rPr lang="en-US" dirty="0"/>
              <a:t>Once you have set the dates, click on the maroon “Set date range” button so that it turns gray.  If it’s gray, then you know the date range is set. </a:t>
            </a:r>
          </a:p>
        </p:txBody>
      </p:sp>
      <p:sp>
        <p:nvSpPr>
          <p:cNvPr id="4" name="Slide Number Placeholder 3"/>
          <p:cNvSpPr>
            <a:spLocks noGrp="1"/>
          </p:cNvSpPr>
          <p:nvPr>
            <p:ph type="sldNum" sz="quarter" idx="5"/>
          </p:nvPr>
        </p:nvSpPr>
        <p:spPr/>
        <p:txBody>
          <a:bodyPr/>
          <a:lstStyle/>
          <a:p>
            <a:fld id="{CC120B8F-BA93-4227-A988-BABF5CDD735C}" type="slidenum">
              <a:rPr lang="en-UG" smtClean="0"/>
              <a:t>6</a:t>
            </a:fld>
            <a:endParaRPr lang="en-UG"/>
          </a:p>
        </p:txBody>
      </p:sp>
    </p:spTree>
    <p:extLst>
      <p:ext uri="{BB962C8B-B14F-4D97-AF65-F5344CB8AC3E}">
        <p14:creationId xmlns:p14="http://schemas.microsoft.com/office/powerpoint/2010/main" val="333992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you can download the program data template. The main data of interest are monthly PrEP </a:t>
            </a:r>
            <a:r>
              <a:rPr lang="en-US" dirty="0" err="1"/>
              <a:t>initiatons</a:t>
            </a:r>
            <a:r>
              <a:rPr lang="en-US" dirty="0"/>
              <a:t> ,which is set as a default metric.  If data are available on reinitiations – which means clients are restarting PrEP after a break or missed visit – then these data are also useful for target setting purposes. Check the box next to #reinitiated </a:t>
            </a:r>
            <a:r>
              <a:rPr lang="en-US" dirty="0" err="1"/>
              <a:t>PrEP</a:t>
            </a:r>
            <a:r>
              <a:rPr lang="en-US" dirty="0"/>
              <a:t> if these data are available.  </a:t>
            </a:r>
          </a:p>
          <a:p>
            <a:endParaRPr lang="en-US" dirty="0"/>
          </a:p>
          <a:p>
            <a:r>
              <a:rPr lang="en-US" dirty="0"/>
              <a:t>Do not check this box if you do not have data on reinitiations and do not want to make an educated guess on your reinitiations . If the box is not checked, </a:t>
            </a:r>
            <a:r>
              <a:rPr lang="en-US" dirty="0" err="1"/>
              <a:t>PrEP</a:t>
            </a:r>
            <a:r>
              <a:rPr lang="en-US" dirty="0"/>
              <a:t>-it will assume a pattern for reinitiations based on analysis of data from other programs. If the box is checked but no data is entered, the tool will assume that no </a:t>
            </a:r>
            <a:r>
              <a:rPr lang="en-US" dirty="0" err="1"/>
              <a:t>reinitiations</a:t>
            </a:r>
            <a:r>
              <a:rPr lang="en-US" dirty="0"/>
              <a:t> occurred.</a:t>
            </a:r>
          </a:p>
          <a:p>
            <a:endParaRPr lang="en-US" dirty="0"/>
          </a:p>
          <a:p>
            <a:r>
              <a:rPr lang="en-US" dirty="0"/>
              <a:t>Once you have saved the date and selected whether reinitiation data will be entered or not, click on the “Download template” button and save the workbook to your computer.</a:t>
            </a:r>
          </a:p>
        </p:txBody>
      </p:sp>
      <p:sp>
        <p:nvSpPr>
          <p:cNvPr id="4" name="Slide Number Placeholder 3"/>
          <p:cNvSpPr>
            <a:spLocks noGrp="1"/>
          </p:cNvSpPr>
          <p:nvPr>
            <p:ph type="sldNum" sz="quarter" idx="5"/>
          </p:nvPr>
        </p:nvSpPr>
        <p:spPr/>
        <p:txBody>
          <a:bodyPr/>
          <a:lstStyle/>
          <a:p>
            <a:fld id="{CC120B8F-BA93-4227-A988-BABF5CDD735C}" type="slidenum">
              <a:rPr lang="en-UG" smtClean="0"/>
              <a:t>7</a:t>
            </a:fld>
            <a:endParaRPr lang="en-UG"/>
          </a:p>
        </p:txBody>
      </p:sp>
    </p:spTree>
    <p:extLst>
      <p:ext uri="{BB962C8B-B14F-4D97-AF65-F5344CB8AC3E}">
        <p14:creationId xmlns:p14="http://schemas.microsoft.com/office/powerpoint/2010/main" val="2292092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program data template is straightforward and asks for the number of initiations --- and </a:t>
            </a:r>
            <a:r>
              <a:rPr lang="en-US" dirty="0" err="1"/>
              <a:t>reinitiations</a:t>
            </a:r>
            <a:r>
              <a:rPr lang="en-US" dirty="0"/>
              <a:t> if they are available – for each month of the program data period for each priority population.  Note that if you have selected multiple methods, there will be a separate tab to complete for each method.</a:t>
            </a:r>
          </a:p>
          <a:p>
            <a:endParaRPr lang="en-US" dirty="0"/>
          </a:p>
          <a:p>
            <a:endParaRPr lang="en-US" dirty="0"/>
          </a:p>
        </p:txBody>
      </p:sp>
      <p:sp>
        <p:nvSpPr>
          <p:cNvPr id="4" name="Slide Number Placeholder 3"/>
          <p:cNvSpPr>
            <a:spLocks noGrp="1"/>
          </p:cNvSpPr>
          <p:nvPr>
            <p:ph type="sldNum" sz="quarter" idx="5"/>
          </p:nvPr>
        </p:nvSpPr>
        <p:spPr/>
        <p:txBody>
          <a:bodyPr/>
          <a:lstStyle/>
          <a:p>
            <a:fld id="{CC120B8F-BA93-4227-A988-BABF5CDD735C}" type="slidenum">
              <a:rPr lang="en-UG" smtClean="0"/>
              <a:t>8</a:t>
            </a:fld>
            <a:endParaRPr lang="en-UG"/>
          </a:p>
        </p:txBody>
      </p:sp>
    </p:spTree>
    <p:extLst>
      <p:ext uri="{BB962C8B-B14F-4D97-AF65-F5344CB8AC3E}">
        <p14:creationId xmlns:p14="http://schemas.microsoft.com/office/powerpoint/2010/main" val="2051935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5D975-0C38-B06E-562D-0973E97203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E88DF-B998-4E47-7AD0-D3039D242D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68319E-8B2C-B57F-4411-68C9C655B0C3}"/>
              </a:ext>
            </a:extLst>
          </p:cNvPr>
          <p:cNvSpPr>
            <a:spLocks noGrp="1"/>
          </p:cNvSpPr>
          <p:nvPr>
            <p:ph type="body" idx="1"/>
          </p:nvPr>
        </p:nvSpPr>
        <p:spPr/>
        <p:txBody>
          <a:bodyPr/>
          <a:lstStyle/>
          <a:p>
            <a:r>
              <a:rPr lang="en-US" dirty="0"/>
              <a:t>There are some commonly encountered issues that come up when entering in program data in </a:t>
            </a:r>
            <a:r>
              <a:rPr lang="en-US" dirty="0" err="1"/>
              <a:t>PrEP</a:t>
            </a:r>
            <a:r>
              <a:rPr lang="en-US" dirty="0"/>
              <a:t>-it.</a:t>
            </a:r>
          </a:p>
          <a:p>
            <a:endParaRPr lang="en-US" dirty="0"/>
          </a:p>
          <a:p>
            <a:r>
              <a:rPr lang="en-US" dirty="0"/>
              <a:t>First –some data systems d not have data on initiations monthly but do have this data quarterly.  In this case, one can divide their quarterly program data by 3 to enter in their monthly estimates.</a:t>
            </a:r>
          </a:p>
          <a:p>
            <a:endParaRPr lang="en-US" dirty="0"/>
          </a:p>
          <a:p>
            <a:r>
              <a:rPr lang="en-US" dirty="0"/>
              <a:t>Second – program data often includes data on </a:t>
            </a:r>
            <a:r>
              <a:rPr lang="en-US" dirty="0" err="1"/>
              <a:t>PrEP</a:t>
            </a:r>
            <a:r>
              <a:rPr lang="en-US" dirty="0"/>
              <a:t> clients that do not fall into </a:t>
            </a:r>
            <a:r>
              <a:rPr lang="en-US" dirty="0" err="1"/>
              <a:t>PrEP</a:t>
            </a:r>
            <a:r>
              <a:rPr lang="en-US" dirty="0"/>
              <a:t> priority populations. If the number of non-</a:t>
            </a:r>
            <a:r>
              <a:rPr lang="en-US" dirty="0" err="1"/>
              <a:t>PrEP</a:t>
            </a:r>
            <a:r>
              <a:rPr lang="en-US" dirty="0"/>
              <a:t> priority populations receiving </a:t>
            </a:r>
            <a:r>
              <a:rPr lang="en-US" dirty="0" err="1"/>
              <a:t>PrEP</a:t>
            </a:r>
            <a:r>
              <a:rPr lang="en-US" dirty="0"/>
              <a:t> are small, they can be disregarded from program data entry and the target-setting exercise.  </a:t>
            </a:r>
          </a:p>
          <a:p>
            <a:endParaRPr lang="en-US" dirty="0"/>
          </a:p>
          <a:p>
            <a:r>
              <a:rPr lang="en-US" dirty="0"/>
              <a:t>Alternatively, one can inflate the targets estimated to accommodate unclassified </a:t>
            </a:r>
            <a:r>
              <a:rPr lang="en-US" dirty="0" err="1"/>
              <a:t>PrEP</a:t>
            </a:r>
            <a:r>
              <a:rPr lang="en-US" dirty="0"/>
              <a:t> clients after the targets are set.</a:t>
            </a:r>
          </a:p>
          <a:p>
            <a:endParaRPr lang="en-US" dirty="0"/>
          </a:p>
          <a:p>
            <a:r>
              <a:rPr lang="en-US" dirty="0"/>
              <a:t>It is important, however, to note that clients are often not classified as belonging to a </a:t>
            </a:r>
            <a:r>
              <a:rPr lang="en-US" dirty="0" err="1"/>
              <a:t>PrEP</a:t>
            </a:r>
            <a:r>
              <a:rPr lang="en-US" dirty="0"/>
              <a:t> priority population due to stigma and you may want to make some assumptions about their categorization when entering data into </a:t>
            </a:r>
            <a:r>
              <a:rPr lang="en-US" dirty="0" err="1"/>
              <a:t>PrEP</a:t>
            </a:r>
            <a:r>
              <a:rPr lang="en-US" dirty="0"/>
              <a:t>-it</a:t>
            </a:r>
          </a:p>
          <a:p>
            <a:endParaRPr lang="en-US" dirty="0"/>
          </a:p>
          <a:p>
            <a:r>
              <a:rPr lang="en-US" dirty="0"/>
              <a:t>A third commonly encountered issue is having </a:t>
            </a:r>
            <a:r>
              <a:rPr lang="en-US" dirty="0" err="1"/>
              <a:t>PrEP</a:t>
            </a:r>
            <a:r>
              <a:rPr lang="en-US" dirty="0"/>
              <a:t> clients who can be assigned to more than one priority population, such as someone who can be classified as both FSW and AGYW.  We recommend assigning individuals to the category associated with the highest incidence of HIV.</a:t>
            </a:r>
          </a:p>
        </p:txBody>
      </p:sp>
      <p:sp>
        <p:nvSpPr>
          <p:cNvPr id="4" name="Slide Number Placeholder 3">
            <a:extLst>
              <a:ext uri="{FF2B5EF4-FFF2-40B4-BE49-F238E27FC236}">
                <a16:creationId xmlns:a16="http://schemas.microsoft.com/office/drawing/2014/main" id="{FC5A566C-E051-A271-5CC1-D2209297D2E3}"/>
              </a:ext>
            </a:extLst>
          </p:cNvPr>
          <p:cNvSpPr>
            <a:spLocks noGrp="1"/>
          </p:cNvSpPr>
          <p:nvPr>
            <p:ph type="sldNum" sz="quarter" idx="5"/>
          </p:nvPr>
        </p:nvSpPr>
        <p:spPr/>
        <p:txBody>
          <a:bodyPr/>
          <a:lstStyle/>
          <a:p>
            <a:fld id="{2F78AAD2-397B-456F-893A-253AADE969C9}" type="slidenum">
              <a:rPr lang="en-US" smtClean="0"/>
              <a:t>9</a:t>
            </a:fld>
            <a:endParaRPr lang="en-US"/>
          </a:p>
        </p:txBody>
      </p:sp>
    </p:spTree>
    <p:extLst>
      <p:ext uri="{BB962C8B-B14F-4D97-AF65-F5344CB8AC3E}">
        <p14:creationId xmlns:p14="http://schemas.microsoft.com/office/powerpoint/2010/main" val="1109204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A8F54F-975F-4B47-B428-5E4CB9F2A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02436" y="5731720"/>
            <a:ext cx="1867191" cy="529139"/>
          </a:xfrm>
          <a:prstGeom prst="rect">
            <a:avLst/>
          </a:prstGeom>
        </p:spPr>
      </p:pic>
      <p:sp>
        <p:nvSpPr>
          <p:cNvPr id="2" name="Title 1">
            <a:extLst>
              <a:ext uri="{FF2B5EF4-FFF2-40B4-BE49-F238E27FC236}">
                <a16:creationId xmlns:a16="http://schemas.microsoft.com/office/drawing/2014/main" id="{6770063B-6453-2A42-8D03-76AE5EA5A98B}"/>
              </a:ext>
            </a:extLst>
          </p:cNvPr>
          <p:cNvSpPr>
            <a:spLocks noGrp="1"/>
          </p:cNvSpPr>
          <p:nvPr>
            <p:ph type="ctrTitle" hasCustomPrompt="1"/>
          </p:nvPr>
        </p:nvSpPr>
        <p:spPr>
          <a:xfrm>
            <a:off x="0" y="997648"/>
            <a:ext cx="10026502" cy="2006840"/>
          </a:xfrm>
        </p:spPr>
        <p:txBody>
          <a:bodyPr lIns="1371600" rIns="685800" anchor="b">
            <a:normAutofit/>
          </a:bodyPr>
          <a:lstStyle>
            <a:lvl1pPr algn="l">
              <a:defRPr sz="4200" b="0" i="0">
                <a:solidFill>
                  <a:schemeClr val="bg1"/>
                </a:solidFill>
                <a:latin typeface="Poppins SemiBold" pitchFamily="2" charset="77"/>
                <a:ea typeface="Roboto" panose="02000000000000000000" pitchFamily="2" charset="0"/>
                <a:cs typeface="Poppins SemiBold" pitchFamily="2" charset="77"/>
              </a:defRPr>
            </a:lvl1pPr>
          </a:lstStyle>
          <a:p>
            <a:r>
              <a:rPr lang="en-US" dirty="0"/>
              <a:t>Add Presentation Title Here</a:t>
            </a:r>
            <a:br>
              <a:rPr lang="en-US" dirty="0"/>
            </a:br>
            <a:r>
              <a:rPr lang="en-US" dirty="0"/>
              <a:t>Add Presentation Title Here</a:t>
            </a:r>
          </a:p>
        </p:txBody>
      </p:sp>
      <p:sp>
        <p:nvSpPr>
          <p:cNvPr id="3" name="Subtitle 2">
            <a:extLst>
              <a:ext uri="{FF2B5EF4-FFF2-40B4-BE49-F238E27FC236}">
                <a16:creationId xmlns:a16="http://schemas.microsoft.com/office/drawing/2014/main" id="{377053FB-3181-5D49-BE63-400BC05649CF}"/>
              </a:ext>
            </a:extLst>
          </p:cNvPr>
          <p:cNvSpPr>
            <a:spLocks noGrp="1"/>
          </p:cNvSpPr>
          <p:nvPr>
            <p:ph type="subTitle" idx="1" hasCustomPrompt="1"/>
          </p:nvPr>
        </p:nvSpPr>
        <p:spPr>
          <a:xfrm>
            <a:off x="0" y="3497182"/>
            <a:ext cx="10026502" cy="1655762"/>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 Presentation Subtitle Here</a:t>
            </a:r>
          </a:p>
          <a:p>
            <a:r>
              <a:rPr lang="en-US" dirty="0"/>
              <a:t>Name, Affiliation</a:t>
            </a:r>
          </a:p>
          <a:p>
            <a:r>
              <a:rPr lang="en-US" dirty="0"/>
              <a:t>Date</a:t>
            </a:r>
          </a:p>
        </p:txBody>
      </p:sp>
      <p:pic>
        <p:nvPicPr>
          <p:cNvPr id="14" name="Picture 13">
            <a:extLst>
              <a:ext uri="{FF2B5EF4-FFF2-40B4-BE49-F238E27FC236}">
                <a16:creationId xmlns:a16="http://schemas.microsoft.com/office/drawing/2014/main" id="{B020C297-0AAB-3641-83C6-4EA8E63A6A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1105" y="5726320"/>
            <a:ext cx="1877087" cy="563126"/>
          </a:xfrm>
          <a:prstGeom prst="rect">
            <a:avLst/>
          </a:prstGeom>
        </p:spPr>
      </p:pic>
      <p:pic>
        <p:nvPicPr>
          <p:cNvPr id="16" name="Picture 15">
            <a:extLst>
              <a:ext uri="{FF2B5EF4-FFF2-40B4-BE49-F238E27FC236}">
                <a16:creationId xmlns:a16="http://schemas.microsoft.com/office/drawing/2014/main" id="{935DDD90-2572-2142-A32E-F632BC6370B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12008" y="5497972"/>
            <a:ext cx="1491482" cy="880219"/>
          </a:xfrm>
          <a:prstGeom prst="rect">
            <a:avLst/>
          </a:prstGeom>
        </p:spPr>
      </p:pic>
    </p:spTree>
    <p:extLst>
      <p:ext uri="{BB962C8B-B14F-4D97-AF65-F5344CB8AC3E}">
        <p14:creationId xmlns:p14="http://schemas.microsoft.com/office/powerpoint/2010/main" val="6404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7EC2E576-8369-45BC-A089-0B31C7F1303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F56A08E6-2B96-4F88-B6EB-F6B8ADFF82D6}"/>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6279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85CE729-EF4F-E94A-85D2-3668AEFAA52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10" name="Content Placeholder 2">
            <a:extLst>
              <a:ext uri="{FF2B5EF4-FFF2-40B4-BE49-F238E27FC236}">
                <a16:creationId xmlns:a16="http://schemas.microsoft.com/office/drawing/2014/main" id="{C7B1B3EC-872B-4194-A0DB-1BDA946FB219}"/>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E015CB24-8436-4EEF-A592-7C06AD8B32B5}"/>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1">
            <a:extLst>
              <a:ext uri="{FF2B5EF4-FFF2-40B4-BE49-F238E27FC236}">
                <a16:creationId xmlns:a16="http://schemas.microsoft.com/office/drawing/2014/main" id="{6FD3F024-36A0-426B-A8DC-BC1B10A4E3B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841340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5" name="Title 1">
            <a:extLst>
              <a:ext uri="{FF2B5EF4-FFF2-40B4-BE49-F238E27FC236}">
                <a16:creationId xmlns:a16="http://schemas.microsoft.com/office/drawing/2014/main" id="{62C25052-BA82-416E-8995-D25156506233}"/>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
        <p:nvSpPr>
          <p:cNvPr id="6" name="Content Placeholder 2">
            <a:extLst>
              <a:ext uri="{FF2B5EF4-FFF2-40B4-BE49-F238E27FC236}">
                <a16:creationId xmlns:a16="http://schemas.microsoft.com/office/drawing/2014/main" id="{12607E55-5539-4E64-B48A-CA7163A62299}"/>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3692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FCFD60-40D4-3345-8773-F42ECF9D13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9" name="Content Placeholder 2">
            <a:extLst>
              <a:ext uri="{FF2B5EF4-FFF2-40B4-BE49-F238E27FC236}">
                <a16:creationId xmlns:a16="http://schemas.microsoft.com/office/drawing/2014/main" id="{6169E144-BFE2-4CC2-BE63-EAD3E30B0AAC}"/>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1B71E526-EFDA-4787-8B6A-FAB888784F3C}"/>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9CC519C8-34B2-4606-9A3B-B2B6A3865438}"/>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96498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315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23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4410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al">
    <p:bg>
      <p:bgPr>
        <a:solidFill>
          <a:srgbClr val="02666D">
            <a:alpha val="10000"/>
          </a:srgb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053B96F-08DD-469C-9F8C-D31ACBFAA87C}"/>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518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Pink">
    <p:bg>
      <p:bgPr>
        <a:solidFill>
          <a:srgbClr val="AF315A">
            <a:alpha val="10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630B7A9-3A89-6E4C-ADF6-FA23B9E64697}"/>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4894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Gold">
    <p:bg>
      <p:bgPr>
        <a:solidFill>
          <a:srgbClr val="E0A141">
            <a:alpha val="5000"/>
          </a:srgbClr>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74B6B67-225D-474B-A9EC-88515CA904BB}"/>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60245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Photo-Pink">
    <p:spTree>
      <p:nvGrpSpPr>
        <p:cNvPr id="1" name=""/>
        <p:cNvGrpSpPr/>
        <p:nvPr/>
      </p:nvGrpSpPr>
      <p:grpSpPr>
        <a:xfrm>
          <a:off x="0" y="0"/>
          <a:ext cx="0" cy="0"/>
          <a:chOff x="0" y="0"/>
          <a:chExt cx="0" cy="0"/>
        </a:xfrm>
      </p:grpSpPr>
      <p:pic>
        <p:nvPicPr>
          <p:cNvPr id="8" name="Picture 7" descr="A couple of women posing for a picture&#10;&#10;Description automatically generated with low confidence">
            <a:extLst>
              <a:ext uri="{FF2B5EF4-FFF2-40B4-BE49-F238E27FC236}">
                <a16:creationId xmlns:a16="http://schemas.microsoft.com/office/drawing/2014/main" id="{FB7E668C-EDC6-BD6B-645B-A91850FA2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 y="0"/>
            <a:ext cx="12192006" cy="6858000"/>
          </a:xfrm>
          <a:prstGeom prst="rect">
            <a:avLst/>
          </a:prstGeom>
        </p:spPr>
      </p:pic>
      <p:pic>
        <p:nvPicPr>
          <p:cNvPr id="9" name="Picture 8">
            <a:extLst>
              <a:ext uri="{FF2B5EF4-FFF2-40B4-BE49-F238E27FC236}">
                <a16:creationId xmlns:a16="http://schemas.microsoft.com/office/drawing/2014/main" id="{FDB24FB4-FBDB-BCDD-8726-2003B5B5C3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6" name="Rectangle 5">
            <a:extLst>
              <a:ext uri="{FF2B5EF4-FFF2-40B4-BE49-F238E27FC236}">
                <a16:creationId xmlns:a16="http://schemas.microsoft.com/office/drawing/2014/main" id="{0DB9E195-1A02-E6B3-24D0-FAB94BBF2588}"/>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 Same Side Corner Rectangle 6">
            <a:extLst>
              <a:ext uri="{FF2B5EF4-FFF2-40B4-BE49-F238E27FC236}">
                <a16:creationId xmlns:a16="http://schemas.microsoft.com/office/drawing/2014/main" id="{D41F857F-4A06-C174-6986-639EC00395DD}"/>
              </a:ext>
            </a:extLst>
          </p:cNvPr>
          <p:cNvSpPr/>
          <p:nvPr userDrawn="1"/>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C3F4F93-1E7C-F640-8BE4-319E5E0030AD}"/>
              </a:ext>
            </a:extLst>
          </p:cNvPr>
          <p:cNvSpPr/>
          <p:nvPr/>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3815574"/>
            <a:ext cx="1816442" cy="2832533"/>
          </a:xfrm>
          <a:prstGeom prst="round2SameRect">
            <a:avLst>
              <a:gd name="adj1" fmla="val 50000"/>
              <a:gd name="adj2" fmla="val 0"/>
            </a:avLst>
          </a:prstGeom>
          <a:solidFill>
            <a:srgbClr val="AF31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4360000"/>
            <a:ext cx="2378912" cy="1821117"/>
          </a:xfrm>
        </p:spPr>
        <p:txBody>
          <a:bodyPr lIns="91440" anchor="ctr" anchorCtr="0">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60445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eal">
    <p:bg>
      <p:bgPr>
        <a:solidFill>
          <a:srgbClr val="02666D">
            <a:alpha val="1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8D1475-7176-2948-9793-B78039E83FD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375464"/>
            <a:ext cx="496601" cy="708171"/>
          </a:xfrm>
          <a:prstGeom prst="rect">
            <a:avLst/>
          </a:prstGeom>
        </p:spPr>
      </p:pic>
      <p:sp>
        <p:nvSpPr>
          <p:cNvPr id="4" name="Title 1">
            <a:extLst>
              <a:ext uri="{FF2B5EF4-FFF2-40B4-BE49-F238E27FC236}">
                <a16:creationId xmlns:a16="http://schemas.microsoft.com/office/drawing/2014/main" id="{9C55E129-83E0-3A46-AF56-E1BAEB2554D6}"/>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569287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Pink">
    <p:bg>
      <p:bgPr>
        <a:solidFill>
          <a:srgbClr val="AF315A">
            <a:alpha val="1000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1B0BC5F-C487-A744-9239-01BA7E5D1EE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6" name="Title 1">
            <a:extLst>
              <a:ext uri="{FF2B5EF4-FFF2-40B4-BE49-F238E27FC236}">
                <a16:creationId xmlns:a16="http://schemas.microsoft.com/office/drawing/2014/main" id="{F4C2EEB0-D3B9-B449-BE0E-901ADF190C7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209729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Gold">
    <p:bg>
      <p:bgPr>
        <a:solidFill>
          <a:srgbClr val="E0A141">
            <a:alpha val="5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04DB06-2BB7-FA4D-9DA1-8DE92897C0BA}"/>
              </a:ext>
            </a:extLst>
          </p:cNvPr>
          <p:cNvPicPr>
            <a:picLocks noChangeAspect="1"/>
          </p:cNvPicPr>
          <p:nvPr/>
        </p:nvPicPr>
        <p:blipFill>
          <a:blip r:embed="rId2" cstate="email">
            <a:alphaModFix/>
            <a:extLst>
              <a:ext uri="{28A0092B-C50C-407E-A947-70E740481C1C}">
                <a14:useLocalDpi xmlns:a14="http://schemas.microsoft.com/office/drawing/2010/main"/>
              </a:ext>
            </a:extLst>
          </a:blip>
          <a:stretch>
            <a:fillRect/>
          </a:stretch>
        </p:blipFill>
        <p:spPr>
          <a:xfrm>
            <a:off x="-1" y="375464"/>
            <a:ext cx="496601" cy="708171"/>
          </a:xfrm>
          <a:prstGeom prst="rect">
            <a:avLst/>
          </a:prstGeom>
        </p:spPr>
      </p:pic>
      <p:sp>
        <p:nvSpPr>
          <p:cNvPr id="5" name="Title 1">
            <a:extLst>
              <a:ext uri="{FF2B5EF4-FFF2-40B4-BE49-F238E27FC236}">
                <a16:creationId xmlns:a16="http://schemas.microsoft.com/office/drawing/2014/main" id="{2917282B-4C54-3F4D-9CDA-5B7D607EA0B9}"/>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964968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ap">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5C8800-B6EF-A145-A1F1-96E4FF516797}"/>
              </a:ext>
            </a:extLst>
          </p:cNvPr>
          <p:cNvSpPr>
            <a:spLocks noGrp="1"/>
          </p:cNvSpPr>
          <p:nvPr>
            <p:ph type="title" hasCustomPrompt="1"/>
          </p:nvPr>
        </p:nvSpPr>
        <p:spPr>
          <a:xfrm>
            <a:off x="0" y="190956"/>
            <a:ext cx="10515600" cy="1143000"/>
          </a:xfrm>
        </p:spPr>
        <p:txBody>
          <a:bodyPr lIns="804672">
            <a:normAutofit/>
          </a:bodyPr>
          <a:lstStyle>
            <a:lvl1pPr>
              <a:defRPr sz="3000" b="1" i="0">
                <a:solidFill>
                  <a:srgbClr val="02666D"/>
                </a:solidFill>
                <a:latin typeface="Poppins SemiBold" pitchFamily="2" charset="77"/>
                <a:ea typeface="Roboto" panose="02000000000000000000" pitchFamily="2" charset="0"/>
                <a:cs typeface="Poppins SemiBold" pitchFamily="2" charset="77"/>
              </a:defRPr>
            </a:lvl1pPr>
          </a:lstStyle>
          <a:p>
            <a:r>
              <a:rPr lang="en-US" dirty="0"/>
              <a:t>Click to edit Chart Title</a:t>
            </a:r>
          </a:p>
        </p:txBody>
      </p:sp>
    </p:spTree>
    <p:extLst>
      <p:ext uri="{BB962C8B-B14F-4D97-AF65-F5344CB8AC3E}">
        <p14:creationId xmlns:p14="http://schemas.microsoft.com/office/powerpoint/2010/main" val="811865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eet the Team">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78A47C4-1320-9047-8046-FA0DB1A98318}"/>
              </a:ext>
            </a:extLst>
          </p:cNvPr>
          <p:cNvSpPr txBox="1">
            <a:spLocks/>
          </p:cNvSpPr>
          <p:nvPr/>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t>Meet the Team</a:t>
            </a:r>
          </a:p>
        </p:txBody>
      </p:sp>
      <p:sp>
        <p:nvSpPr>
          <p:cNvPr id="2" name="Title 2">
            <a:extLst>
              <a:ext uri="{FF2B5EF4-FFF2-40B4-BE49-F238E27FC236}">
                <a16:creationId xmlns:a16="http://schemas.microsoft.com/office/drawing/2014/main" id="{0764CF7B-840F-2D41-ED09-59B769EDD88F}"/>
              </a:ext>
            </a:extLst>
          </p:cNvPr>
          <p:cNvSpPr txBox="1">
            <a:spLocks/>
          </p:cNvSpPr>
          <p:nvPr userDrawn="1"/>
        </p:nvSpPr>
        <p:spPr>
          <a:xfrm>
            <a:off x="0" y="190956"/>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Meet the Team</a:t>
            </a:r>
          </a:p>
        </p:txBody>
      </p:sp>
    </p:spTree>
    <p:extLst>
      <p:ext uri="{BB962C8B-B14F-4D97-AF65-F5344CB8AC3E}">
        <p14:creationId xmlns:p14="http://schemas.microsoft.com/office/powerpoint/2010/main" val="32726782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hank You">
    <p:spTree>
      <p:nvGrpSpPr>
        <p:cNvPr id="1" name=""/>
        <p:cNvGrpSpPr/>
        <p:nvPr/>
      </p:nvGrpSpPr>
      <p:grpSpPr>
        <a:xfrm>
          <a:off x="0" y="0"/>
          <a:ext cx="0" cy="0"/>
          <a:chOff x="0" y="0"/>
          <a:chExt cx="0" cy="0"/>
        </a:xfrm>
      </p:grpSpPr>
      <p:pic>
        <p:nvPicPr>
          <p:cNvPr id="4" name="Picture 3" descr="A picture containing outdoor, tree, person, standing&#10;&#10;Description automatically generated">
            <a:extLst>
              <a:ext uri="{FF2B5EF4-FFF2-40B4-BE49-F238E27FC236}">
                <a16:creationId xmlns:a16="http://schemas.microsoft.com/office/drawing/2014/main" id="{DE3DFD45-99EF-10D2-19EC-E88E4B854F1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556500" y="0"/>
            <a:ext cx="4101912" cy="6858000"/>
          </a:xfrm>
          <a:prstGeom prst="rect">
            <a:avLst/>
          </a:prstGeom>
        </p:spPr>
      </p:pic>
      <p:sp>
        <p:nvSpPr>
          <p:cNvPr id="37" name="TextBox 36">
            <a:extLst>
              <a:ext uri="{FF2B5EF4-FFF2-40B4-BE49-F238E27FC236}">
                <a16:creationId xmlns:a16="http://schemas.microsoft.com/office/drawing/2014/main" id="{C355AD93-7E4A-4B1B-A616-C5E58B8E1BE9}"/>
              </a:ext>
            </a:extLst>
          </p:cNvPr>
          <p:cNvSpPr txBox="1"/>
          <p:nvPr/>
        </p:nvSpPr>
        <p:spPr>
          <a:xfrm>
            <a:off x="715518" y="5231844"/>
            <a:ext cx="6020711" cy="1287019"/>
          </a:xfrm>
          <a:prstGeom prst="rect">
            <a:avLst/>
          </a:prstGeom>
          <a:noFill/>
        </p:spPr>
        <p:txBody>
          <a:bodyPr wrap="square" rtlCol="0">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MOSAIC is made possible by the generous support of the American people through the U.S. President’s Emergency Plan for AIDS Relief (PEPFAR) and the U.S. Agency for International Development (USAID). The contents of this presentation are the responsibility of MOSAIC and do not necessarily reflect the views of PEPFAR, USAID, or the U.S. Government. MOSAIC is a global cooperative agreement (#7200AA21CA00011) led by FHI 360, with core partners Wits RHI, Pangaea Zimbabwe, LVCT Health, Jhpiego, and AVAC.</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1" u="none" strike="noStrike" kern="1200" cap="none" spc="0" normalizeH="0" baseline="0" noProof="0" dirty="0">
                <a:ln>
                  <a:noFill/>
                </a:ln>
                <a:solidFill>
                  <a:srgbClr val="635F59"/>
                </a:solidFill>
                <a:effectLst/>
                <a:uLnTx/>
                <a:uFillTx/>
                <a:latin typeface="Calibri" panose="020F0502020204030204"/>
                <a:ea typeface="+mn-ea"/>
                <a:cs typeface="+mn-cs"/>
              </a:rPr>
              <a:t>Photo Credit: MOSAIC Consortium</a:t>
            </a:r>
          </a:p>
        </p:txBody>
      </p:sp>
      <p:sp>
        <p:nvSpPr>
          <p:cNvPr id="19" name="Title 2">
            <a:extLst>
              <a:ext uri="{FF2B5EF4-FFF2-40B4-BE49-F238E27FC236}">
                <a16:creationId xmlns:a16="http://schemas.microsoft.com/office/drawing/2014/main" id="{FA06B5C9-C4CB-1E42-92BE-1E8453325584}"/>
              </a:ext>
            </a:extLst>
          </p:cNvPr>
          <p:cNvSpPr txBox="1">
            <a:spLocks/>
          </p:cNvSpPr>
          <p:nvPr/>
        </p:nvSpPr>
        <p:spPr>
          <a:xfrm>
            <a:off x="0" y="-5815"/>
            <a:ext cx="10515600" cy="1143000"/>
          </a:xfrm>
          <a:prstGeom prst="rect">
            <a:avLst/>
          </a:prstGeom>
        </p:spPr>
        <p:txBody>
          <a:bodyPr vert="horz" lIns="804672" tIns="45720" rIns="91440" bIns="45720" rtlCol="0" anchor="ctr">
            <a:normAutofit/>
          </a:bodyPr>
          <a:lstStyle>
            <a:lvl1pPr algn="l" defTabSz="914400" rtl="0" eaLnBrk="1" latinLnBrk="0" hangingPunct="1">
              <a:lnSpc>
                <a:spcPct val="90000"/>
              </a:lnSpc>
              <a:spcBef>
                <a:spcPct val="0"/>
              </a:spcBef>
              <a:buNone/>
              <a:defRPr sz="3000" b="1" i="0" kern="1200" cap="all" spc="150" baseline="0">
                <a:solidFill>
                  <a:srgbClr val="02666D"/>
                </a:solidFill>
                <a:latin typeface="Poppins" pitchFamily="2" charset="77"/>
                <a:ea typeface="Roboto" panose="02000000000000000000" pitchFamily="2" charset="0"/>
                <a:cs typeface="Poppins" pitchFamily="2" charset="77"/>
              </a:defRPr>
            </a:lvl1pPr>
          </a:lstStyle>
          <a:p>
            <a:r>
              <a:rPr lang="en-US" dirty="0">
                <a:solidFill>
                  <a:schemeClr val="accent1"/>
                </a:solidFill>
              </a:rPr>
              <a:t>ACKNOWLEDGMENTS</a:t>
            </a:r>
          </a:p>
        </p:txBody>
      </p:sp>
      <p:pic>
        <p:nvPicPr>
          <p:cNvPr id="3" name="Picture 2">
            <a:extLst>
              <a:ext uri="{FF2B5EF4-FFF2-40B4-BE49-F238E27FC236}">
                <a16:creationId xmlns:a16="http://schemas.microsoft.com/office/drawing/2014/main" id="{805ED304-335E-1145-BEA0-619398728E2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274662" y="0"/>
            <a:ext cx="917337" cy="6858000"/>
          </a:xfrm>
          <a:prstGeom prst="rect">
            <a:avLst/>
          </a:prstGeom>
        </p:spPr>
      </p:pic>
      <p:sp>
        <p:nvSpPr>
          <p:cNvPr id="8" name="Text Placeholder 7">
            <a:extLst>
              <a:ext uri="{FF2B5EF4-FFF2-40B4-BE49-F238E27FC236}">
                <a16:creationId xmlns:a16="http://schemas.microsoft.com/office/drawing/2014/main" id="{C2D24103-1287-6C49-88C4-9E81E1DAA736}"/>
              </a:ext>
            </a:extLst>
          </p:cNvPr>
          <p:cNvSpPr>
            <a:spLocks noGrp="1"/>
          </p:cNvSpPr>
          <p:nvPr>
            <p:ph type="body" sz="quarter" idx="10" hasCustomPrompt="1"/>
          </p:nvPr>
        </p:nvSpPr>
        <p:spPr>
          <a:xfrm>
            <a:off x="715518" y="830987"/>
            <a:ext cx="5886450" cy="1067741"/>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700" baseline="0">
                <a:solidFill>
                  <a:srgbClr val="635F59"/>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0" i="0" u="none" strike="noStrike" dirty="0">
                <a:solidFill>
                  <a:srgbClr val="000000"/>
                </a:solidFill>
                <a:effectLst/>
                <a:latin typeface="Calibri" panose="020F0502020204030204" pitchFamily="34" charset="0"/>
              </a:rPr>
              <a:t>Click here to add the names of individual contributors to this presentation/slide deck, as well as photography credit (if applicable).</a:t>
            </a:r>
          </a:p>
        </p:txBody>
      </p:sp>
      <p:pic>
        <p:nvPicPr>
          <p:cNvPr id="13" name="Picture 12" descr="A screenshot of a computer&#10;&#10;Description automatically generated">
            <a:extLst>
              <a:ext uri="{FF2B5EF4-FFF2-40B4-BE49-F238E27FC236}">
                <a16:creationId xmlns:a16="http://schemas.microsoft.com/office/drawing/2014/main" id="{B877CC29-5D10-F1DF-E779-0989C5F8019E}"/>
              </a:ext>
            </a:extLst>
          </p:cNvPr>
          <p:cNvPicPr>
            <a:picLocks noChangeAspect="1"/>
          </p:cNvPicPr>
          <p:nvPr userDrawn="1"/>
        </p:nvPicPr>
        <p:blipFill>
          <a:blip r:embed="rId4"/>
          <a:srcRect r="7628" b="36265"/>
          <a:stretch/>
        </p:blipFill>
        <p:spPr>
          <a:xfrm>
            <a:off x="840254" y="2130228"/>
            <a:ext cx="5875737" cy="2896680"/>
          </a:xfrm>
          <a:prstGeom prst="rect">
            <a:avLst/>
          </a:prstGeom>
        </p:spPr>
      </p:pic>
    </p:spTree>
    <p:extLst>
      <p:ext uri="{BB962C8B-B14F-4D97-AF65-F5344CB8AC3E}">
        <p14:creationId xmlns:p14="http://schemas.microsoft.com/office/powerpoint/2010/main" val="3425584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Photo-Teal">
    <p:spTree>
      <p:nvGrpSpPr>
        <p:cNvPr id="1" name=""/>
        <p:cNvGrpSpPr/>
        <p:nvPr/>
      </p:nvGrpSpPr>
      <p:grpSpPr>
        <a:xfrm>
          <a:off x="0" y="0"/>
          <a:ext cx="0" cy="0"/>
          <a:chOff x="0" y="0"/>
          <a:chExt cx="0" cy="0"/>
        </a:xfrm>
      </p:grpSpPr>
      <p:pic>
        <p:nvPicPr>
          <p:cNvPr id="4" name="Picture 3" descr="A group of women sitting on a bed&#10;&#10;Description automatically generated with low confidence">
            <a:extLst>
              <a:ext uri="{FF2B5EF4-FFF2-40B4-BE49-F238E27FC236}">
                <a16:creationId xmlns:a16="http://schemas.microsoft.com/office/drawing/2014/main" id="{61E110E7-E123-F276-8AD4-28D7AAE07CE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F2F28414-4EED-FB93-56C2-412A14F6E9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9" name="Picture 8">
            <a:extLst>
              <a:ext uri="{FF2B5EF4-FFF2-40B4-BE49-F238E27FC236}">
                <a16:creationId xmlns:a16="http://schemas.microsoft.com/office/drawing/2014/main" id="{A5867A2A-0E3F-ED7B-908F-DA0C25325CAD}"/>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0" name="Rectangle 9">
            <a:extLst>
              <a:ext uri="{FF2B5EF4-FFF2-40B4-BE49-F238E27FC236}">
                <a16:creationId xmlns:a16="http://schemas.microsoft.com/office/drawing/2014/main" id="{7BD26820-EDFB-7F15-B829-80F4642B3979}"/>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EA2946DD-A6C7-0A3D-35B9-E5B90FF64163}"/>
              </a:ext>
            </a:extLst>
          </p:cNvPr>
          <p:cNvSpPr/>
          <p:nvPr userDrawn="1"/>
        </p:nvSpPr>
        <p:spPr>
          <a:xfrm rot="5400000">
            <a:off x="508046" y="3815574"/>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8FFB380-79DD-9AB1-25DF-283BBD8E282C}"/>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14C0A663-45FD-78F6-92BB-67D71A98BFA4}"/>
              </a:ext>
            </a:extLst>
          </p:cNvPr>
          <p:cNvSpPr/>
          <p:nvPr userDrawn="1"/>
        </p:nvSpPr>
        <p:spPr>
          <a:xfrm rot="5400000">
            <a:off x="508046" y="3815575"/>
            <a:ext cx="1816442" cy="2832533"/>
          </a:xfrm>
          <a:prstGeom prst="round2SameRect">
            <a:avLst>
              <a:gd name="adj1" fmla="val 50000"/>
              <a:gd name="adj2" fmla="val 0"/>
            </a:avLst>
          </a:prstGeom>
          <a:solidFill>
            <a:srgbClr val="026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D411D53B-2C17-0513-DAAF-C9EEA0ACA832}"/>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F01515E3-006C-9ED8-FA17-B99B5E3067DD}"/>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257445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Photo-Gold">
    <p:spTree>
      <p:nvGrpSpPr>
        <p:cNvPr id="1" name=""/>
        <p:cNvGrpSpPr/>
        <p:nvPr/>
      </p:nvGrpSpPr>
      <p:grpSpPr>
        <a:xfrm>
          <a:off x="0" y="0"/>
          <a:ext cx="0" cy="0"/>
          <a:chOff x="0" y="0"/>
          <a:chExt cx="0" cy="0"/>
        </a:xfrm>
      </p:grpSpPr>
      <p:pic>
        <p:nvPicPr>
          <p:cNvPr id="4" name="Picture 3" descr="A picture containing person, outdoor, tree&#10;&#10;Description automatically generated">
            <a:extLst>
              <a:ext uri="{FF2B5EF4-FFF2-40B4-BE49-F238E27FC236}">
                <a16:creationId xmlns:a16="http://schemas.microsoft.com/office/drawing/2014/main" id="{76062521-196F-236D-42EF-188B4FE165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900"/>
            <a:ext cx="12191998" cy="6854100"/>
          </a:xfrm>
          <a:prstGeom prst="rect">
            <a:avLst/>
          </a:prstGeom>
        </p:spPr>
      </p:pic>
      <p:pic>
        <p:nvPicPr>
          <p:cNvPr id="7" name="Picture 6">
            <a:extLst>
              <a:ext uri="{FF2B5EF4-FFF2-40B4-BE49-F238E27FC236}">
                <a16:creationId xmlns:a16="http://schemas.microsoft.com/office/drawing/2014/main" id="{137306F4-AE0F-F13F-D53B-4E9D7C3FA0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 y="0"/>
            <a:ext cx="12192000" cy="6858000"/>
          </a:xfrm>
          <a:prstGeom prst="rect">
            <a:avLst/>
          </a:prstGeom>
        </p:spPr>
      </p:pic>
      <p:sp>
        <p:nvSpPr>
          <p:cNvPr id="9" name="Rectangle 8">
            <a:extLst>
              <a:ext uri="{FF2B5EF4-FFF2-40B4-BE49-F238E27FC236}">
                <a16:creationId xmlns:a16="http://schemas.microsoft.com/office/drawing/2014/main" id="{777471C7-EDCF-B8F6-839D-A040509AFFD2}"/>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CDED1D49-4FFE-FD17-B7E1-0EB298C4B3C3}"/>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439E7DF-9EF7-1D29-E2FE-10EBEEA10D80}"/>
              </a:ext>
            </a:extLst>
          </p:cNvPr>
          <p:cNvPicPr>
            <a:picLocks noChangeAspect="1"/>
          </p:cNvPicPr>
          <p:nvPr userDrawn="1"/>
        </p:nvPicPr>
        <p:blipFill rotWithShape="1">
          <a:blip r:embed="rId4"/>
          <a:srcRect l="64006" t="78" r="-1" b="-78"/>
          <a:stretch/>
        </p:blipFill>
        <p:spPr>
          <a:xfrm>
            <a:off x="7803472" y="0"/>
            <a:ext cx="4388528" cy="6858000"/>
          </a:xfrm>
          <a:prstGeom prst="rect">
            <a:avLst/>
          </a:prstGeom>
        </p:spPr>
      </p:pic>
      <p:sp>
        <p:nvSpPr>
          <p:cNvPr id="12" name="Rectangle 11">
            <a:extLst>
              <a:ext uri="{FF2B5EF4-FFF2-40B4-BE49-F238E27FC236}">
                <a16:creationId xmlns:a16="http://schemas.microsoft.com/office/drawing/2014/main" id="{62897F14-2BE8-B7C1-3969-B64D618890AA}"/>
              </a:ext>
            </a:extLst>
          </p:cNvPr>
          <p:cNvSpPr/>
          <p:nvPr userDrawn="1"/>
        </p:nvSpPr>
        <p:spPr>
          <a:xfrm>
            <a:off x="-1" y="4511575"/>
            <a:ext cx="12192001" cy="144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 Same Side Corner Rectangle 12">
            <a:extLst>
              <a:ext uri="{FF2B5EF4-FFF2-40B4-BE49-F238E27FC236}">
                <a16:creationId xmlns:a16="http://schemas.microsoft.com/office/drawing/2014/main" id="{C9E64E1D-F63D-8649-CACC-05D3D8724CF8}"/>
              </a:ext>
            </a:extLst>
          </p:cNvPr>
          <p:cNvSpPr/>
          <p:nvPr userDrawn="1"/>
        </p:nvSpPr>
        <p:spPr>
          <a:xfrm rot="5400000">
            <a:off x="508046" y="3815577"/>
            <a:ext cx="1816442" cy="2832533"/>
          </a:xfrm>
          <a:prstGeom prst="round2SameRect">
            <a:avLst>
              <a:gd name="adj1" fmla="val 50000"/>
              <a:gd name="adj2" fmla="val 0"/>
            </a:avLst>
          </a:prstGeom>
          <a:solidFill>
            <a:srgbClr val="DF9F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9">
            <a:extLst>
              <a:ext uri="{FF2B5EF4-FFF2-40B4-BE49-F238E27FC236}">
                <a16:creationId xmlns:a16="http://schemas.microsoft.com/office/drawing/2014/main" id="{E09BC866-D106-A00C-64CA-14503E732485}"/>
              </a:ext>
            </a:extLst>
          </p:cNvPr>
          <p:cNvSpPr>
            <a:spLocks noGrp="1"/>
          </p:cNvSpPr>
          <p:nvPr>
            <p:ph type="body" sz="quarter" idx="13" hasCustomPrompt="1"/>
          </p:nvPr>
        </p:nvSpPr>
        <p:spPr>
          <a:xfrm>
            <a:off x="461148" y="4360000"/>
            <a:ext cx="2378912" cy="1821117"/>
          </a:xfrm>
        </p:spPr>
        <p:txBody>
          <a:bodyPr lIns="91440" anchor="ctr">
            <a:noAutofit/>
          </a:bodyPr>
          <a:lstStyle>
            <a:lvl1pPr marL="0" indent="0" algn="ctr">
              <a:lnSpc>
                <a:spcPct val="100000"/>
              </a:lnSpc>
              <a:buNone/>
              <a:defRPr sz="9600" b="1">
                <a:solidFill>
                  <a:schemeClr val="bg1"/>
                </a:solidFill>
                <a:latin typeface="Poppins" pitchFamily="2" charset="77"/>
                <a:ea typeface="Roboto" panose="02000000000000000000" pitchFamily="2" charset="0"/>
                <a:cs typeface="Poppins" pitchFamily="2" charset="77"/>
              </a:defRPr>
            </a:lvl1pPr>
          </a:lstStyle>
          <a:p>
            <a:pPr lvl="0"/>
            <a:r>
              <a:rPr lang="en-US" dirty="0"/>
              <a:t> 1</a:t>
            </a:r>
          </a:p>
        </p:txBody>
      </p:sp>
      <p:sp>
        <p:nvSpPr>
          <p:cNvPr id="16" name="Text Placeholder 21">
            <a:extLst>
              <a:ext uri="{FF2B5EF4-FFF2-40B4-BE49-F238E27FC236}">
                <a16:creationId xmlns:a16="http://schemas.microsoft.com/office/drawing/2014/main" id="{EA1D9D07-D075-7CEC-341D-0EB776192B0B}"/>
              </a:ext>
            </a:extLst>
          </p:cNvPr>
          <p:cNvSpPr>
            <a:spLocks noGrp="1"/>
          </p:cNvSpPr>
          <p:nvPr>
            <p:ph type="body" sz="quarter" idx="14" hasCustomPrompt="1"/>
          </p:nvPr>
        </p:nvSpPr>
        <p:spPr>
          <a:xfrm>
            <a:off x="3101546" y="4328290"/>
            <a:ext cx="7887901" cy="1816442"/>
          </a:xfrm>
        </p:spPr>
        <p:txBody>
          <a:bodyPr anchor="ctr">
            <a:normAutofit/>
          </a:bodyPr>
          <a:lstStyle>
            <a:lvl1pPr marL="0" indent="0">
              <a:buNone/>
              <a:defRPr sz="3000" b="1" cap="all" spc="100" baseline="0">
                <a:solidFill>
                  <a:schemeClr val="accent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Tree>
    <p:extLst>
      <p:ext uri="{BB962C8B-B14F-4D97-AF65-F5344CB8AC3E}">
        <p14:creationId xmlns:p14="http://schemas.microsoft.com/office/powerpoint/2010/main" val="139469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Tea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02666D"/>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EAA457FB-0279-DF5F-C9A6-62C28081BE54}"/>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673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AF315A"/>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5D7C1A45-D173-C8B1-BC80-C4A338932B9F}"/>
              </a:ext>
            </a:extLst>
          </p:cNvPr>
          <p:cNvSpPr/>
          <p:nvPr userDrawn="1"/>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494497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Header-Go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BD8D1B-840A-9645-AFC3-1C4C2EF2D27A}"/>
              </a:ext>
            </a:extLst>
          </p:cNvPr>
          <p:cNvSpPr/>
          <p:nvPr/>
        </p:nvSpPr>
        <p:spPr>
          <a:xfrm rot="5400000">
            <a:off x="508046" y="2008063"/>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9">
            <a:extLst>
              <a:ext uri="{FF2B5EF4-FFF2-40B4-BE49-F238E27FC236}">
                <a16:creationId xmlns:a16="http://schemas.microsoft.com/office/drawing/2014/main" id="{BE4BA3B2-F362-964A-A00A-57A23CDA2A98}"/>
              </a:ext>
            </a:extLst>
          </p:cNvPr>
          <p:cNvSpPr>
            <a:spLocks noGrp="1"/>
          </p:cNvSpPr>
          <p:nvPr>
            <p:ph type="body" sz="quarter" idx="13" hasCustomPrompt="1"/>
          </p:nvPr>
        </p:nvSpPr>
        <p:spPr>
          <a:xfrm>
            <a:off x="461148" y="2552489"/>
            <a:ext cx="2378912" cy="1821117"/>
          </a:xfrm>
        </p:spPr>
        <p:txBody>
          <a:bodyPr lIns="91440" anchor="ctr">
            <a:noAutofit/>
          </a:bodyPr>
          <a:lstStyle>
            <a:lvl1pPr marL="0" indent="0" algn="ctr">
              <a:lnSpc>
                <a:spcPct val="100000"/>
              </a:lnSpc>
              <a:buNone/>
              <a:defRPr sz="9600" b="1">
                <a:solidFill>
                  <a:srgbClr val="DF9F3B"/>
                </a:solidFill>
                <a:latin typeface="Poppins" pitchFamily="2" charset="77"/>
                <a:ea typeface="Roboto" panose="02000000000000000000" pitchFamily="2" charset="0"/>
                <a:cs typeface="Poppins" pitchFamily="2" charset="77"/>
              </a:defRPr>
            </a:lvl1pPr>
          </a:lstStyle>
          <a:p>
            <a:pPr lvl="0"/>
            <a:r>
              <a:rPr lang="en-US" dirty="0"/>
              <a:t> 1</a:t>
            </a:r>
          </a:p>
        </p:txBody>
      </p:sp>
      <p:sp>
        <p:nvSpPr>
          <p:cNvPr id="22" name="Text Placeholder 21">
            <a:extLst>
              <a:ext uri="{FF2B5EF4-FFF2-40B4-BE49-F238E27FC236}">
                <a16:creationId xmlns:a16="http://schemas.microsoft.com/office/drawing/2014/main" id="{4AFA2E06-3ACE-5649-834D-18FF5D35F79C}"/>
              </a:ext>
            </a:extLst>
          </p:cNvPr>
          <p:cNvSpPr>
            <a:spLocks noGrp="1"/>
          </p:cNvSpPr>
          <p:nvPr>
            <p:ph type="body" sz="quarter" idx="14" hasCustomPrompt="1"/>
          </p:nvPr>
        </p:nvSpPr>
        <p:spPr>
          <a:xfrm>
            <a:off x="3101546" y="2520779"/>
            <a:ext cx="7887901" cy="1816442"/>
          </a:xfrm>
        </p:spPr>
        <p:txBody>
          <a:bodyPr anchor="ctr">
            <a:normAutofit/>
          </a:bodyPr>
          <a:lstStyle>
            <a:lvl1pPr marL="0" indent="0">
              <a:buNone/>
              <a:defRPr sz="3000" b="1" cap="all" spc="100" baseline="0">
                <a:solidFill>
                  <a:schemeClr val="bg1"/>
                </a:solidFill>
                <a:latin typeface="Poppins" pitchFamily="2" charset="77"/>
                <a:ea typeface="Roboto" panose="02000000000000000000" pitchFamily="2" charset="0"/>
                <a:cs typeface="Poppins" pitchFamily="2" charset="77"/>
              </a:defRPr>
            </a:lvl1pPr>
          </a:lstStyle>
          <a:p>
            <a:pPr lvl="0"/>
            <a:r>
              <a:rPr lang="en-US" dirty="0"/>
              <a:t>Add Section title Here</a:t>
            </a:r>
          </a:p>
        </p:txBody>
      </p:sp>
      <p:sp>
        <p:nvSpPr>
          <p:cNvPr id="3" name="Round Same Side Corner Rectangle 2">
            <a:extLst>
              <a:ext uri="{FF2B5EF4-FFF2-40B4-BE49-F238E27FC236}">
                <a16:creationId xmlns:a16="http://schemas.microsoft.com/office/drawing/2014/main" id="{86EE2C5D-5463-C964-5C5A-7128CA81CC3E}"/>
              </a:ext>
            </a:extLst>
          </p:cNvPr>
          <p:cNvSpPr/>
          <p:nvPr userDrawn="1"/>
        </p:nvSpPr>
        <p:spPr>
          <a:xfrm rot="5400000">
            <a:off x="515572" y="2012734"/>
            <a:ext cx="1816442" cy="283253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17627727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200" y="1350336"/>
            <a:ext cx="9677400"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5" name="Title 1">
            <a:extLst>
              <a:ext uri="{FF2B5EF4-FFF2-40B4-BE49-F238E27FC236}">
                <a16:creationId xmlns:a16="http://schemas.microsoft.com/office/drawing/2014/main" id="{031A0D84-D40D-4B0B-AA0B-6E5D05F5667F}"/>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234735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Pink">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ABF9E271-AAC7-F748-AA3D-0443064B07B0}"/>
              </a:ext>
            </a:extLst>
          </p:cNvPr>
          <p:cNvSpPr>
            <a:spLocks noGrp="1"/>
          </p:cNvSpPr>
          <p:nvPr>
            <p:ph idx="11"/>
          </p:nvPr>
        </p:nvSpPr>
        <p:spPr>
          <a:xfrm>
            <a:off x="5814237"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a:extLst>
              <a:ext uri="{FF2B5EF4-FFF2-40B4-BE49-F238E27FC236}">
                <a16:creationId xmlns:a16="http://schemas.microsoft.com/office/drawing/2014/main" id="{08022B1F-575D-BB42-97B4-34BF4248A872}"/>
              </a:ext>
            </a:extLst>
          </p:cNvPr>
          <p:cNvSpPr>
            <a:spLocks noGrp="1"/>
          </p:cNvSpPr>
          <p:nvPr>
            <p:ph idx="1"/>
          </p:nvPr>
        </p:nvSpPr>
        <p:spPr>
          <a:xfrm>
            <a:off x="838199" y="1350336"/>
            <a:ext cx="4701363" cy="4826627"/>
          </a:xfrm>
        </p:spPr>
        <p:txBody>
          <a:bodyPr>
            <a:noAutofit/>
          </a:bodyPr>
          <a:lstStyle>
            <a:lvl1pPr marL="228600" indent="-228600">
              <a:buClr>
                <a:srgbClr val="E0A141"/>
              </a:buClr>
              <a:buFont typeface="Wingdings" pitchFamily="2" charset="2"/>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buClr>
                <a:srgbClr val="E0A141"/>
              </a:buClr>
              <a:buFont typeface="Arial" panose="020B0604020202020204" pitchFamily="34" charset="0"/>
              <a:buChar char="•"/>
              <a:defRPr>
                <a:solidFill>
                  <a:srgbClr val="635F59"/>
                </a:solidFill>
                <a:latin typeface="Calibri" panose="020F0502020204030204" pitchFamily="34" charset="0"/>
                <a:ea typeface="Roboto" panose="02000000000000000000" pitchFamily="2" charset="0"/>
                <a:cs typeface="Calibri" panose="020F0502020204030204" pitchFamily="34" charset="0"/>
              </a:defRPr>
            </a:lvl4pPr>
            <a:lvl5pPr>
              <a:buClr>
                <a:srgbClr val="E0A141"/>
              </a:buClr>
              <a:defRPr>
                <a:solidFill>
                  <a:srgbClr val="635F59"/>
                </a:solidFill>
                <a:latin typeface="Calibri" panose="020F0502020204030204" pitchFamily="34" charset="0"/>
                <a:ea typeface="Roboto" panose="02000000000000000000" pitchFamily="2" charset="0"/>
                <a:cs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2777A70A-6F4E-5C47-8E74-FD877FEDCF69}"/>
              </a:ext>
            </a:extLst>
          </p:cNvPr>
          <p:cNvPicPr>
            <a:picLocks noChangeAspect="1"/>
          </p:cNvPicPr>
          <p:nvPr/>
        </p:nvPicPr>
        <p:blipFill>
          <a:blip r:embed="rId3" cstate="email">
            <a:alphaModFix/>
            <a:extLst>
              <a:ext uri="{28A0092B-C50C-407E-A947-70E740481C1C}">
                <a14:useLocalDpi xmlns:a14="http://schemas.microsoft.com/office/drawing/2010/main"/>
              </a:ext>
            </a:extLst>
          </a:blip>
          <a:stretch>
            <a:fillRect/>
          </a:stretch>
        </p:blipFill>
        <p:spPr>
          <a:xfrm>
            <a:off x="0" y="375464"/>
            <a:ext cx="496601" cy="708171"/>
          </a:xfrm>
          <a:prstGeom prst="rect">
            <a:avLst/>
          </a:prstGeom>
        </p:spPr>
      </p:pic>
      <p:sp>
        <p:nvSpPr>
          <p:cNvPr id="11" name="Title 1">
            <a:extLst>
              <a:ext uri="{FF2B5EF4-FFF2-40B4-BE49-F238E27FC236}">
                <a16:creationId xmlns:a16="http://schemas.microsoft.com/office/drawing/2014/main" id="{EFF6C658-983B-4C3F-9E55-51F84372F6EA}"/>
              </a:ext>
            </a:extLst>
          </p:cNvPr>
          <p:cNvSpPr>
            <a:spLocks noGrp="1"/>
          </p:cNvSpPr>
          <p:nvPr>
            <p:ph type="title"/>
          </p:nvPr>
        </p:nvSpPr>
        <p:spPr>
          <a:xfrm>
            <a:off x="0" y="190956"/>
            <a:ext cx="10515600" cy="1143000"/>
          </a:xfrm>
        </p:spPr>
        <p:txBody>
          <a:bodyPr lIns="804672">
            <a:normAutofit/>
          </a:bodyPr>
          <a:lstStyle>
            <a:lvl1pPr>
              <a:defRPr sz="3000" b="1" i="0">
                <a:solidFill>
                  <a:schemeClr val="accent1"/>
                </a:solidFill>
                <a:latin typeface="Poppins SemiBold" pitchFamily="2" charset="77"/>
                <a:ea typeface="Roboto" panose="02000000000000000000" pitchFamily="2" charset="0"/>
                <a:cs typeface="Poppins SemiBold"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100215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1C18C7-44E9-A849-A928-B8E8636A7A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88DA799-6C4E-E449-822B-0C755EE6E1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7D608-4208-EF42-89C9-4CF2EAA472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57F1C-AA46-F440-992C-E659F30495C3}" type="datetimeFigureOut">
              <a:rPr lang="en-US" smtClean="0"/>
              <a:t>3/27/2025</a:t>
            </a:fld>
            <a:endParaRPr lang="en-US"/>
          </a:p>
        </p:txBody>
      </p:sp>
      <p:sp>
        <p:nvSpPr>
          <p:cNvPr id="5" name="Footer Placeholder 4">
            <a:extLst>
              <a:ext uri="{FF2B5EF4-FFF2-40B4-BE49-F238E27FC236}">
                <a16:creationId xmlns:a16="http://schemas.microsoft.com/office/drawing/2014/main" id="{AD22D1D9-95FD-2048-8C24-2A1B55F65C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BEC77-9EA5-F74E-A125-70D2461207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E773F-A8FD-9A43-AD89-7584A207DBAB}" type="slidenum">
              <a:rPr lang="en-US" smtClean="0"/>
              <a:t>‹#›</a:t>
            </a:fld>
            <a:endParaRPr lang="en-US"/>
          </a:p>
        </p:txBody>
      </p:sp>
    </p:spTree>
    <p:extLst>
      <p:ext uri="{BB962C8B-B14F-4D97-AF65-F5344CB8AC3E}">
        <p14:creationId xmlns:p14="http://schemas.microsoft.com/office/powerpoint/2010/main" val="39659338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4" r:id="rId3"/>
    <p:sldLayoutId id="2147483726"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64"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https://prep-it-community-of-practice.mn.co/"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www.prepitwe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25.sv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CF83FF-577A-C643-8B63-00EA32A36BAA}"/>
              </a:ext>
            </a:extLst>
          </p:cNvPr>
          <p:cNvSpPr>
            <a:spLocks noGrp="1"/>
          </p:cNvSpPr>
          <p:nvPr>
            <p:ph type="ctrTitle"/>
          </p:nvPr>
        </p:nvSpPr>
        <p:spPr>
          <a:xfrm>
            <a:off x="0" y="1705056"/>
            <a:ext cx="11430000" cy="2006840"/>
          </a:xfrm>
        </p:spPr>
        <p:txBody>
          <a:bodyPr>
            <a:normAutofit/>
          </a:bodyPr>
          <a:lstStyle/>
          <a:p>
            <a:r>
              <a:rPr lang="en-US" dirty="0" err="1"/>
              <a:t>PrEP</a:t>
            </a:r>
            <a:r>
              <a:rPr lang="en-US" dirty="0"/>
              <a:t>-it Instructional Presentations</a:t>
            </a:r>
            <a:br>
              <a:rPr lang="en-US" dirty="0"/>
            </a:br>
            <a:r>
              <a:rPr lang="en-US" sz="4000" i="1" dirty="0">
                <a:solidFill>
                  <a:srgbClr val="E9EFF0"/>
                </a:solidFill>
                <a:latin typeface="Poppins Medium" pitchFamily="2" charset="77"/>
                <a:cs typeface="Poppins Medium" pitchFamily="2" charset="77"/>
              </a:rPr>
              <a:t>Module 6: Program data</a:t>
            </a:r>
            <a:endParaRPr lang="en-US" sz="4000" dirty="0"/>
          </a:p>
        </p:txBody>
      </p:sp>
      <p:sp>
        <p:nvSpPr>
          <p:cNvPr id="2" name="Subtitle 2">
            <a:extLst>
              <a:ext uri="{FF2B5EF4-FFF2-40B4-BE49-F238E27FC236}">
                <a16:creationId xmlns:a16="http://schemas.microsoft.com/office/drawing/2014/main" id="{72EDA801-3C5D-A77C-07CA-F9977C041B05}"/>
              </a:ext>
            </a:extLst>
          </p:cNvPr>
          <p:cNvSpPr>
            <a:spLocks noGrp="1"/>
          </p:cNvSpPr>
          <p:nvPr>
            <p:ph type="subTitle" idx="1" hasCustomPrompt="1"/>
          </p:nvPr>
        </p:nvSpPr>
        <p:spPr>
          <a:xfrm>
            <a:off x="0" y="4191000"/>
            <a:ext cx="10026502" cy="961944"/>
          </a:xfrm>
        </p:spPr>
        <p:txBody>
          <a:bodyPr lIns="1371600">
            <a:normAutofit/>
          </a:bodyPr>
          <a:lstStyle>
            <a:lvl1pPr marL="0" indent="0" algn="l">
              <a:spcBef>
                <a:spcPts val="400"/>
              </a:spcBef>
              <a:buNone/>
              <a:defRPr sz="1600" b="0" i="0" cap="all" spc="250" baseline="0">
                <a:solidFill>
                  <a:schemeClr val="bg1"/>
                </a:solidFill>
                <a:latin typeface="Poppins" pitchFamily="2" charset="77"/>
                <a:ea typeface="Roboto" panose="02000000000000000000" pitchFamily="2" charset="0"/>
                <a:cs typeface="Poppins"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a:p>
            <a:endParaRPr lang="en-US" dirty="0"/>
          </a:p>
          <a:p>
            <a:r>
              <a:rPr lang="en-US" dirty="0"/>
              <a:t>DECEMBER 2024</a:t>
            </a:r>
          </a:p>
        </p:txBody>
      </p:sp>
    </p:spTree>
    <p:extLst>
      <p:ext uri="{BB962C8B-B14F-4D97-AF65-F5344CB8AC3E}">
        <p14:creationId xmlns:p14="http://schemas.microsoft.com/office/powerpoint/2010/main" val="802128974"/>
      </p:ext>
    </p:extLst>
  </p:cSld>
  <p:clrMapOvr>
    <a:masterClrMapping/>
  </p:clrMapOvr>
  <mc:AlternateContent xmlns:mc="http://schemas.openxmlformats.org/markup-compatibility/2006" xmlns:p14="http://schemas.microsoft.com/office/powerpoint/2010/main">
    <mc:Choice Requires="p14">
      <p:transition spd="slow" p14:dur="2000" advTm="7000"/>
    </mc:Choice>
    <mc:Fallback xmlns="">
      <p:transition spd="slow" advTm="7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CA1A73-99AF-6D06-298C-2CAF499340CA}"/>
              </a:ext>
            </a:extLst>
          </p:cNvPr>
          <p:cNvSpPr>
            <a:spLocks noGrp="1"/>
          </p:cNvSpPr>
          <p:nvPr>
            <p:ph idx="1"/>
          </p:nvPr>
        </p:nvSpPr>
        <p:spPr>
          <a:xfrm>
            <a:off x="838200" y="1350336"/>
            <a:ext cx="7353300" cy="4826627"/>
          </a:xfrm>
        </p:spPr>
        <p:txBody>
          <a:bodyPr/>
          <a:lstStyle/>
          <a:p>
            <a:r>
              <a:rPr lang="en-US" sz="2400" dirty="0"/>
              <a:t>In working with countries, we have found that in many settings, a portion of initiations are misclassified reinitiations</a:t>
            </a:r>
            <a:endParaRPr lang="en-US" sz="500" dirty="0"/>
          </a:p>
          <a:p>
            <a:pPr lvl="1"/>
            <a:r>
              <a:rPr lang="en-US" sz="2000" dirty="0"/>
              <a:t>If the reinitiation box is unchecked, </a:t>
            </a:r>
            <a:r>
              <a:rPr lang="en-US" sz="2000" dirty="0" err="1"/>
              <a:t>PrEP</a:t>
            </a:r>
            <a:r>
              <a:rPr lang="en-US" sz="2000" dirty="0"/>
              <a:t>-it assumes a low rate of  reinitiations based on prior studies (which may be similarly biased)</a:t>
            </a:r>
          </a:p>
          <a:p>
            <a:pPr marL="457200" lvl="1" indent="0">
              <a:buNone/>
            </a:pPr>
            <a:endParaRPr lang="en-US" sz="500" dirty="0"/>
          </a:p>
          <a:p>
            <a:pPr lvl="1"/>
            <a:r>
              <a:rPr lang="en-US" sz="2000" dirty="0"/>
              <a:t>What proportion of initiations are really reinitiations is often unknown </a:t>
            </a:r>
          </a:p>
          <a:p>
            <a:pPr marL="0" indent="0">
              <a:buNone/>
            </a:pPr>
            <a:endParaRPr lang="en-US" sz="1000" dirty="0"/>
          </a:p>
          <a:p>
            <a:r>
              <a:rPr lang="en-US" sz="2400" dirty="0"/>
              <a:t>Recommended to consult with program managers to move a portion of initiations to reinitiations </a:t>
            </a:r>
            <a:endParaRPr lang="en-US" sz="500" dirty="0"/>
          </a:p>
          <a:p>
            <a:pPr lvl="1"/>
            <a:r>
              <a:rPr lang="en-US" sz="2000" dirty="0"/>
              <a:t>This may be adjusted after reviewing draft targets and comparing target outputs to the expectations</a:t>
            </a:r>
          </a:p>
          <a:p>
            <a:pPr marL="457200" lvl="1" indent="0">
              <a:buNone/>
            </a:pPr>
            <a:endParaRPr lang="en-US" sz="500" dirty="0"/>
          </a:p>
          <a:p>
            <a:pPr lvl="1"/>
            <a:r>
              <a:rPr lang="en-US" sz="2000" dirty="0"/>
              <a:t>If this issue is not addressed, the available population for </a:t>
            </a:r>
            <a:r>
              <a:rPr lang="en-US" sz="2000" dirty="0" err="1"/>
              <a:t>PrEP</a:t>
            </a:r>
            <a:r>
              <a:rPr lang="en-US" sz="2000" dirty="0"/>
              <a:t> may be exhausted</a:t>
            </a:r>
            <a:endParaRPr lang="en-US" dirty="0"/>
          </a:p>
        </p:txBody>
      </p:sp>
      <p:sp>
        <p:nvSpPr>
          <p:cNvPr id="3" name="Title 2">
            <a:extLst>
              <a:ext uri="{FF2B5EF4-FFF2-40B4-BE49-F238E27FC236}">
                <a16:creationId xmlns:a16="http://schemas.microsoft.com/office/drawing/2014/main" id="{D3BDC03B-4FF1-A185-889D-B9ED1362607D}"/>
              </a:ext>
            </a:extLst>
          </p:cNvPr>
          <p:cNvSpPr>
            <a:spLocks noGrp="1"/>
          </p:cNvSpPr>
          <p:nvPr>
            <p:ph type="title"/>
          </p:nvPr>
        </p:nvSpPr>
        <p:spPr/>
        <p:txBody>
          <a:bodyPr/>
          <a:lstStyle/>
          <a:p>
            <a:r>
              <a:rPr lang="en-US" dirty="0"/>
              <a:t>Initiation and reinitiation data quality</a:t>
            </a:r>
          </a:p>
        </p:txBody>
      </p:sp>
      <p:pic>
        <p:nvPicPr>
          <p:cNvPr id="5" name="Picture 4">
            <a:extLst>
              <a:ext uri="{FF2B5EF4-FFF2-40B4-BE49-F238E27FC236}">
                <a16:creationId xmlns:a16="http://schemas.microsoft.com/office/drawing/2014/main" id="{198B6254-BA06-E976-6101-10842E88A595}"/>
              </a:ext>
            </a:extLst>
          </p:cNvPr>
          <p:cNvPicPr>
            <a:picLocks noChangeAspect="1"/>
          </p:cNvPicPr>
          <p:nvPr/>
        </p:nvPicPr>
        <p:blipFill>
          <a:blip r:embed="rId3"/>
          <a:stretch>
            <a:fillRect/>
          </a:stretch>
        </p:blipFill>
        <p:spPr>
          <a:xfrm>
            <a:off x="8296206" y="1858480"/>
            <a:ext cx="2667137" cy="3295819"/>
          </a:xfrm>
          <a:prstGeom prst="rect">
            <a:avLst/>
          </a:prstGeom>
        </p:spPr>
      </p:pic>
    </p:spTree>
    <p:extLst>
      <p:ext uri="{BB962C8B-B14F-4D97-AF65-F5344CB8AC3E}">
        <p14:creationId xmlns:p14="http://schemas.microsoft.com/office/powerpoint/2010/main" val="3827042585"/>
      </p:ext>
    </p:extLst>
  </p:cSld>
  <p:clrMapOvr>
    <a:masterClrMapping/>
  </p:clrMapOvr>
  <mc:AlternateContent xmlns:mc="http://schemas.openxmlformats.org/markup-compatibility/2006" xmlns:p14="http://schemas.microsoft.com/office/powerpoint/2010/main">
    <mc:Choice Requires="p14">
      <p:transition spd="slow" p14:dur="2000" advTm="85000"/>
    </mc:Choice>
    <mc:Fallback xmlns="">
      <p:transition spd="slow" advTm="85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a:xfrm>
            <a:off x="215757" y="236474"/>
            <a:ext cx="10515600" cy="1143000"/>
          </a:xfrm>
        </p:spPr>
        <p:txBody>
          <a:bodyPr/>
          <a:lstStyle/>
          <a:p>
            <a:r>
              <a:rPr lang="en-US" dirty="0">
                <a:latin typeface="Poppins SemiBold" panose="00000700000000000000" pitchFamily="2" charset="0"/>
                <a:cs typeface="Poppins SemiBold" panose="00000700000000000000" pitchFamily="2" charset="0"/>
              </a:rPr>
              <a:t>Upload program data</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715943" y="1451368"/>
            <a:ext cx="10015413" cy="3243921"/>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r>
              <a:rPr lang="en-US" sz="2400" dirty="0">
                <a:latin typeface="Calibri "/>
                <a:cs typeface="Poppins" panose="00000500000000000000" pitchFamily="2" charset="0"/>
              </a:rPr>
              <a:t>Once completed, use the </a:t>
            </a:r>
            <a:r>
              <a:rPr lang="en-US" sz="2400" b="1" i="1" dirty="0">
                <a:latin typeface="Calibri "/>
                <a:cs typeface="Poppins" panose="00000500000000000000" pitchFamily="2" charset="0"/>
              </a:rPr>
              <a:t>Upload template</a:t>
            </a:r>
            <a:r>
              <a:rPr lang="en-US" sz="2400" dirty="0">
                <a:latin typeface="Calibri "/>
                <a:cs typeface="Poppins" panose="00000500000000000000" pitchFamily="2" charset="0"/>
              </a:rPr>
              <a:t> button to upload data and you will get a notice that the upload is complete and a summary of prior initiations by method.</a:t>
            </a:r>
          </a:p>
          <a:p>
            <a:pPr>
              <a:buFont typeface="Wingdings" panose="05000000000000000000" pitchFamily="2" charset="2"/>
              <a:buChar char="§"/>
            </a:pPr>
            <a:endParaRPr lang="en-US" sz="2400" dirty="0">
              <a:latin typeface="Calibri "/>
              <a:cs typeface="Poppins" panose="00000500000000000000" pitchFamily="2" charset="0"/>
            </a:endParaRPr>
          </a:p>
          <a:p>
            <a:pPr>
              <a:buFont typeface="Wingdings" panose="05000000000000000000" pitchFamily="2" charset="2"/>
              <a:buChar char="§"/>
            </a:pPr>
            <a:endParaRPr lang="en-US" sz="11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1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sp>
        <p:nvSpPr>
          <p:cNvPr id="14" name="Content Placeholder 2">
            <a:extLst>
              <a:ext uri="{FF2B5EF4-FFF2-40B4-BE49-F238E27FC236}">
                <a16:creationId xmlns:a16="http://schemas.microsoft.com/office/drawing/2014/main" id="{B9A5F0DD-4F22-946A-A709-A81C0A94660D}"/>
              </a:ext>
            </a:extLst>
          </p:cNvPr>
          <p:cNvSpPr txBox="1">
            <a:spLocks/>
          </p:cNvSpPr>
          <p:nvPr/>
        </p:nvSpPr>
        <p:spPr>
          <a:xfrm>
            <a:off x="659546" y="4634870"/>
            <a:ext cx="10571998" cy="2725220"/>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endParaRPr lang="en-US" sz="1000" dirty="0">
              <a:latin typeface="Calibri "/>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pic>
        <p:nvPicPr>
          <p:cNvPr id="9" name="Picture 8">
            <a:extLst>
              <a:ext uri="{FF2B5EF4-FFF2-40B4-BE49-F238E27FC236}">
                <a16:creationId xmlns:a16="http://schemas.microsoft.com/office/drawing/2014/main" id="{1F084A00-41FC-B8DD-A314-07C0DD23B7E7}"/>
              </a:ext>
            </a:extLst>
          </p:cNvPr>
          <p:cNvPicPr>
            <a:picLocks noChangeAspect="1"/>
          </p:cNvPicPr>
          <p:nvPr/>
        </p:nvPicPr>
        <p:blipFill>
          <a:blip r:embed="rId3"/>
          <a:stretch>
            <a:fillRect/>
          </a:stretch>
        </p:blipFill>
        <p:spPr>
          <a:xfrm>
            <a:off x="483453" y="2564069"/>
            <a:ext cx="10480392" cy="4141602"/>
          </a:xfrm>
          <a:prstGeom prst="rect">
            <a:avLst/>
          </a:prstGeom>
        </p:spPr>
      </p:pic>
      <p:pic>
        <p:nvPicPr>
          <p:cNvPr id="4" name="Picture 3">
            <a:extLst>
              <a:ext uri="{FF2B5EF4-FFF2-40B4-BE49-F238E27FC236}">
                <a16:creationId xmlns:a16="http://schemas.microsoft.com/office/drawing/2014/main" id="{510F4112-AE46-285F-BAFC-ABCF1859D8D0}"/>
              </a:ext>
            </a:extLst>
          </p:cNvPr>
          <p:cNvPicPr>
            <a:picLocks noChangeAspect="1"/>
          </p:cNvPicPr>
          <p:nvPr/>
        </p:nvPicPr>
        <p:blipFill>
          <a:blip r:embed="rId4"/>
          <a:stretch>
            <a:fillRect/>
          </a:stretch>
        </p:blipFill>
        <p:spPr>
          <a:xfrm>
            <a:off x="10009502" y="2766461"/>
            <a:ext cx="2200569" cy="1666017"/>
          </a:xfrm>
          <a:prstGeom prst="rect">
            <a:avLst/>
          </a:prstGeom>
        </p:spPr>
      </p:pic>
      <p:sp>
        <p:nvSpPr>
          <p:cNvPr id="5" name="Oval 4">
            <a:extLst>
              <a:ext uri="{FF2B5EF4-FFF2-40B4-BE49-F238E27FC236}">
                <a16:creationId xmlns:a16="http://schemas.microsoft.com/office/drawing/2014/main" id="{477F629B-B7E0-8785-0988-355E6967794B}"/>
              </a:ext>
            </a:extLst>
          </p:cNvPr>
          <p:cNvSpPr/>
          <p:nvPr/>
        </p:nvSpPr>
        <p:spPr>
          <a:xfrm>
            <a:off x="10156859" y="3274188"/>
            <a:ext cx="1261788" cy="309623"/>
          </a:xfrm>
          <a:prstGeom prst="ellipse">
            <a:avLst/>
          </a:prstGeom>
          <a:solidFill>
            <a:srgbClr val="FFFF00">
              <a:alpha val="3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3657661"/>
      </p:ext>
    </p:extLst>
  </p:cSld>
  <p:clrMapOvr>
    <a:masterClrMapping/>
  </p:clrMapOvr>
  <mc:AlternateContent xmlns:mc="http://schemas.openxmlformats.org/markup-compatibility/2006" xmlns:p14="http://schemas.microsoft.com/office/powerpoint/2010/main">
    <mc:Choice Requires="p14">
      <p:transition spd="slow" p14:dur="2000" advTm="33000"/>
    </mc:Choice>
    <mc:Fallback xmlns="">
      <p:transition spd="slow" advTm="3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16F8F-24D0-5C88-9682-D23FE8AF89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695178-76B7-C775-5DAB-F3F330D47149}"/>
              </a:ext>
            </a:extLst>
          </p:cNvPr>
          <p:cNvSpPr>
            <a:spLocks noGrp="1"/>
          </p:cNvSpPr>
          <p:nvPr>
            <p:ph idx="1"/>
          </p:nvPr>
        </p:nvSpPr>
        <p:spPr>
          <a:xfrm>
            <a:off x="676274" y="1333956"/>
            <a:ext cx="10220325" cy="4826627"/>
          </a:xfrm>
        </p:spPr>
        <p:txBody>
          <a:bodyPr/>
          <a:lstStyle/>
          <a:p>
            <a:r>
              <a:rPr lang="en-US" sz="2400" dirty="0"/>
              <a:t>When uploading completed templates, it is important to </a:t>
            </a:r>
            <a:r>
              <a:rPr lang="en-US" sz="2400" b="1" dirty="0"/>
              <a:t>maintain the exact same format as when it was downloaded</a:t>
            </a:r>
          </a:p>
          <a:p>
            <a:pPr marL="0" indent="0">
              <a:buNone/>
            </a:pPr>
            <a:endParaRPr lang="en-US" sz="1000" b="1" dirty="0"/>
          </a:p>
          <a:p>
            <a:r>
              <a:rPr lang="en-US" sz="2400" dirty="0"/>
              <a:t>Any extraneous inputs outside of the places where data should be entered can result in an upload error</a:t>
            </a:r>
          </a:p>
          <a:p>
            <a:pPr marL="0" indent="0">
              <a:buNone/>
            </a:pPr>
            <a:endParaRPr lang="en-US" sz="1000" dirty="0"/>
          </a:p>
          <a:p>
            <a:r>
              <a:rPr lang="en-US" sz="2400" dirty="0"/>
              <a:t>If you created new tabs that were not in the original template, these should be deleted prior to uploading</a:t>
            </a:r>
          </a:p>
          <a:p>
            <a:pPr marL="0" indent="0">
              <a:buNone/>
            </a:pPr>
            <a:endParaRPr lang="en-US" sz="1000" dirty="0"/>
          </a:p>
          <a:p>
            <a:r>
              <a:rPr lang="en-US" sz="2400" dirty="0"/>
              <a:t>If you used formulas in your data entry, copy and use paste special “as values” prior to uploading</a:t>
            </a:r>
          </a:p>
          <a:p>
            <a:pPr marL="0" indent="0">
              <a:buNone/>
            </a:pPr>
            <a:endParaRPr lang="en-US" sz="1000" dirty="0"/>
          </a:p>
          <a:p>
            <a:r>
              <a:rPr lang="en-US" sz="2400" dirty="0"/>
              <a:t>If you added data or text outside of the data entry fields, delete before uploading</a:t>
            </a:r>
          </a:p>
          <a:p>
            <a:endParaRPr lang="en-US" sz="2400" dirty="0"/>
          </a:p>
          <a:p>
            <a:pPr marL="0" indent="0">
              <a:buNone/>
            </a:pPr>
            <a:endParaRPr lang="en-US" sz="500" dirty="0"/>
          </a:p>
          <a:p>
            <a:pPr marL="457200" lvl="1" indent="0">
              <a:buNone/>
            </a:pPr>
            <a:endParaRPr lang="en-US" sz="500" dirty="0"/>
          </a:p>
          <a:p>
            <a:pPr marL="514350" indent="-514350">
              <a:buFont typeface="+mj-lt"/>
              <a:buAutoNum type="arabicPeriod"/>
            </a:pPr>
            <a:endParaRPr lang="en-US" dirty="0"/>
          </a:p>
        </p:txBody>
      </p:sp>
      <p:sp>
        <p:nvSpPr>
          <p:cNvPr id="3" name="Title 2">
            <a:extLst>
              <a:ext uri="{FF2B5EF4-FFF2-40B4-BE49-F238E27FC236}">
                <a16:creationId xmlns:a16="http://schemas.microsoft.com/office/drawing/2014/main" id="{FCD7F686-1AB9-6D91-A1B8-CEB6A414EE6F}"/>
              </a:ext>
            </a:extLst>
          </p:cNvPr>
          <p:cNvSpPr>
            <a:spLocks noGrp="1"/>
          </p:cNvSpPr>
          <p:nvPr>
            <p:ph type="title"/>
          </p:nvPr>
        </p:nvSpPr>
        <p:spPr>
          <a:xfrm>
            <a:off x="0" y="190956"/>
            <a:ext cx="11003280" cy="1143000"/>
          </a:xfrm>
        </p:spPr>
        <p:txBody>
          <a:bodyPr/>
          <a:lstStyle/>
          <a:p>
            <a:r>
              <a:rPr lang="en-US" dirty="0"/>
              <a:t>Troubleshooting uploading template errors</a:t>
            </a:r>
          </a:p>
        </p:txBody>
      </p:sp>
    </p:spTree>
    <p:extLst>
      <p:ext uri="{BB962C8B-B14F-4D97-AF65-F5344CB8AC3E}">
        <p14:creationId xmlns:p14="http://schemas.microsoft.com/office/powerpoint/2010/main" val="1708193242"/>
      </p:ext>
    </p:extLst>
  </p:cSld>
  <p:clrMapOvr>
    <a:masterClrMapping/>
  </p:clrMapOvr>
  <mc:AlternateContent xmlns:mc="http://schemas.openxmlformats.org/markup-compatibility/2006" xmlns:p14="http://schemas.microsoft.com/office/powerpoint/2010/main">
    <mc:Choice Requires="p14">
      <p:transition spd="slow" p14:dur="2000" advTm="46080"/>
    </mc:Choice>
    <mc:Fallback xmlns="">
      <p:transition spd="slow" advTm="4608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EE8D03-AEEA-350E-2D59-8CB3FE624B94}"/>
              </a:ext>
            </a:extLst>
          </p:cNvPr>
          <p:cNvSpPr>
            <a:spLocks noGrp="1"/>
          </p:cNvSpPr>
          <p:nvPr>
            <p:ph idx="1"/>
          </p:nvPr>
        </p:nvSpPr>
        <p:spPr/>
        <p:txBody>
          <a:bodyPr/>
          <a:lstStyle/>
          <a:p>
            <a:pPr marL="0" indent="0">
              <a:buNone/>
            </a:pPr>
            <a:r>
              <a:rPr lang="en-US" dirty="0"/>
              <a:t>For more information on </a:t>
            </a:r>
            <a:r>
              <a:rPr lang="en-US"/>
              <a:t>program data and </a:t>
            </a:r>
            <a:r>
              <a:rPr lang="en-US" dirty="0"/>
              <a:t>other functions within </a:t>
            </a:r>
            <a:r>
              <a:rPr lang="en-US" dirty="0" err="1"/>
              <a:t>PrEP</a:t>
            </a:r>
            <a:r>
              <a:rPr lang="en-US" dirty="0"/>
              <a:t>-it, join the </a:t>
            </a:r>
            <a:r>
              <a:rPr lang="en-US" b="1" dirty="0" err="1">
                <a:solidFill>
                  <a:schemeClr val="accent2"/>
                </a:solidFill>
              </a:rPr>
              <a:t>PrEP</a:t>
            </a:r>
            <a:r>
              <a:rPr lang="en-US" b="1" dirty="0">
                <a:solidFill>
                  <a:schemeClr val="accent2"/>
                </a:solidFill>
              </a:rPr>
              <a:t>-it Community of Practice </a:t>
            </a:r>
            <a:r>
              <a:rPr lang="en-US" dirty="0"/>
              <a:t>at:</a:t>
            </a:r>
          </a:p>
          <a:p>
            <a:pPr marL="0" indent="0">
              <a:buNone/>
            </a:pPr>
            <a:endParaRPr lang="en-US" sz="1000" dirty="0"/>
          </a:p>
          <a:p>
            <a:pPr marL="0" indent="0" algn="ctr">
              <a:buNone/>
            </a:pPr>
            <a:r>
              <a:rPr lang="en-US" sz="3000" dirty="0">
                <a:solidFill>
                  <a:schemeClr val="accent2"/>
                </a:solidFill>
                <a:latin typeface="Calibri "/>
                <a:cs typeface="Poppins" panose="00000500000000000000" pitchFamily="2" charset="0"/>
                <a:hlinkClick r:id="rId3"/>
              </a:rPr>
              <a:t>https://prep-it-community-of-practice.mn.co/</a:t>
            </a:r>
            <a:endParaRPr lang="en-US" sz="3000" dirty="0">
              <a:solidFill>
                <a:schemeClr val="accent2"/>
              </a:solidFill>
              <a:latin typeface="Calibri "/>
              <a:cs typeface="Poppins" panose="00000500000000000000" pitchFamily="2" charset="0"/>
            </a:endParaRPr>
          </a:p>
          <a:p>
            <a:pPr marL="0" indent="0" algn="ctr">
              <a:buNone/>
            </a:pPr>
            <a:endParaRPr lang="en-US" sz="1000" dirty="0">
              <a:solidFill>
                <a:schemeClr val="accent2"/>
              </a:solidFill>
              <a:latin typeface="Calibri "/>
              <a:cs typeface="Poppins" panose="00000500000000000000" pitchFamily="2" charset="0"/>
            </a:endParaRPr>
          </a:p>
          <a:p>
            <a:pPr marL="0" indent="0">
              <a:buNone/>
            </a:pPr>
            <a:r>
              <a:rPr lang="en-US" dirty="0">
                <a:solidFill>
                  <a:schemeClr val="tx2"/>
                </a:solidFill>
                <a:latin typeface="Calibri "/>
                <a:cs typeface="Poppins" panose="00000500000000000000" pitchFamily="2" charset="0"/>
              </a:rPr>
              <a:t>Enter questions with a hashtag </a:t>
            </a:r>
            <a:r>
              <a:rPr lang="en-US" i="1" dirty="0">
                <a:solidFill>
                  <a:schemeClr val="accent2"/>
                </a:solidFill>
                <a:latin typeface="Calibri "/>
                <a:cs typeface="Poppins" panose="00000500000000000000" pitchFamily="2" charset="0"/>
              </a:rPr>
              <a:t>#programdata </a:t>
            </a:r>
            <a:r>
              <a:rPr lang="en-US" dirty="0">
                <a:solidFill>
                  <a:schemeClr val="tx2"/>
                </a:solidFill>
                <a:latin typeface="Calibri "/>
                <a:cs typeface="Poppins" panose="00000500000000000000" pitchFamily="2" charset="0"/>
              </a:rPr>
              <a:t>for questions specific to the impact module</a:t>
            </a:r>
          </a:p>
          <a:p>
            <a:pPr marL="0" indent="0">
              <a:buNone/>
            </a:pPr>
            <a:endParaRPr lang="en-US" dirty="0">
              <a:solidFill>
                <a:schemeClr val="tx2"/>
              </a:solidFill>
              <a:latin typeface="Calibri "/>
              <a:cs typeface="Poppins" panose="00000500000000000000" pitchFamily="2" charset="0"/>
            </a:endParaRPr>
          </a:p>
          <a:p>
            <a:pPr marL="0" indent="0">
              <a:buNone/>
            </a:pPr>
            <a:endParaRPr lang="en-US" sz="600" dirty="0">
              <a:latin typeface="Calibri "/>
              <a:cs typeface="Poppins" panose="00000500000000000000" pitchFamily="2" charset="0"/>
            </a:endParaRPr>
          </a:p>
          <a:p>
            <a:pPr marL="0" indent="0">
              <a:buNone/>
            </a:pPr>
            <a:endParaRPr lang="en-US" dirty="0"/>
          </a:p>
        </p:txBody>
      </p:sp>
      <p:sp>
        <p:nvSpPr>
          <p:cNvPr id="4" name="Title 3">
            <a:extLst>
              <a:ext uri="{FF2B5EF4-FFF2-40B4-BE49-F238E27FC236}">
                <a16:creationId xmlns:a16="http://schemas.microsoft.com/office/drawing/2014/main" id="{416E3F35-A342-D446-BC79-E39D6F08A93F}"/>
              </a:ext>
            </a:extLst>
          </p:cNvPr>
          <p:cNvSpPr>
            <a:spLocks noGrp="1"/>
          </p:cNvSpPr>
          <p:nvPr>
            <p:ph type="title"/>
          </p:nvPr>
        </p:nvSpPr>
        <p:spPr/>
        <p:txBody>
          <a:bodyPr/>
          <a:lstStyle/>
          <a:p>
            <a:r>
              <a:rPr lang="en-US" dirty="0"/>
              <a:t>Questions?</a:t>
            </a:r>
          </a:p>
        </p:txBody>
      </p:sp>
      <p:pic>
        <p:nvPicPr>
          <p:cNvPr id="6" name="Picture 5">
            <a:extLst>
              <a:ext uri="{FF2B5EF4-FFF2-40B4-BE49-F238E27FC236}">
                <a16:creationId xmlns:a16="http://schemas.microsoft.com/office/drawing/2014/main" id="{28B0E98C-38A1-A80C-2E31-4A532D708C87}"/>
              </a:ext>
            </a:extLst>
          </p:cNvPr>
          <p:cNvPicPr>
            <a:picLocks noChangeAspect="1"/>
          </p:cNvPicPr>
          <p:nvPr/>
        </p:nvPicPr>
        <p:blipFill>
          <a:blip r:embed="rId4"/>
          <a:stretch>
            <a:fillRect/>
          </a:stretch>
        </p:blipFill>
        <p:spPr>
          <a:xfrm>
            <a:off x="1767155" y="4392312"/>
            <a:ext cx="7854593" cy="2230704"/>
          </a:xfrm>
          <a:prstGeom prst="rect">
            <a:avLst/>
          </a:prstGeom>
        </p:spPr>
      </p:pic>
    </p:spTree>
    <p:extLst>
      <p:ext uri="{BB962C8B-B14F-4D97-AF65-F5344CB8AC3E}">
        <p14:creationId xmlns:p14="http://schemas.microsoft.com/office/powerpoint/2010/main" val="3450386127"/>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672976-BA0D-D46A-6939-BD9F31C26CB0}"/>
              </a:ext>
            </a:extLst>
          </p:cNvPr>
          <p:cNvSpPr>
            <a:spLocks noGrp="1"/>
          </p:cNvSpPr>
          <p:nvPr>
            <p:ph type="body" sz="quarter" idx="10"/>
          </p:nvPr>
        </p:nvSpPr>
        <p:spPr>
          <a:xfrm>
            <a:off x="715518" y="1079343"/>
            <a:ext cx="5886450" cy="1067741"/>
          </a:xfrm>
        </p:spPr>
        <p:txBody>
          <a:bodyPr/>
          <a:lstStyle/>
          <a:p>
            <a:r>
              <a:rPr kumimoji="0" lang="en-US" sz="1700" b="0" i="0" u="none" strike="noStrike" kern="1200" cap="none" spc="0" normalizeH="0" baseline="0" noProof="0" dirty="0">
                <a:ln>
                  <a:noFill/>
                </a:ln>
                <a:solidFill>
                  <a:srgbClr val="635F59"/>
                </a:solidFill>
                <a:effectLst/>
                <a:uLnTx/>
                <a:uFillTx/>
                <a:latin typeface="Calibri" panose="020F0502020204030204"/>
                <a:ea typeface="+mn-ea"/>
                <a:cs typeface="+mn-cs"/>
              </a:rPr>
              <a:t>These slides were prepared by Nicole Bellows and Katharine Kripke of Avenir Health.</a:t>
            </a:r>
          </a:p>
          <a:p>
            <a:endParaRPr lang="en-US" dirty="0"/>
          </a:p>
        </p:txBody>
      </p:sp>
    </p:spTree>
    <p:extLst>
      <p:ext uri="{BB962C8B-B14F-4D97-AF65-F5344CB8AC3E}">
        <p14:creationId xmlns:p14="http://schemas.microsoft.com/office/powerpoint/2010/main" val="2962929845"/>
      </p:ext>
    </p:extLst>
  </p:cSld>
  <p:clrMapOvr>
    <a:masterClrMapping/>
  </p:clrMapOvr>
  <mc:AlternateContent xmlns:mc="http://schemas.openxmlformats.org/markup-compatibility/2006" xmlns:p14="http://schemas.microsoft.com/office/powerpoint/2010/main">
    <mc:Choice Requires="p14">
      <p:transition spd="slow" p14:dur="2000" advTm="5240"/>
    </mc:Choice>
    <mc:Fallback xmlns="">
      <p:transition spd="slow" advTm="524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C1F5A1-5B19-23D4-1635-256EC6582798}"/>
              </a:ext>
            </a:extLst>
          </p:cNvPr>
          <p:cNvSpPr/>
          <p:nvPr/>
        </p:nvSpPr>
        <p:spPr>
          <a:xfrm>
            <a:off x="6708913" y="0"/>
            <a:ext cx="5483087"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FDD2365-A693-824B-8B4E-FFAD48F9D8E7}"/>
              </a:ext>
            </a:extLst>
          </p:cNvPr>
          <p:cNvSpPr>
            <a:spLocks noGrp="1"/>
          </p:cNvSpPr>
          <p:nvPr>
            <p:ph idx="1"/>
          </p:nvPr>
        </p:nvSpPr>
        <p:spPr>
          <a:xfrm>
            <a:off x="768886" y="1118167"/>
            <a:ext cx="5483087" cy="4826627"/>
          </a:xfrm>
        </p:spPr>
        <p:txBody>
          <a:bodyPr/>
          <a:lstStyle/>
          <a:p>
            <a:pPr marL="411480" indent="-411480">
              <a:lnSpc>
                <a:spcPct val="100000"/>
              </a:lnSpc>
              <a:spcAft>
                <a:spcPts val="1200"/>
              </a:spcAft>
            </a:pPr>
            <a:r>
              <a:rPr lang="en-US" dirty="0"/>
              <a:t>This presentation is part of a series for guidance on the use of the</a:t>
            </a:r>
            <a:r>
              <a:rPr lang="en-US" sz="2800" dirty="0">
                <a:latin typeface="Poppins" panose="00000500000000000000" pitchFamily="2" charset="0"/>
                <a:cs typeface="Poppins" panose="00000500000000000000" pitchFamily="2" charset="0"/>
              </a:rPr>
              <a:t> </a:t>
            </a:r>
            <a:r>
              <a:rPr lang="en-US" dirty="0" err="1"/>
              <a:t>PrEP</a:t>
            </a:r>
            <a:r>
              <a:rPr lang="en-US" dirty="0"/>
              <a:t>-it (</a:t>
            </a:r>
            <a:r>
              <a:rPr lang="en-US" dirty="0" err="1"/>
              <a:t>PrEP</a:t>
            </a:r>
            <a:r>
              <a:rPr lang="en-US" dirty="0"/>
              <a:t> Implementation planning, monitoring, and evaluation Tool)</a:t>
            </a:r>
          </a:p>
          <a:p>
            <a:pPr marL="411480" indent="-411480">
              <a:lnSpc>
                <a:spcPct val="100000"/>
              </a:lnSpc>
              <a:spcAft>
                <a:spcPts val="1200"/>
              </a:spcAft>
            </a:pPr>
            <a:r>
              <a:rPr lang="en-US" dirty="0" err="1"/>
              <a:t>PrEP</a:t>
            </a:r>
            <a:r>
              <a:rPr lang="en-US" dirty="0"/>
              <a:t>-it is a decision-making and analysis tool with interrelated modules used for target setting, costing, and commodities forecasting</a:t>
            </a:r>
          </a:p>
          <a:p>
            <a:pPr marL="411480" indent="-411480">
              <a:lnSpc>
                <a:spcPct val="100000"/>
              </a:lnSpc>
              <a:spcAft>
                <a:spcPts val="1200"/>
              </a:spcAft>
            </a:pPr>
            <a:endParaRPr lang="en-US" dirty="0"/>
          </a:p>
          <a:p>
            <a:pPr marL="411480" indent="-411480">
              <a:lnSpc>
                <a:spcPct val="100000"/>
              </a:lnSpc>
              <a:spcAft>
                <a:spcPts val="1200"/>
              </a:spcAft>
            </a:pPr>
            <a:endParaRPr lang="en-US" dirty="0"/>
          </a:p>
          <a:p>
            <a:pPr marL="0" indent="0">
              <a:lnSpc>
                <a:spcPct val="100000"/>
              </a:lnSpc>
              <a:spcAft>
                <a:spcPts val="1200"/>
              </a:spcAft>
              <a:buNone/>
            </a:pPr>
            <a:endParaRPr lang="en-US" dirty="0"/>
          </a:p>
        </p:txBody>
      </p:sp>
      <p:sp>
        <p:nvSpPr>
          <p:cNvPr id="4" name="Title 3">
            <a:extLst>
              <a:ext uri="{FF2B5EF4-FFF2-40B4-BE49-F238E27FC236}">
                <a16:creationId xmlns:a16="http://schemas.microsoft.com/office/drawing/2014/main" id="{4771AC45-870F-8C4A-9ECE-9F6DD861686D}"/>
              </a:ext>
            </a:extLst>
          </p:cNvPr>
          <p:cNvSpPr>
            <a:spLocks noGrp="1"/>
          </p:cNvSpPr>
          <p:nvPr>
            <p:ph type="title"/>
          </p:nvPr>
        </p:nvSpPr>
        <p:spPr/>
        <p:txBody>
          <a:bodyPr/>
          <a:lstStyle/>
          <a:p>
            <a:r>
              <a:rPr lang="en-US" dirty="0"/>
              <a:t>Instructional presentations</a:t>
            </a:r>
          </a:p>
        </p:txBody>
      </p:sp>
      <p:sp>
        <p:nvSpPr>
          <p:cNvPr id="11" name="Rectangle 10">
            <a:extLst>
              <a:ext uri="{FF2B5EF4-FFF2-40B4-BE49-F238E27FC236}">
                <a16:creationId xmlns:a16="http://schemas.microsoft.com/office/drawing/2014/main" id="{EECF5314-7365-1306-FD79-4E8A537C6FFC}"/>
              </a:ext>
            </a:extLst>
          </p:cNvPr>
          <p:cNvSpPr/>
          <p:nvPr/>
        </p:nvSpPr>
        <p:spPr>
          <a:xfrm>
            <a:off x="7216770" y="0"/>
            <a:ext cx="4975230" cy="6858000"/>
          </a:xfrm>
          <a:prstGeom prst="rect">
            <a:avLst/>
          </a:prstGeom>
          <a:solidFill>
            <a:schemeClr val="accent2">
              <a:lumMod val="20000"/>
              <a:lumOff val="8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3F7FAAD0-A0C6-77C6-FD6C-55519A7B4F90}"/>
              </a:ext>
            </a:extLst>
          </p:cNvPr>
          <p:cNvGrpSpPr/>
          <p:nvPr/>
        </p:nvGrpSpPr>
        <p:grpSpPr>
          <a:xfrm>
            <a:off x="7683254" y="195060"/>
            <a:ext cx="4261008" cy="6089652"/>
            <a:chOff x="7791449" y="190956"/>
            <a:chExt cx="4261008" cy="6089652"/>
          </a:xfrm>
        </p:grpSpPr>
        <p:sp>
          <p:nvSpPr>
            <p:cNvPr id="7" name="Rectangle: Rounded Corners 6">
              <a:extLst>
                <a:ext uri="{FF2B5EF4-FFF2-40B4-BE49-F238E27FC236}">
                  <a16:creationId xmlns:a16="http://schemas.microsoft.com/office/drawing/2014/main" id="{7BDFF16D-5073-4EAF-C8FF-2480DA696714}"/>
                </a:ext>
              </a:extLst>
            </p:cNvPr>
            <p:cNvSpPr/>
            <p:nvPr/>
          </p:nvSpPr>
          <p:spPr>
            <a:xfrm>
              <a:off x="7791449" y="2439082"/>
              <a:ext cx="4261008" cy="3841526"/>
            </a:xfrm>
            <a:prstGeom prst="roundRect">
              <a:avLst>
                <a:gd name="adj" fmla="val 5995"/>
              </a:avLst>
            </a:prstGeom>
            <a:solidFill>
              <a:schemeClr val="accent2">
                <a:lumMod val="20000"/>
                <a:lumOff val="80000"/>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14000"/>
                </a:lnSpc>
                <a:spcBef>
                  <a:spcPts val="300"/>
                </a:spcBef>
                <a:spcAft>
                  <a:spcPts val="300"/>
                </a:spcAft>
                <a:buClrTx/>
                <a:buSzTx/>
                <a:buFontTx/>
                <a:buNone/>
                <a:tabLst/>
                <a:defRPr/>
              </a:pPr>
              <a:r>
                <a:rPr kumimoji="0" lang="en-US" sz="1800" b="1" i="1" u="sng" strike="noStrike" kern="1200" cap="none" spc="0" normalizeH="0" baseline="0" noProof="0" dirty="0">
                  <a:ln>
                    <a:noFill/>
                  </a:ln>
                  <a:solidFill>
                    <a:srgbClr val="29676B"/>
                  </a:solidFill>
                  <a:effectLst/>
                  <a:uLnTx/>
                  <a:uFillTx/>
                  <a:latin typeface="Poppins SemiBold" pitchFamily="2" charset="77"/>
                  <a:ea typeface="+mn-ea"/>
                  <a:cs typeface="Poppins SemiBold" pitchFamily="2" charset="77"/>
                </a:rPr>
                <a:t>PREP-IT GUIDANCE SECTIONS</a:t>
              </a:r>
              <a:endParaRPr kumimoji="0" lang="en-US" sz="1800" b="1" i="0" u="none" strike="noStrike" kern="1200" cap="none" spc="0" normalizeH="0" baseline="0" noProof="0" dirty="0">
                <a:ln>
                  <a:noFill/>
                </a:ln>
                <a:solidFill>
                  <a:schemeClr val="accent2"/>
                </a:solidFill>
                <a:effectLst/>
                <a:uLnTx/>
                <a:uFillTx/>
                <a:latin typeface="Poppins" pitchFamily="2" charset="77"/>
                <a:ea typeface="+mn-ea"/>
                <a:cs typeface="Poppins" pitchFamily="2" charset="77"/>
              </a:endParaRP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Introduction to </a:t>
              </a:r>
              <a:r>
                <a:rPr lang="en-US" dirty="0" err="1">
                  <a:solidFill>
                    <a:schemeClr val="tx1"/>
                  </a:solidFill>
                  <a:latin typeface="Poppins" pitchFamily="2" charset="77"/>
                  <a:cs typeface="Poppins" pitchFamily="2" charset="77"/>
                </a:rPr>
                <a:t>PrEP</a:t>
              </a:r>
              <a:r>
                <a:rPr lang="en-US" dirty="0">
                  <a:solidFill>
                    <a:schemeClr val="tx1"/>
                  </a:solidFill>
                  <a:latin typeface="Poppins" pitchFamily="2" charset="77"/>
                  <a:cs typeface="Poppins" pitchFamily="2" charset="77"/>
                </a:rPr>
                <a:t>-it</a:t>
              </a:r>
            </a:p>
            <a:p>
              <a:pPr marL="457200" indent="-365760">
                <a:lnSpc>
                  <a:spcPct val="114000"/>
                </a:lnSpc>
                <a:spcBef>
                  <a:spcPts val="300"/>
                </a:spcBef>
                <a:spcAft>
                  <a:spcPts val="300"/>
                </a:spcAft>
                <a:buFont typeface="+mj-lt"/>
                <a:buAutoNum type="arabicPeriod"/>
                <a:defRPr/>
              </a:pPr>
              <a:r>
                <a:rPr lang="en-US" dirty="0">
                  <a:solidFill>
                    <a:schemeClr val="tx1"/>
                  </a:solidFill>
                  <a:latin typeface="Poppins" pitchFamily="2" charset="77"/>
                  <a:cs typeface="Poppins" pitchFamily="2" charset="77"/>
                </a:rPr>
                <a:t>Getting started</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Population and methods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Continuation</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Visit schedules</a:t>
              </a:r>
            </a:p>
            <a:p>
              <a:pPr marL="457200" indent="-365760">
                <a:lnSpc>
                  <a:spcPct val="114000"/>
                </a:lnSpc>
                <a:spcBef>
                  <a:spcPts val="300"/>
                </a:spcBef>
                <a:spcAft>
                  <a:spcPts val="300"/>
                </a:spcAft>
                <a:buFont typeface="+mj-lt"/>
                <a:buAutoNum type="arabicPeriod"/>
                <a:defRPr/>
              </a:pPr>
              <a:r>
                <a:rPr lang="en-US" b="1" dirty="0">
                  <a:solidFill>
                    <a:schemeClr val="accent2"/>
                  </a:solidFill>
                  <a:latin typeface="Poppins" pitchFamily="2" charset="77"/>
                  <a:cs typeface="Poppins" pitchFamily="2" charset="77"/>
                </a:rPr>
                <a:t>Program data</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Costs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Impact </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Targets</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Aggregate/disaggregate</a:t>
              </a:r>
            </a:p>
            <a:p>
              <a:pPr marL="457200" marR="0" lvl="0" indent="-365760" algn="l" defTabSz="914400" rtl="0" eaLnBrk="1" fontAlgn="auto" latinLnBrk="0" hangingPunct="1">
                <a:lnSpc>
                  <a:spcPct val="114000"/>
                </a:lnSpc>
                <a:spcBef>
                  <a:spcPts val="300"/>
                </a:spcBef>
                <a:spcAft>
                  <a:spcPts val="300"/>
                </a:spcAft>
                <a:buClrTx/>
                <a:buSzTx/>
                <a:buFont typeface="+mj-lt"/>
                <a:buAutoNum type="arabicPeriod"/>
                <a:tabLst/>
                <a:defRPr/>
              </a:pPr>
              <a:r>
                <a:rPr kumimoji="0" lang="en-US" sz="1800"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Commodities forecasting</a:t>
              </a:r>
            </a:p>
          </p:txBody>
        </p:sp>
        <p:pic>
          <p:nvPicPr>
            <p:cNvPr id="8" name="Picture 7" descr="A screenshot of a computer&#10;&#10;Description automatically generated">
              <a:extLst>
                <a:ext uri="{FF2B5EF4-FFF2-40B4-BE49-F238E27FC236}">
                  <a16:creationId xmlns:a16="http://schemas.microsoft.com/office/drawing/2014/main" id="{867B3D56-4BE4-2A6A-2E55-0375935D97B5}"/>
                </a:ext>
              </a:extLst>
            </p:cNvPr>
            <p:cNvPicPr>
              <a:picLocks noChangeAspect="1"/>
            </p:cNvPicPr>
            <p:nvPr/>
          </p:nvPicPr>
          <p:blipFill>
            <a:blip r:embed="rId3"/>
            <a:stretch>
              <a:fillRect/>
            </a:stretch>
          </p:blipFill>
          <p:spPr>
            <a:xfrm>
              <a:off x="8238845" y="190956"/>
              <a:ext cx="2784612" cy="1577410"/>
            </a:xfrm>
            <a:prstGeom prst="rect">
              <a:avLst/>
            </a:prstGeom>
            <a:effectLst>
              <a:outerShdw blurRad="50800" dist="83355" dir="2700000" algn="tl" rotWithShape="0">
                <a:prstClr val="black">
                  <a:alpha val="40000"/>
                </a:prstClr>
              </a:outerShdw>
            </a:effectLst>
          </p:spPr>
        </p:pic>
      </p:grpSp>
      <p:sp>
        <p:nvSpPr>
          <p:cNvPr id="2" name="TextBox 1">
            <a:extLst>
              <a:ext uri="{FF2B5EF4-FFF2-40B4-BE49-F238E27FC236}">
                <a16:creationId xmlns:a16="http://schemas.microsoft.com/office/drawing/2014/main" id="{1CB32014-7098-206F-503E-0989AD72CC67}"/>
              </a:ext>
            </a:extLst>
          </p:cNvPr>
          <p:cNvSpPr txBox="1"/>
          <p:nvPr/>
        </p:nvSpPr>
        <p:spPr>
          <a:xfrm>
            <a:off x="479201" y="5934618"/>
            <a:ext cx="5937504" cy="754053"/>
          </a:xfrm>
          <a:prstGeom prst="rect">
            <a:avLst/>
          </a:prstGeom>
          <a:noFill/>
        </p:spPr>
        <p:txBody>
          <a:bodyPr wrap="square" rtlCol="0">
            <a:spAutoFit/>
          </a:bodyPr>
          <a:lstStyle/>
          <a:p>
            <a:r>
              <a:rPr lang="en-US" sz="2000" dirty="0">
                <a:solidFill>
                  <a:schemeClr val="accent1"/>
                </a:solidFill>
              </a:rPr>
              <a:t>Access </a:t>
            </a:r>
            <a:r>
              <a:rPr lang="en-US" sz="2000" dirty="0" err="1">
                <a:solidFill>
                  <a:schemeClr val="accent1"/>
                </a:solidFill>
              </a:rPr>
              <a:t>PrEP</a:t>
            </a:r>
            <a:r>
              <a:rPr lang="en-US" sz="2000" dirty="0">
                <a:solidFill>
                  <a:schemeClr val="accent1"/>
                </a:solidFill>
              </a:rPr>
              <a:t>-it at </a:t>
            </a:r>
            <a:r>
              <a:rPr lang="en-US" sz="2000" b="1" dirty="0">
                <a:solidFill>
                  <a:schemeClr val="accent1"/>
                </a:solidFill>
                <a:hlinkClick r:id="rId4">
                  <a:extLst>
                    <a:ext uri="{A12FA001-AC4F-418D-AE19-62706E023703}">
                      <ahyp:hlinkClr xmlns:ahyp="http://schemas.microsoft.com/office/drawing/2018/hyperlinkcolor" val="tx"/>
                    </a:ext>
                  </a:extLst>
                </a:hlinkClick>
              </a:rPr>
              <a:t>www.prepitweb.org</a:t>
            </a:r>
            <a:endParaRPr lang="en-US" sz="2000" b="1" dirty="0">
              <a:solidFill>
                <a:schemeClr val="accent1"/>
              </a:solidFill>
            </a:endParaRPr>
          </a:p>
          <a:p>
            <a:endParaRPr lang="en-US" sz="300" b="1" dirty="0">
              <a:solidFill>
                <a:schemeClr val="accent1"/>
              </a:solidFill>
            </a:endParaRPr>
          </a:p>
          <a:p>
            <a:r>
              <a:rPr lang="en-US" sz="2000" dirty="0">
                <a:solidFill>
                  <a:schemeClr val="accent1"/>
                </a:solidFill>
              </a:rPr>
              <a:t>Questions? email </a:t>
            </a:r>
            <a:r>
              <a:rPr lang="en-US" sz="2000" b="1" dirty="0">
                <a:solidFill>
                  <a:schemeClr val="accent1"/>
                </a:solidFill>
              </a:rPr>
              <a:t>prepithelp@avenirhealth.org</a:t>
            </a:r>
          </a:p>
        </p:txBody>
      </p:sp>
    </p:spTree>
    <p:extLst>
      <p:ext uri="{BB962C8B-B14F-4D97-AF65-F5344CB8AC3E}">
        <p14:creationId xmlns:p14="http://schemas.microsoft.com/office/powerpoint/2010/main" val="973587387"/>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C7093-12A0-4BEA-81AE-3229E2CF08C5}"/>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Configuration</a:t>
            </a:r>
            <a:endParaRPr lang="en-US" sz="3600" dirty="0">
              <a:latin typeface="Poppins SemiBold" panose="00000700000000000000" pitchFamily="2" charset="0"/>
              <a:cs typeface="Poppins SemiBold" panose="00000700000000000000" pitchFamily="2" charset="0"/>
            </a:endParaRPr>
          </a:p>
        </p:txBody>
      </p:sp>
      <p:pic>
        <p:nvPicPr>
          <p:cNvPr id="6" name="Picture 5">
            <a:extLst>
              <a:ext uri="{FF2B5EF4-FFF2-40B4-BE49-F238E27FC236}">
                <a16:creationId xmlns:a16="http://schemas.microsoft.com/office/drawing/2014/main" id="{310326FA-E105-7E20-CE0F-F40CE372278F}"/>
              </a:ext>
            </a:extLst>
          </p:cNvPr>
          <p:cNvPicPr>
            <a:picLocks noChangeAspect="1"/>
          </p:cNvPicPr>
          <p:nvPr/>
        </p:nvPicPr>
        <p:blipFill>
          <a:blip r:embed="rId3"/>
          <a:stretch>
            <a:fillRect/>
          </a:stretch>
        </p:blipFill>
        <p:spPr>
          <a:xfrm>
            <a:off x="6335182" y="592086"/>
            <a:ext cx="4445004" cy="5673827"/>
          </a:xfrm>
          <a:prstGeom prst="rect">
            <a:avLst/>
          </a:prstGeom>
        </p:spPr>
      </p:pic>
      <p:sp>
        <p:nvSpPr>
          <p:cNvPr id="3" name="Rectangle: Rounded Corners 2">
            <a:extLst>
              <a:ext uri="{FF2B5EF4-FFF2-40B4-BE49-F238E27FC236}">
                <a16:creationId xmlns:a16="http://schemas.microsoft.com/office/drawing/2014/main" id="{37565C48-4837-4CC6-E25F-898D87BECF1D}"/>
              </a:ext>
            </a:extLst>
          </p:cNvPr>
          <p:cNvSpPr/>
          <p:nvPr/>
        </p:nvSpPr>
        <p:spPr>
          <a:xfrm>
            <a:off x="6726402" y="5040792"/>
            <a:ext cx="4053784" cy="1103971"/>
          </a:xfrm>
          <a:prstGeom prst="roundRect">
            <a:avLst/>
          </a:prstGeom>
          <a:no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7A79F5D-BDA3-3851-E853-6D3B051F2179}"/>
              </a:ext>
            </a:extLst>
          </p:cNvPr>
          <p:cNvSpPr txBox="1"/>
          <p:nvPr/>
        </p:nvSpPr>
        <p:spPr>
          <a:xfrm>
            <a:off x="625527" y="5115723"/>
            <a:ext cx="553229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625E58"/>
                </a:solidFill>
                <a:effectLst/>
                <a:uLnTx/>
                <a:uFillTx/>
                <a:latin typeface="Calibri" panose="020F0502020204030204"/>
                <a:ea typeface="+mn-ea"/>
                <a:cs typeface="+mn-cs"/>
              </a:rPr>
              <a:t>How many people are using </a:t>
            </a:r>
            <a:r>
              <a:rPr kumimoji="0" lang="en-US" sz="2800" b="0" i="1" u="none" strike="noStrike" kern="1200" cap="none" spc="0" normalizeH="0" baseline="0" noProof="0" dirty="0" err="1">
                <a:ln>
                  <a:noFill/>
                </a:ln>
                <a:solidFill>
                  <a:srgbClr val="625E58"/>
                </a:solidFill>
                <a:effectLst/>
                <a:uLnTx/>
                <a:uFillTx/>
                <a:latin typeface="Calibri" panose="020F0502020204030204"/>
                <a:ea typeface="+mn-ea"/>
                <a:cs typeface="+mn-cs"/>
              </a:rPr>
              <a:t>PrEP</a:t>
            </a:r>
            <a:r>
              <a:rPr kumimoji="0" lang="en-US" sz="2800" b="0" i="1" u="none" strike="noStrike" kern="1200" cap="none" spc="0" normalizeH="0" baseline="0" noProof="0" dirty="0">
                <a:ln>
                  <a:noFill/>
                </a:ln>
                <a:solidFill>
                  <a:srgbClr val="625E58"/>
                </a:solidFill>
                <a:effectLst/>
                <a:uLnTx/>
                <a:uFillTx/>
                <a:latin typeface="Calibri" panose="020F0502020204030204"/>
                <a:ea typeface="+mn-ea"/>
                <a:cs typeface="+mn-cs"/>
              </a:rPr>
              <a:t> prior to the target-setting period?</a:t>
            </a:r>
          </a:p>
        </p:txBody>
      </p:sp>
    </p:spTree>
    <p:extLst>
      <p:ext uri="{BB962C8B-B14F-4D97-AF65-F5344CB8AC3E}">
        <p14:creationId xmlns:p14="http://schemas.microsoft.com/office/powerpoint/2010/main" val="2685955671"/>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FA6FA0-C8F5-62F4-D2E5-5D6AF5E5623F}"/>
              </a:ext>
            </a:extLst>
          </p:cNvPr>
          <p:cNvSpPr>
            <a:spLocks noGrp="1"/>
          </p:cNvSpPr>
          <p:nvPr>
            <p:ph idx="1"/>
          </p:nvPr>
        </p:nvSpPr>
        <p:spPr>
          <a:xfrm>
            <a:off x="838200" y="1578936"/>
            <a:ext cx="9677400" cy="4826627"/>
          </a:xfrm>
          <a:effectLst/>
        </p:spPr>
        <p:txBody>
          <a:bodyPr>
            <a:normAutofit/>
          </a:bodyPr>
          <a:lstStyle/>
          <a:p>
            <a:pPr>
              <a:spcBef>
                <a:spcPts val="1200"/>
              </a:spcBef>
            </a:pPr>
            <a:r>
              <a:rPr lang="en-US" dirty="0">
                <a:latin typeface="Calibri "/>
                <a:cs typeface="Poppins" panose="00000500000000000000" pitchFamily="2" charset="0"/>
              </a:rPr>
              <a:t>Data on prior initiations allows PrEP-it to estimate the number of PrEP clients expected to continue into the target-setting period. </a:t>
            </a:r>
          </a:p>
          <a:p>
            <a:pPr marL="0" indent="0">
              <a:spcBef>
                <a:spcPts val="1200"/>
              </a:spcBef>
              <a:buNone/>
            </a:pPr>
            <a:endParaRPr lang="en-US" sz="500" dirty="0">
              <a:latin typeface="Calibri "/>
              <a:cs typeface="Poppins" panose="00000500000000000000" pitchFamily="2" charset="0"/>
            </a:endParaRPr>
          </a:p>
          <a:p>
            <a:pPr>
              <a:spcBef>
                <a:spcPts val="1200"/>
              </a:spcBef>
            </a:pPr>
            <a:r>
              <a:rPr lang="en-US" dirty="0">
                <a:latin typeface="Calibri "/>
                <a:cs typeface="Poppins" panose="00000500000000000000" pitchFamily="2" charset="0"/>
              </a:rPr>
              <a:t>Including prior program data has implications for:</a:t>
            </a:r>
          </a:p>
          <a:p>
            <a:pPr lvl="1">
              <a:spcBef>
                <a:spcPts val="1200"/>
              </a:spcBef>
              <a:buFont typeface="Wingdings" panose="05000000000000000000" pitchFamily="2" charset="2"/>
              <a:buChar char="§"/>
            </a:pPr>
            <a:r>
              <a:rPr lang="en-US" sz="2400" dirty="0">
                <a:latin typeface="Calibri "/>
                <a:cs typeface="Poppins" panose="00000500000000000000" pitchFamily="2" charset="0"/>
              </a:rPr>
              <a:t>Program costs</a:t>
            </a:r>
          </a:p>
          <a:p>
            <a:pPr lvl="1">
              <a:spcBef>
                <a:spcPts val="1200"/>
              </a:spcBef>
              <a:buFont typeface="Wingdings" panose="05000000000000000000" pitchFamily="2" charset="2"/>
              <a:buChar char="§"/>
            </a:pPr>
            <a:r>
              <a:rPr lang="en-US" sz="2400" dirty="0">
                <a:latin typeface="Calibri "/>
                <a:cs typeface="Poppins" panose="00000500000000000000" pitchFamily="2" charset="0"/>
              </a:rPr>
              <a:t>Setting targets by coverage</a:t>
            </a:r>
          </a:p>
          <a:p>
            <a:pPr lvl="1">
              <a:spcBef>
                <a:spcPts val="1200"/>
              </a:spcBef>
              <a:buFont typeface="Wingdings" panose="05000000000000000000" pitchFamily="2" charset="2"/>
              <a:buChar char="§"/>
            </a:pPr>
            <a:r>
              <a:rPr lang="en-US" sz="2400" dirty="0">
                <a:latin typeface="Calibri "/>
                <a:cs typeface="Poppins" panose="00000500000000000000" pitchFamily="2" charset="0"/>
              </a:rPr>
              <a:t>Impact</a:t>
            </a:r>
          </a:p>
          <a:p>
            <a:pPr lvl="1">
              <a:spcBef>
                <a:spcPts val="1200"/>
              </a:spcBef>
              <a:buFont typeface="Wingdings" panose="05000000000000000000" pitchFamily="2" charset="2"/>
              <a:buChar char="§"/>
            </a:pPr>
            <a:r>
              <a:rPr lang="en-US" sz="2400" dirty="0">
                <a:latin typeface="Calibri "/>
                <a:cs typeface="Poppins" panose="00000500000000000000" pitchFamily="2" charset="0"/>
              </a:rPr>
              <a:t>Forecasting commodity needs</a:t>
            </a:r>
          </a:p>
          <a:p>
            <a:endParaRPr lang="en-US" dirty="0"/>
          </a:p>
        </p:txBody>
      </p:sp>
      <p:sp>
        <p:nvSpPr>
          <p:cNvPr id="2" name="Title 1">
            <a:extLst>
              <a:ext uri="{FF2B5EF4-FFF2-40B4-BE49-F238E27FC236}">
                <a16:creationId xmlns:a16="http://schemas.microsoft.com/office/drawing/2014/main" id="{C05FD3E4-6AFC-BCD1-60A4-22E6593C698D}"/>
              </a:ext>
            </a:extLst>
          </p:cNvPr>
          <p:cNvSpPr>
            <a:spLocks noGrp="1"/>
          </p:cNvSpPr>
          <p:nvPr>
            <p:ph type="title"/>
          </p:nvPr>
        </p:nvSpPr>
        <p:spPr/>
        <p:txBody>
          <a:bodyPr anchor="ctr">
            <a:normAutofit/>
          </a:bodyPr>
          <a:lstStyle/>
          <a:p>
            <a:r>
              <a:rPr lang="en-US" dirty="0"/>
              <a:t>Why do we include prior program data?</a:t>
            </a:r>
            <a:endParaRPr lang="en-US" dirty="0">
              <a:solidFill>
                <a:schemeClr val="bg1"/>
              </a:solidFill>
            </a:endParaRPr>
          </a:p>
        </p:txBody>
      </p:sp>
    </p:spTree>
    <p:extLst>
      <p:ext uri="{BB962C8B-B14F-4D97-AF65-F5344CB8AC3E}">
        <p14:creationId xmlns:p14="http://schemas.microsoft.com/office/powerpoint/2010/main" val="4167561629"/>
      </p:ext>
    </p:extLst>
  </p:cSld>
  <p:clrMapOvr>
    <a:masterClrMapping/>
  </p:clrMapOvr>
  <mc:AlternateContent xmlns:mc="http://schemas.openxmlformats.org/markup-compatibility/2006" xmlns:p14="http://schemas.microsoft.com/office/powerpoint/2010/main">
    <mc:Choice Requires="p14">
      <p:transition spd="slow" p14:dur="2000" advTm="46000"/>
    </mc:Choice>
    <mc:Fallback xmlns="">
      <p:transition spd="slow" advTm="46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C658E7-B9DE-28B7-8986-4EB3CAE05912}"/>
              </a:ext>
            </a:extLst>
          </p:cNvPr>
          <p:cNvSpPr>
            <a:spLocks noGrp="1"/>
          </p:cNvSpPr>
          <p:nvPr>
            <p:ph type="title"/>
          </p:nvPr>
        </p:nvSpPr>
        <p:spPr/>
        <p:txBody>
          <a:bodyPr/>
          <a:lstStyle/>
          <a:p>
            <a:r>
              <a:rPr lang="en-US" dirty="0" err="1"/>
              <a:t>PrEP</a:t>
            </a:r>
            <a:r>
              <a:rPr lang="en-US" dirty="0"/>
              <a:t> stages</a:t>
            </a:r>
          </a:p>
        </p:txBody>
      </p:sp>
      <p:sp>
        <p:nvSpPr>
          <p:cNvPr id="2" name="Content Placeholder 2">
            <a:extLst>
              <a:ext uri="{FF2B5EF4-FFF2-40B4-BE49-F238E27FC236}">
                <a16:creationId xmlns:a16="http://schemas.microsoft.com/office/drawing/2014/main" id="{B7ADC194-E670-34FE-700C-468E7B722322}"/>
              </a:ext>
            </a:extLst>
          </p:cNvPr>
          <p:cNvSpPr txBox="1">
            <a:spLocks/>
          </p:cNvSpPr>
          <p:nvPr/>
        </p:nvSpPr>
        <p:spPr>
          <a:xfrm>
            <a:off x="838200" y="1350336"/>
            <a:ext cx="5778503" cy="4826627"/>
          </a:xfrm>
          <a:prstGeom prst="rect">
            <a:avLst/>
          </a:prstGeom>
          <a:effectLst/>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Clr>
                <a:srgbClr val="E0A141"/>
              </a:buClr>
              <a:buFont typeface="Wingdings" pitchFamily="2" charset="2"/>
              <a:buChar char="§"/>
              <a:defRPr sz="2800" kern="1200">
                <a:solidFill>
                  <a:srgbClr val="635F59"/>
                </a:solidFill>
                <a:latin typeface="Calibri" panose="020F0502020204030204" pitchFamily="34" charset="0"/>
                <a:ea typeface="Roboto" panose="02000000000000000000" pitchFamily="2" charset="0"/>
                <a:cs typeface="Calibri" panose="020F0502020204030204" pitchFamily="34" charset="0"/>
              </a:defRPr>
            </a:lvl1pPr>
            <a:lvl2pPr marL="685800" indent="-228600" algn="l" defTabSz="914400" rtl="0" eaLnBrk="1" latinLnBrk="0" hangingPunct="1">
              <a:lnSpc>
                <a:spcPct val="90000"/>
              </a:lnSpc>
              <a:spcBef>
                <a:spcPts val="500"/>
              </a:spcBef>
              <a:buClr>
                <a:srgbClr val="E0A141"/>
              </a:buClr>
              <a:buFont typeface="Arial" panose="020B0604020202020204" pitchFamily="34" charset="0"/>
              <a:buChar char="•"/>
              <a:defRPr sz="2400" kern="1200">
                <a:solidFill>
                  <a:srgbClr val="635F59"/>
                </a:solidFill>
                <a:latin typeface="Calibri" panose="020F0502020204030204" pitchFamily="34" charset="0"/>
                <a:ea typeface="Roboto" panose="02000000000000000000" pitchFamily="2" charset="0"/>
                <a:cs typeface="Calibri" panose="020F0502020204030204" pitchFamily="34" charset="0"/>
              </a:defRPr>
            </a:lvl2pPr>
            <a:lvl3pPr marL="1143000" indent="-228600" algn="l" defTabSz="914400" rtl="0" eaLnBrk="1" latinLnBrk="0" hangingPunct="1">
              <a:lnSpc>
                <a:spcPct val="90000"/>
              </a:lnSpc>
              <a:spcBef>
                <a:spcPts val="500"/>
              </a:spcBef>
              <a:buClr>
                <a:srgbClr val="E0A141"/>
              </a:buClr>
              <a:buFont typeface="Arial" panose="020B0604020202020204" pitchFamily="34" charset="0"/>
              <a:buChar char="•"/>
              <a:defRPr sz="2000" kern="1200">
                <a:solidFill>
                  <a:srgbClr val="635F59"/>
                </a:solidFill>
                <a:latin typeface="Calibri" panose="020F0502020204030204" pitchFamily="34" charset="0"/>
                <a:ea typeface="Roboto" panose="02000000000000000000" pitchFamily="2" charset="0"/>
                <a:cs typeface="Calibri" panose="020F0502020204030204" pitchFamily="34" charset="0"/>
              </a:defRPr>
            </a:lvl3pPr>
            <a:lvl4pPr marL="16002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4pPr>
            <a:lvl5pPr marL="2057400" indent="-228600" algn="l" defTabSz="914400" rtl="0" eaLnBrk="1" latinLnBrk="0" hangingPunct="1">
              <a:lnSpc>
                <a:spcPct val="90000"/>
              </a:lnSpc>
              <a:spcBef>
                <a:spcPts val="500"/>
              </a:spcBef>
              <a:buClr>
                <a:srgbClr val="E0A141"/>
              </a:buClr>
              <a:buFont typeface="Arial" panose="020B0604020202020204" pitchFamily="34" charset="0"/>
              <a:buChar char="•"/>
              <a:defRPr sz="1800" kern="1200">
                <a:solidFill>
                  <a:srgbClr val="635F59"/>
                </a:solidFill>
                <a:latin typeface="Calibri" panose="020F0502020204030204" pitchFamily="34" charset="0"/>
                <a:ea typeface="Roboto" panose="02000000000000000000" pitchFamily="2" charset="0"/>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Start with a finite population of clients in need of PrEP</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1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1" i="0" u="none" strike="noStrike" kern="1200" cap="none" spc="0" normalizeH="0" baseline="0" noProof="0" dirty="0">
                <a:ln>
                  <a:noFill/>
                </a:ln>
                <a:solidFill>
                  <a:srgbClr val="29676B"/>
                </a:solidFill>
                <a:effectLst/>
                <a:uLnTx/>
                <a:uFillTx/>
                <a:latin typeface="Calibri "/>
                <a:ea typeface="Roboto" panose="02000000000000000000" pitchFamily="2" charset="0"/>
                <a:cs typeface="Poppins" panose="00000500000000000000" pitchFamily="2" charset="0"/>
              </a:rPr>
              <a:t>Initiations</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are the visits when clients begin taking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for the first time</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1" i="0" u="none" strike="noStrike" kern="1200" cap="none" spc="0" normalizeH="0" baseline="0" noProof="0" dirty="0">
                <a:ln>
                  <a:noFill/>
                </a:ln>
                <a:solidFill>
                  <a:srgbClr val="29676B"/>
                </a:solidFill>
                <a:effectLst/>
                <a:uLnTx/>
                <a:uFillTx/>
                <a:latin typeface="Calibri "/>
                <a:ea typeface="Roboto" panose="02000000000000000000" pitchFamily="2" charset="0"/>
                <a:cs typeface="Poppins" panose="00000500000000000000" pitchFamily="2" charset="0"/>
              </a:rPr>
              <a:t>Continuation</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is how long clients  continuously stay in the bucket. If people pause or do not return to their visits on time, they leave the bucket</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10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200"/>
              </a:spcBef>
              <a:spcAft>
                <a:spcPts val="0"/>
              </a:spcAft>
              <a:buClr>
                <a:srgbClr val="E0A141"/>
              </a:buClr>
              <a:buSzTx/>
              <a:buFont typeface="Wingdings" pitchFamily="2" charset="2"/>
              <a:buChar char="§"/>
              <a:tabLst/>
              <a:defRPr/>
            </a:pPr>
            <a:r>
              <a:rPr kumimoji="0" lang="en-US" sz="2400" b="1" i="0" u="none" strike="noStrike" kern="1200" cap="none" spc="0" normalizeH="0" baseline="0" noProof="0" dirty="0">
                <a:ln>
                  <a:noFill/>
                </a:ln>
                <a:solidFill>
                  <a:srgbClr val="29676B"/>
                </a:solidFill>
                <a:effectLst/>
                <a:uLnTx/>
                <a:uFillTx/>
                <a:latin typeface="Calibri "/>
                <a:ea typeface="Roboto" panose="02000000000000000000" pitchFamily="2" charset="0"/>
                <a:cs typeface="Poppins" panose="00000500000000000000" pitchFamily="2" charset="0"/>
              </a:rPr>
              <a:t>Reinitiations</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are when someone returns for a </a:t>
            </a:r>
            <a:r>
              <a:rPr kumimoji="0" lang="en-US" sz="2400" b="0" i="0" u="none" strike="noStrike" kern="1200" cap="none" spc="0" normalizeH="0" baseline="0" noProof="0" dirty="0" err="1">
                <a:ln>
                  <a:noFill/>
                </a:ln>
                <a:solidFill>
                  <a:srgbClr val="635F59"/>
                </a:solidFill>
                <a:effectLst/>
                <a:uLnTx/>
                <a:uFillTx/>
                <a:latin typeface="Calibri "/>
                <a:ea typeface="Roboto" panose="02000000000000000000" pitchFamily="2" charset="0"/>
                <a:cs typeface="Poppins" panose="00000500000000000000" pitchFamily="2" charset="0"/>
              </a:rPr>
              <a:t>PrEP</a:t>
            </a:r>
            <a:r>
              <a:rPr kumimoji="0" lang="en-US" sz="24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rPr>
              <a:t> visit after a break</a:t>
            </a:r>
          </a:p>
          <a:p>
            <a:pPr marL="0" marR="0" lvl="0" indent="0" algn="l" defTabSz="914400" rtl="0" eaLnBrk="1" fontAlgn="auto" latinLnBrk="0" hangingPunct="1">
              <a:lnSpc>
                <a:spcPct val="90000"/>
              </a:lnSpc>
              <a:spcBef>
                <a:spcPts val="1200"/>
              </a:spcBef>
              <a:spcAft>
                <a:spcPts val="0"/>
              </a:spcAft>
              <a:buClr>
                <a:srgbClr val="E0A141"/>
              </a:buClr>
              <a:buSzTx/>
              <a:buFont typeface="Wingdings" pitchFamily="2" charset="2"/>
              <a:buNone/>
              <a:tabLst/>
              <a:defRPr/>
            </a:pPr>
            <a:endParaRPr kumimoji="0" lang="en-US" sz="2800" b="0" i="0" u="none" strike="noStrike" kern="1200" cap="none" spc="0" normalizeH="0" baseline="0" noProof="0" dirty="0">
              <a:ln>
                <a:noFill/>
              </a:ln>
              <a:solidFill>
                <a:srgbClr val="635F59"/>
              </a:solidFill>
              <a:effectLst/>
              <a:uLnTx/>
              <a:uFillTx/>
              <a:latin typeface="Calibri "/>
              <a:ea typeface="Roboto" panose="02000000000000000000" pitchFamily="2" charset="0"/>
              <a:cs typeface="Poppins" panose="00000500000000000000" pitchFamily="2" charset="0"/>
            </a:endParaRPr>
          </a:p>
          <a:p>
            <a:pPr marL="228600" marR="0" lvl="0" indent="-228600" algn="l" defTabSz="914400" rtl="0" eaLnBrk="1" fontAlgn="auto" latinLnBrk="0" hangingPunct="1">
              <a:lnSpc>
                <a:spcPct val="90000"/>
              </a:lnSpc>
              <a:spcBef>
                <a:spcPts val="1000"/>
              </a:spcBef>
              <a:spcAft>
                <a:spcPts val="0"/>
              </a:spcAft>
              <a:buClr>
                <a:srgbClr val="E0A141"/>
              </a:buClr>
              <a:buSzTx/>
              <a:buFont typeface="Wingdings" pitchFamily="2" charset="2"/>
              <a:buChar char="§"/>
              <a:tabLst/>
              <a:defRPr/>
            </a:pPr>
            <a:endParaRPr kumimoji="0" lang="en-US" sz="2800" b="0" i="0" u="none" strike="noStrike" kern="1200" cap="none" spc="0" normalizeH="0" baseline="0" noProof="0" dirty="0">
              <a:ln>
                <a:noFill/>
              </a:ln>
              <a:solidFill>
                <a:srgbClr val="635F59"/>
              </a:solidFill>
              <a:effectLst/>
              <a:uLnTx/>
              <a:uFillTx/>
              <a:latin typeface="Calibri" panose="020F0502020204030204" pitchFamily="34" charset="0"/>
              <a:ea typeface="Roboto" panose="02000000000000000000" pitchFamily="2" charset="0"/>
              <a:cs typeface="Calibri" panose="020F0502020204030204" pitchFamily="34" charset="0"/>
            </a:endParaRPr>
          </a:p>
        </p:txBody>
      </p:sp>
      <p:sp>
        <p:nvSpPr>
          <p:cNvPr id="8" name="Freeform: Shape 7">
            <a:extLst>
              <a:ext uri="{FF2B5EF4-FFF2-40B4-BE49-F238E27FC236}">
                <a16:creationId xmlns:a16="http://schemas.microsoft.com/office/drawing/2014/main" id="{944AE495-4C7B-A17D-09D3-075B2810F8BA}"/>
              </a:ext>
            </a:extLst>
          </p:cNvPr>
          <p:cNvSpPr/>
          <p:nvPr/>
        </p:nvSpPr>
        <p:spPr>
          <a:xfrm>
            <a:off x="8805810" y="1854478"/>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25E58"/>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2241B306-24EC-3F5A-4717-A480561CBDF6}"/>
              </a:ext>
            </a:extLst>
          </p:cNvPr>
          <p:cNvSpPr txBox="1"/>
          <p:nvPr/>
        </p:nvSpPr>
        <p:spPr>
          <a:xfrm>
            <a:off x="6910465" y="2362676"/>
            <a:ext cx="3017520"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initiations</a:t>
            </a:r>
          </a:p>
        </p:txBody>
      </p:sp>
      <p:grpSp>
        <p:nvGrpSpPr>
          <p:cNvPr id="18" name="Group 17">
            <a:extLst>
              <a:ext uri="{FF2B5EF4-FFF2-40B4-BE49-F238E27FC236}">
                <a16:creationId xmlns:a16="http://schemas.microsoft.com/office/drawing/2014/main" id="{812AFAB5-7A44-503E-B4CE-CD3BA5C4C50B}"/>
              </a:ext>
            </a:extLst>
          </p:cNvPr>
          <p:cNvGrpSpPr/>
          <p:nvPr/>
        </p:nvGrpSpPr>
        <p:grpSpPr>
          <a:xfrm>
            <a:off x="6794932" y="-265139"/>
            <a:ext cx="4380979" cy="8057575"/>
            <a:chOff x="6294341" y="-269011"/>
            <a:chExt cx="4380979" cy="8057575"/>
          </a:xfrm>
        </p:grpSpPr>
        <p:grpSp>
          <p:nvGrpSpPr>
            <p:cNvPr id="17" name="Group 16">
              <a:extLst>
                <a:ext uri="{FF2B5EF4-FFF2-40B4-BE49-F238E27FC236}">
                  <a16:creationId xmlns:a16="http://schemas.microsoft.com/office/drawing/2014/main" id="{25EEE354-B779-074B-7409-1BDA0BF47B86}"/>
                </a:ext>
              </a:extLst>
            </p:cNvPr>
            <p:cNvGrpSpPr/>
            <p:nvPr/>
          </p:nvGrpSpPr>
          <p:grpSpPr>
            <a:xfrm>
              <a:off x="6294341" y="-269011"/>
              <a:ext cx="4380979" cy="8057575"/>
              <a:chOff x="6294341" y="-269011"/>
              <a:chExt cx="4380979" cy="8057575"/>
            </a:xfrm>
          </p:grpSpPr>
          <p:pic>
            <p:nvPicPr>
              <p:cNvPr id="7" name="Picture 6">
                <a:extLst>
                  <a:ext uri="{FF2B5EF4-FFF2-40B4-BE49-F238E27FC236}">
                    <a16:creationId xmlns:a16="http://schemas.microsoft.com/office/drawing/2014/main" id="{3BA83251-2219-F800-21CE-4E87EC52AD83}"/>
                  </a:ext>
                </a:extLst>
              </p:cNvPr>
              <p:cNvPicPr>
                <a:picLocks noChangeAspect="1"/>
              </p:cNvPicPr>
              <p:nvPr/>
            </p:nvPicPr>
            <p:blipFill>
              <a:blip r:embed="rId3"/>
              <a:stretch>
                <a:fillRect/>
              </a:stretch>
            </p:blipFill>
            <p:spPr>
              <a:xfrm>
                <a:off x="6695021" y="2693085"/>
                <a:ext cx="3182224" cy="3173761"/>
              </a:xfrm>
              <a:prstGeom prst="rect">
                <a:avLst/>
              </a:prstGeom>
            </p:spPr>
          </p:pic>
          <p:sp>
            <p:nvSpPr>
              <p:cNvPr id="10" name="Freeform: Shape 9">
                <a:extLst>
                  <a:ext uri="{FF2B5EF4-FFF2-40B4-BE49-F238E27FC236}">
                    <a16:creationId xmlns:a16="http://schemas.microsoft.com/office/drawing/2014/main" id="{A2BBD73B-47B9-7A2D-C8EF-5144CF59C1B2}"/>
                  </a:ext>
                </a:extLst>
              </p:cNvPr>
              <p:cNvSpPr/>
              <p:nvPr/>
            </p:nvSpPr>
            <p:spPr>
              <a:xfrm>
                <a:off x="9854530" y="3597052"/>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pic>
            <p:nvPicPr>
              <p:cNvPr id="14" name="Graphic 13" descr="Paint with solid fill">
                <a:extLst>
                  <a:ext uri="{FF2B5EF4-FFF2-40B4-BE49-F238E27FC236}">
                    <a16:creationId xmlns:a16="http://schemas.microsoft.com/office/drawing/2014/main" id="{E34B39C2-4D1A-B2D7-57E9-D9E1140BF1D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764655">
                <a:off x="6294341" y="-269011"/>
                <a:ext cx="2589394" cy="2589394"/>
              </a:xfrm>
              <a:prstGeom prst="rect">
                <a:avLst/>
              </a:prstGeom>
            </p:spPr>
          </p:pic>
          <p:sp>
            <p:nvSpPr>
              <p:cNvPr id="15" name="Freeform: Shape 14">
                <a:extLst>
                  <a:ext uri="{FF2B5EF4-FFF2-40B4-BE49-F238E27FC236}">
                    <a16:creationId xmlns:a16="http://schemas.microsoft.com/office/drawing/2014/main" id="{9B35DA84-8797-4998-044C-77DF8E1AA1AD}"/>
                  </a:ext>
                </a:extLst>
              </p:cNvPr>
              <p:cNvSpPr/>
              <p:nvPr/>
            </p:nvSpPr>
            <p:spPr>
              <a:xfrm>
                <a:off x="8769978" y="2517766"/>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E25D7A12-3A60-DC4D-B03F-0F73D08A3284}"/>
                  </a:ext>
                </a:extLst>
              </p:cNvPr>
              <p:cNvSpPr txBox="1"/>
              <p:nvPr/>
            </p:nvSpPr>
            <p:spPr>
              <a:xfrm rot="5400000">
                <a:off x="8051957" y="5165200"/>
                <a:ext cx="48158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B0F0"/>
                    </a:solidFill>
                    <a:effectLst/>
                    <a:uLnTx/>
                    <a:uFillTx/>
                    <a:latin typeface="Poppins" panose="00000500000000000000" pitchFamily="2" charset="0"/>
                    <a:ea typeface="+mn-ea"/>
                    <a:cs typeface="Poppins" panose="00000500000000000000" pitchFamily="2" charset="0"/>
                  </a:rPr>
                  <a:t>reinitiations</a:t>
                </a:r>
              </a:p>
            </p:txBody>
          </p:sp>
        </p:grpSp>
        <p:sp>
          <p:nvSpPr>
            <p:cNvPr id="9" name="Arrow: Curved Up 8">
              <a:extLst>
                <a:ext uri="{FF2B5EF4-FFF2-40B4-BE49-F238E27FC236}">
                  <a16:creationId xmlns:a16="http://schemas.microsoft.com/office/drawing/2014/main" id="{21FD8026-7BB2-1906-E0DE-244CA5CDA49E}"/>
                </a:ext>
              </a:extLst>
            </p:cNvPr>
            <p:cNvSpPr/>
            <p:nvPr/>
          </p:nvSpPr>
          <p:spPr>
            <a:xfrm rot="16034917">
              <a:off x="8191537" y="3069988"/>
              <a:ext cx="2931043" cy="1189935"/>
            </a:xfrm>
            <a:prstGeom prst="curvedUpArrow">
              <a:avLst>
                <a:gd name="adj1" fmla="val 25000"/>
                <a:gd name="adj2" fmla="val 59735"/>
                <a:gd name="adj3" fmla="val 25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grpSp>
      <p:sp>
        <p:nvSpPr>
          <p:cNvPr id="11" name="Freeform: Shape 10">
            <a:extLst>
              <a:ext uri="{FF2B5EF4-FFF2-40B4-BE49-F238E27FC236}">
                <a16:creationId xmlns:a16="http://schemas.microsoft.com/office/drawing/2014/main" id="{ABC0B359-9791-A070-BC34-6B575D235AB8}"/>
              </a:ext>
            </a:extLst>
          </p:cNvPr>
          <p:cNvSpPr/>
          <p:nvPr/>
        </p:nvSpPr>
        <p:spPr>
          <a:xfrm>
            <a:off x="8768823" y="2483859"/>
            <a:ext cx="216599" cy="333194"/>
          </a:xfrm>
          <a:custGeom>
            <a:avLst/>
            <a:gdLst>
              <a:gd name="connsiteX0" fmla="*/ 8 w 216599"/>
              <a:gd name="connsiteY0" fmla="*/ 223584 h 333194"/>
              <a:gd name="connsiteX1" fmla="*/ 106988 w 216599"/>
              <a:gd name="connsiteY1" fmla="*/ 333186 h 333194"/>
              <a:gd name="connsiteX2" fmla="*/ 216591 w 216599"/>
              <a:gd name="connsiteY2" fmla="*/ 226206 h 333194"/>
              <a:gd name="connsiteX3" fmla="*/ 216591 w 216599"/>
              <a:gd name="connsiteY3" fmla="*/ 223584 h 333194"/>
              <a:gd name="connsiteX4" fmla="*/ 108307 w 216599"/>
              <a:gd name="connsiteY4" fmla="*/ 0 h 333194"/>
              <a:gd name="connsiteX5" fmla="*/ 8 w 216599"/>
              <a:gd name="connsiteY5" fmla="*/ 223584 h 33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599" h="333194">
                <a:moveTo>
                  <a:pt x="8" y="223584"/>
                </a:moveTo>
                <a:cubicBezTo>
                  <a:pt x="-716" y="283391"/>
                  <a:pt x="47181" y="332462"/>
                  <a:pt x="106988" y="333186"/>
                </a:cubicBezTo>
                <a:cubicBezTo>
                  <a:pt x="166796" y="333910"/>
                  <a:pt x="215867" y="286014"/>
                  <a:pt x="216591" y="226206"/>
                </a:cubicBezTo>
                <a:cubicBezTo>
                  <a:pt x="216602" y="225331"/>
                  <a:pt x="216602" y="224458"/>
                  <a:pt x="216591" y="223584"/>
                </a:cubicBezTo>
                <a:cubicBezTo>
                  <a:pt x="216607" y="153876"/>
                  <a:pt x="108307" y="0"/>
                  <a:pt x="108307" y="0"/>
                </a:cubicBezTo>
                <a:cubicBezTo>
                  <a:pt x="108307" y="0"/>
                  <a:pt x="8" y="154321"/>
                  <a:pt x="8" y="223584"/>
                </a:cubicBezTo>
                <a:close/>
              </a:path>
            </a:pathLst>
          </a:custGeom>
          <a:solidFill>
            <a:srgbClr val="00B0F0"/>
          </a:solidFill>
          <a:ln w="158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25E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7141868"/>
      </p:ext>
    </p:extLst>
  </p:cSld>
  <p:clrMapOvr>
    <a:masterClrMapping/>
  </p:clrMapOvr>
  <mc:AlternateContent xmlns:mc="http://schemas.openxmlformats.org/markup-compatibility/2006" xmlns:p14="http://schemas.microsoft.com/office/powerpoint/2010/main">
    <mc:Choice Requires="p14">
      <p:transition spd="slow" p14:dur="2000" advTm="56003"/>
    </mc:Choice>
    <mc:Fallback xmlns="">
      <p:transition spd="slow" advTm="56003"/>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a:latin typeface="Poppins SemiBold" panose="00000700000000000000" pitchFamily="2" charset="0"/>
                <a:cs typeface="Poppins SemiBold" panose="00000700000000000000" pitchFamily="2" charset="0"/>
              </a:rPr>
              <a:t>Set date range for program data</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715944" y="1335491"/>
            <a:ext cx="10571998" cy="5370109"/>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r>
              <a:rPr lang="en-US" sz="2400" dirty="0">
                <a:latin typeface="Calibri "/>
                <a:cs typeface="Poppins" panose="00000500000000000000" pitchFamily="2" charset="0"/>
              </a:rPr>
              <a:t>Start by setting the date range prior to the target-setting period using the dropdown lists; with a gap of no more than 4 months between the end of the program data period and the start of the target setting period</a:t>
            </a:r>
          </a:p>
          <a:p>
            <a:pPr marL="0" indent="0">
              <a:buNone/>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Two years of program data are recommended, if available</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Once the dates are set, click on the maroon </a:t>
            </a:r>
            <a:r>
              <a:rPr lang="en-US" sz="2400" b="1" i="1" dirty="0">
                <a:latin typeface="Calibri "/>
                <a:cs typeface="Poppins" panose="00000500000000000000" pitchFamily="2" charset="0"/>
              </a:rPr>
              <a:t>Set date range</a:t>
            </a:r>
            <a:r>
              <a:rPr lang="en-US" sz="2400" dirty="0">
                <a:latin typeface="Calibri "/>
                <a:cs typeface="Poppins" panose="00000500000000000000" pitchFamily="2" charset="0"/>
              </a:rPr>
              <a:t> button and it will turn gray, indicating the range is set</a:t>
            </a: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cxnSp>
        <p:nvCxnSpPr>
          <p:cNvPr id="5" name="Straight Arrow Connector 4">
            <a:extLst>
              <a:ext uri="{FF2B5EF4-FFF2-40B4-BE49-F238E27FC236}">
                <a16:creationId xmlns:a16="http://schemas.microsoft.com/office/drawing/2014/main" id="{624B6C3F-E84D-9EB5-7939-55C289D0B2EA}"/>
              </a:ext>
            </a:extLst>
          </p:cNvPr>
          <p:cNvCxnSpPr>
            <a:cxnSpLocks/>
          </p:cNvCxnSpPr>
          <p:nvPr/>
        </p:nvCxnSpPr>
        <p:spPr>
          <a:xfrm>
            <a:off x="1013544" y="5926473"/>
            <a:ext cx="791390" cy="0"/>
          </a:xfrm>
          <a:prstGeom prst="straightConnector1">
            <a:avLst/>
          </a:prstGeom>
          <a:ln w="63500">
            <a:solidFill>
              <a:schemeClr val="accent3"/>
            </a:solidFill>
            <a:tailEnd type="triangle"/>
          </a:ln>
        </p:spPr>
        <p:style>
          <a:lnRef idx="1">
            <a:schemeClr val="accent2"/>
          </a:lnRef>
          <a:fillRef idx="0">
            <a:schemeClr val="accent2"/>
          </a:fillRef>
          <a:effectRef idx="0">
            <a:schemeClr val="accent2"/>
          </a:effectRef>
          <a:fontRef idx="minor">
            <a:schemeClr val="tx1"/>
          </a:fontRef>
        </p:style>
      </p:cxnSp>
      <p:pic>
        <p:nvPicPr>
          <p:cNvPr id="4" name="Picture 3">
            <a:extLst>
              <a:ext uri="{FF2B5EF4-FFF2-40B4-BE49-F238E27FC236}">
                <a16:creationId xmlns:a16="http://schemas.microsoft.com/office/drawing/2014/main" id="{C7BA438B-90CA-7422-BF97-25533C0F7F89}"/>
              </a:ext>
            </a:extLst>
          </p:cNvPr>
          <p:cNvPicPr>
            <a:picLocks noChangeAspect="1"/>
          </p:cNvPicPr>
          <p:nvPr/>
        </p:nvPicPr>
        <p:blipFill>
          <a:blip r:embed="rId3"/>
          <a:stretch>
            <a:fillRect/>
          </a:stretch>
        </p:blipFill>
        <p:spPr>
          <a:xfrm>
            <a:off x="1804934" y="4686056"/>
            <a:ext cx="7584526" cy="1672906"/>
          </a:xfrm>
          <a:prstGeom prst="rect">
            <a:avLst/>
          </a:prstGeom>
        </p:spPr>
      </p:pic>
    </p:spTree>
    <p:extLst>
      <p:ext uri="{BB962C8B-B14F-4D97-AF65-F5344CB8AC3E}">
        <p14:creationId xmlns:p14="http://schemas.microsoft.com/office/powerpoint/2010/main" val="4151993721"/>
      </p:ext>
    </p:extLst>
  </p:cSld>
  <p:clrMapOvr>
    <a:masterClrMapping/>
  </p:clrMapOvr>
  <mc:AlternateContent xmlns:mc="http://schemas.openxmlformats.org/markup-compatibility/2006" xmlns:p14="http://schemas.microsoft.com/office/powerpoint/2010/main">
    <mc:Choice Requires="p14">
      <p:transition spd="slow" p14:dur="2000" advTm="44000"/>
    </mc:Choice>
    <mc:Fallback xmlns="">
      <p:transition spd="slow" advTm="4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p:txBody>
          <a:bodyPr/>
          <a:lstStyle/>
          <a:p>
            <a:r>
              <a:rPr lang="en-US" dirty="0">
                <a:latin typeface="Poppins SemiBold" panose="00000700000000000000" pitchFamily="2" charset="0"/>
                <a:cs typeface="Poppins SemiBold" panose="00000700000000000000" pitchFamily="2" charset="0"/>
              </a:rPr>
              <a:t>Download program data template</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475305" y="1160980"/>
            <a:ext cx="10571997" cy="5697020"/>
          </a:xfrm>
          <a:prstGeom prst="rect">
            <a:avLst/>
          </a:prstGeom>
          <a:effectLst/>
        </p:spPr>
        <p:txBody>
          <a:bodyPr vert="horz" lIns="91440" tIns="45720" rIns="91440" bIns="45720" rtlCol="0" anchor="t">
            <a:normAutofit/>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The main data of interest are monthly </a:t>
            </a:r>
            <a:r>
              <a:rPr lang="en-US" sz="2400" dirty="0" err="1">
                <a:latin typeface="Calibri "/>
                <a:cs typeface="Poppins" panose="00000500000000000000" pitchFamily="2" charset="0"/>
              </a:rPr>
              <a:t>PrEP</a:t>
            </a:r>
            <a:r>
              <a:rPr lang="en-US" sz="2400" dirty="0">
                <a:latin typeface="Calibri "/>
                <a:cs typeface="Poppins" panose="00000500000000000000" pitchFamily="2" charset="0"/>
              </a:rPr>
              <a:t> initiations, which is set as a default metric</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If data are available on reinitiations (clients restarting PrEP after a break), these are also useful for target setting purposes. Check the box next to </a:t>
            </a:r>
            <a:r>
              <a:rPr lang="en-US" sz="2400" i="1" dirty="0">
                <a:latin typeface="Calibri "/>
                <a:cs typeface="Poppins" panose="00000500000000000000" pitchFamily="2" charset="0"/>
              </a:rPr>
              <a:t>“# reinitiated PrEP” </a:t>
            </a:r>
            <a:r>
              <a:rPr lang="en-US" sz="2400" dirty="0">
                <a:latin typeface="Calibri "/>
                <a:cs typeface="Poppins" panose="00000500000000000000" pitchFamily="2" charset="0"/>
              </a:rPr>
              <a:t>if these data are available.</a:t>
            </a:r>
          </a:p>
          <a:p>
            <a:pPr>
              <a:buFont typeface="Wingdings" panose="05000000000000000000" pitchFamily="2" charset="2"/>
              <a:buChar char="§"/>
            </a:pPr>
            <a:endParaRPr lang="en-US" sz="5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Click on </a:t>
            </a:r>
            <a:r>
              <a:rPr lang="en-US" sz="2400" b="1" i="1" dirty="0">
                <a:latin typeface="Calibri "/>
                <a:cs typeface="Poppins" panose="00000500000000000000" pitchFamily="2" charset="0"/>
              </a:rPr>
              <a:t>Download template</a:t>
            </a:r>
            <a:r>
              <a:rPr lang="en-US" sz="2400" dirty="0">
                <a:latin typeface="Calibri "/>
                <a:cs typeface="Poppins" panose="00000500000000000000" pitchFamily="2" charset="0"/>
              </a:rPr>
              <a:t> button to save workbook on your computer</a:t>
            </a: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61EFD2AE-BE32-71B5-8EED-8CF4D5B231B2}"/>
              </a:ext>
            </a:extLst>
          </p:cNvPr>
          <p:cNvPicPr>
            <a:picLocks noChangeAspect="1"/>
          </p:cNvPicPr>
          <p:nvPr/>
        </p:nvPicPr>
        <p:blipFill>
          <a:blip r:embed="rId3"/>
          <a:stretch>
            <a:fillRect/>
          </a:stretch>
        </p:blipFill>
        <p:spPr>
          <a:xfrm>
            <a:off x="7645431" y="2071286"/>
            <a:ext cx="2266573" cy="569610"/>
          </a:xfrm>
          <a:prstGeom prst="rect">
            <a:avLst/>
          </a:prstGeom>
        </p:spPr>
      </p:pic>
      <p:pic>
        <p:nvPicPr>
          <p:cNvPr id="11" name="Picture 10">
            <a:extLst>
              <a:ext uri="{FF2B5EF4-FFF2-40B4-BE49-F238E27FC236}">
                <a16:creationId xmlns:a16="http://schemas.microsoft.com/office/drawing/2014/main" id="{B2B1ECB1-46AB-7F63-727E-5B2DE01636C3}"/>
              </a:ext>
            </a:extLst>
          </p:cNvPr>
          <p:cNvPicPr>
            <a:picLocks noChangeAspect="1"/>
          </p:cNvPicPr>
          <p:nvPr/>
        </p:nvPicPr>
        <p:blipFill>
          <a:blip r:embed="rId4"/>
          <a:stretch>
            <a:fillRect/>
          </a:stretch>
        </p:blipFill>
        <p:spPr>
          <a:xfrm>
            <a:off x="7645431" y="3657965"/>
            <a:ext cx="2745999" cy="559140"/>
          </a:xfrm>
          <a:prstGeom prst="rect">
            <a:avLst/>
          </a:prstGeom>
        </p:spPr>
      </p:pic>
      <p:pic>
        <p:nvPicPr>
          <p:cNvPr id="13" name="Picture 12">
            <a:extLst>
              <a:ext uri="{FF2B5EF4-FFF2-40B4-BE49-F238E27FC236}">
                <a16:creationId xmlns:a16="http://schemas.microsoft.com/office/drawing/2014/main" id="{429F41B6-0AF1-18F2-7CE7-29B9235EB970}"/>
              </a:ext>
            </a:extLst>
          </p:cNvPr>
          <p:cNvPicPr>
            <a:picLocks noChangeAspect="1"/>
          </p:cNvPicPr>
          <p:nvPr/>
        </p:nvPicPr>
        <p:blipFill>
          <a:blip r:embed="rId5"/>
          <a:stretch>
            <a:fillRect/>
          </a:stretch>
        </p:blipFill>
        <p:spPr>
          <a:xfrm>
            <a:off x="3570571" y="5093267"/>
            <a:ext cx="2771255" cy="725805"/>
          </a:xfrm>
          <a:prstGeom prst="rect">
            <a:avLst/>
          </a:prstGeom>
        </p:spPr>
      </p:pic>
    </p:spTree>
    <p:extLst>
      <p:ext uri="{BB962C8B-B14F-4D97-AF65-F5344CB8AC3E}">
        <p14:creationId xmlns:p14="http://schemas.microsoft.com/office/powerpoint/2010/main" val="1049794750"/>
      </p:ext>
    </p:extLst>
  </p:cSld>
  <p:clrMapOvr>
    <a:masterClrMapping/>
  </p:clrMapOvr>
  <mc:AlternateContent xmlns:mc="http://schemas.openxmlformats.org/markup-compatibility/2006" xmlns:p14="http://schemas.microsoft.com/office/powerpoint/2010/main">
    <mc:Choice Requires="p14">
      <p:transition spd="slow" p14:dur="2000" advTm="66593"/>
    </mc:Choice>
    <mc:Fallback xmlns="">
      <p:transition spd="slow" advTm="66593"/>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EAD83-59D9-1E30-EDCD-50FEC4200C67}"/>
              </a:ext>
            </a:extLst>
          </p:cNvPr>
          <p:cNvSpPr>
            <a:spLocks noGrp="1"/>
          </p:cNvSpPr>
          <p:nvPr>
            <p:ph type="title"/>
          </p:nvPr>
        </p:nvSpPr>
        <p:spPr>
          <a:xfrm>
            <a:off x="215757" y="236474"/>
            <a:ext cx="10515600" cy="1143000"/>
          </a:xfrm>
        </p:spPr>
        <p:txBody>
          <a:bodyPr/>
          <a:lstStyle/>
          <a:p>
            <a:r>
              <a:rPr lang="en-US" dirty="0">
                <a:latin typeface="Poppins SemiBold" panose="00000700000000000000" pitchFamily="2" charset="0"/>
                <a:cs typeface="Poppins SemiBold" panose="00000700000000000000" pitchFamily="2" charset="0"/>
              </a:rPr>
              <a:t>Complete program data table</a:t>
            </a:r>
          </a:p>
        </p:txBody>
      </p:sp>
      <p:sp>
        <p:nvSpPr>
          <p:cNvPr id="10" name="Content Placeholder 2">
            <a:extLst>
              <a:ext uri="{FF2B5EF4-FFF2-40B4-BE49-F238E27FC236}">
                <a16:creationId xmlns:a16="http://schemas.microsoft.com/office/drawing/2014/main" id="{AA0428E5-C5E0-E24F-9C7E-CD9EB6C90F25}"/>
              </a:ext>
            </a:extLst>
          </p:cNvPr>
          <p:cNvSpPr txBox="1">
            <a:spLocks/>
          </p:cNvSpPr>
          <p:nvPr/>
        </p:nvSpPr>
        <p:spPr>
          <a:xfrm>
            <a:off x="715944" y="1451368"/>
            <a:ext cx="3473920" cy="5170158"/>
          </a:xfrm>
          <a:prstGeom prst="rect">
            <a:avLst/>
          </a:prstGeom>
          <a:effectLst/>
        </p:spPr>
        <p:txBody>
          <a:bodyPr vert="horz" lIns="91440" tIns="45720" rIns="91440" bIns="45720" rtlCol="0" anchor="t">
            <a:normAutofit lnSpcReduction="10000"/>
          </a:bodyPr>
          <a:lstStyle>
            <a:lvl1pPr marL="342900" indent="-342900" algn="l" defTabSz="457200" rtl="0" eaLnBrk="1" latinLnBrk="0" hangingPunct="1">
              <a:spcBef>
                <a:spcPct val="20000"/>
              </a:spcBef>
              <a:spcAft>
                <a:spcPts val="600"/>
              </a:spcAft>
              <a:buClr>
                <a:srgbClr val="ED9D11"/>
              </a:buClr>
              <a:buFont typeface="Wingdings 2" charset="2"/>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rgbClr val="ED9D11"/>
              </a:buClr>
              <a:buFont typeface="Wingdings 2" charset="2"/>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rgbClr val="ED9D11"/>
              </a:buClr>
              <a:buFont typeface="Wingdings 2" charset="2"/>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rgbClr val="ED9D11"/>
              </a:buClr>
              <a:buFont typeface="Wingdings 2" charset="2"/>
              <a:buChar char=""/>
              <a:defRPr sz="14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buFont typeface="Wingdings" panose="05000000000000000000" pitchFamily="2" charset="2"/>
              <a:buChar char="§"/>
            </a:pPr>
            <a:r>
              <a:rPr lang="en-US" sz="2400" dirty="0">
                <a:latin typeface="Calibri "/>
                <a:cs typeface="Poppins" panose="00000500000000000000" pitchFamily="2" charset="0"/>
              </a:rPr>
              <a:t>For </a:t>
            </a:r>
            <a:r>
              <a:rPr lang="en-US" sz="2400" u="sng" dirty="0">
                <a:latin typeface="Calibri "/>
                <a:cs typeface="Poppins" panose="00000500000000000000" pitchFamily="2" charset="0"/>
              </a:rPr>
              <a:t>each month </a:t>
            </a:r>
            <a:r>
              <a:rPr lang="en-US" sz="2400" dirty="0">
                <a:latin typeface="Calibri "/>
                <a:cs typeface="Poppins" panose="00000500000000000000" pitchFamily="2" charset="0"/>
              </a:rPr>
              <a:t>of the program data period, enter the number of initiations and </a:t>
            </a:r>
            <a:r>
              <a:rPr lang="en-US" sz="2400" dirty="0" err="1">
                <a:latin typeface="Calibri "/>
                <a:cs typeface="Poppins" panose="00000500000000000000" pitchFamily="2" charset="0"/>
              </a:rPr>
              <a:t>reinitiations</a:t>
            </a:r>
            <a:r>
              <a:rPr lang="en-US" sz="2400" dirty="0">
                <a:latin typeface="Calibri "/>
                <a:cs typeface="Poppins" panose="00000500000000000000" pitchFamily="2" charset="0"/>
              </a:rPr>
              <a:t> (if available) for each priority population</a:t>
            </a:r>
          </a:p>
          <a:p>
            <a:pPr marL="0" indent="0">
              <a:buNone/>
            </a:pPr>
            <a:endParaRPr lang="en-US" sz="2400" dirty="0">
              <a:latin typeface="Calibri "/>
              <a:cs typeface="Poppins" panose="00000500000000000000" pitchFamily="2" charset="0"/>
            </a:endParaRPr>
          </a:p>
          <a:p>
            <a:pPr>
              <a:buFont typeface="Wingdings" panose="05000000000000000000" pitchFamily="2" charset="2"/>
              <a:buChar char="§"/>
            </a:pPr>
            <a:r>
              <a:rPr lang="en-US" sz="2400" dirty="0">
                <a:latin typeface="Calibri "/>
                <a:cs typeface="Poppins" panose="00000500000000000000" pitchFamily="2" charset="0"/>
              </a:rPr>
              <a:t>If you select multiple methods, there will be a separate tab to complete for each method</a:t>
            </a:r>
          </a:p>
          <a:p>
            <a:pPr>
              <a:buFont typeface="Wingdings" panose="05000000000000000000" pitchFamily="2" charset="2"/>
              <a:buChar char="§"/>
            </a:pPr>
            <a:endParaRPr lang="en-US" sz="2400" dirty="0">
              <a:latin typeface="Calibri "/>
              <a:cs typeface="Poppins" panose="00000500000000000000" pitchFamily="2" charset="0"/>
            </a:endParaRPr>
          </a:p>
          <a:p>
            <a:pPr>
              <a:buFont typeface="Wingdings" panose="05000000000000000000" pitchFamily="2" charset="2"/>
              <a:buChar char="§"/>
            </a:pPr>
            <a:endParaRPr lang="en-US" sz="11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1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2200" dirty="0">
              <a:latin typeface="Poppins" panose="00000500000000000000" pitchFamily="2" charset="0"/>
              <a:cs typeface="Poppins" panose="00000500000000000000" pitchFamily="2" charset="0"/>
            </a:endParaRPr>
          </a:p>
          <a:p>
            <a:pPr>
              <a:buFont typeface="Wingdings" panose="05000000000000000000" pitchFamily="2" charset="2"/>
              <a:buChar char="§"/>
            </a:pPr>
            <a:endParaRPr lang="en-US" sz="1000" dirty="0">
              <a:latin typeface="Poppins" panose="00000500000000000000" pitchFamily="2" charset="0"/>
              <a:cs typeface="Poppins" panose="00000500000000000000" pitchFamily="2" charset="0"/>
            </a:endParaRPr>
          </a:p>
        </p:txBody>
      </p:sp>
      <p:pic>
        <p:nvPicPr>
          <p:cNvPr id="7" name="Picture 6">
            <a:extLst>
              <a:ext uri="{FF2B5EF4-FFF2-40B4-BE49-F238E27FC236}">
                <a16:creationId xmlns:a16="http://schemas.microsoft.com/office/drawing/2014/main" id="{B1874E33-F7A6-A6A7-9C85-1322CBE76EEB}"/>
              </a:ext>
            </a:extLst>
          </p:cNvPr>
          <p:cNvPicPr>
            <a:picLocks noChangeAspect="1"/>
          </p:cNvPicPr>
          <p:nvPr/>
        </p:nvPicPr>
        <p:blipFill>
          <a:blip r:embed="rId3"/>
          <a:stretch>
            <a:fillRect/>
          </a:stretch>
        </p:blipFill>
        <p:spPr>
          <a:xfrm>
            <a:off x="4328643" y="1379473"/>
            <a:ext cx="6448676" cy="4857553"/>
          </a:xfrm>
          <a:prstGeom prst="rect">
            <a:avLst/>
          </a:prstGeom>
        </p:spPr>
      </p:pic>
    </p:spTree>
    <p:extLst>
      <p:ext uri="{BB962C8B-B14F-4D97-AF65-F5344CB8AC3E}">
        <p14:creationId xmlns:p14="http://schemas.microsoft.com/office/powerpoint/2010/main" val="4061093697"/>
      </p:ext>
    </p:extLst>
  </p:cSld>
  <p:clrMapOvr>
    <a:masterClrMapping/>
  </p:clrMapOvr>
  <mc:AlternateContent xmlns:mc="http://schemas.openxmlformats.org/markup-compatibility/2006" xmlns:p14="http://schemas.microsoft.com/office/powerpoint/2010/main">
    <mc:Choice Requires="p14">
      <p:transition spd="slow" p14:dur="2000" advTm="26000"/>
    </mc:Choice>
    <mc:Fallback xmlns="">
      <p:transition spd="slow" advTm="26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16F8F-24D0-5C88-9682-D23FE8AF89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695178-76B7-C775-5DAB-F3F330D47149}"/>
              </a:ext>
            </a:extLst>
          </p:cNvPr>
          <p:cNvSpPr>
            <a:spLocks noGrp="1"/>
          </p:cNvSpPr>
          <p:nvPr>
            <p:ph idx="1"/>
          </p:nvPr>
        </p:nvSpPr>
        <p:spPr>
          <a:xfrm>
            <a:off x="676274" y="1197936"/>
            <a:ext cx="10220325" cy="4826627"/>
          </a:xfrm>
        </p:spPr>
        <p:txBody>
          <a:bodyPr/>
          <a:lstStyle/>
          <a:p>
            <a:r>
              <a:rPr lang="en-US" sz="2400" dirty="0"/>
              <a:t>Some data systems do not have data on initiations monthly but have it quarterly, where one can divide their quarterly program data by 3 to enter in monthly estimates</a:t>
            </a:r>
          </a:p>
          <a:p>
            <a:r>
              <a:rPr lang="en-US" sz="2400" dirty="0"/>
              <a:t>Data on </a:t>
            </a:r>
            <a:r>
              <a:rPr lang="en-US" sz="2400" dirty="0" err="1"/>
              <a:t>PrEP</a:t>
            </a:r>
            <a:r>
              <a:rPr lang="en-US" sz="2400" dirty="0"/>
              <a:t> clients that do not fall into </a:t>
            </a:r>
            <a:r>
              <a:rPr lang="en-US" sz="2400" dirty="0" err="1"/>
              <a:t>PrEP</a:t>
            </a:r>
            <a:r>
              <a:rPr lang="en-US" sz="2400" dirty="0"/>
              <a:t> priority populations</a:t>
            </a:r>
            <a:endParaRPr lang="en-US" sz="500" dirty="0"/>
          </a:p>
          <a:p>
            <a:pPr lvl="1"/>
            <a:r>
              <a:rPr lang="en-US" sz="2000" dirty="0"/>
              <a:t>If the number of non-</a:t>
            </a:r>
            <a:r>
              <a:rPr lang="en-US" sz="2000" dirty="0" err="1"/>
              <a:t>PrEP</a:t>
            </a:r>
            <a:r>
              <a:rPr lang="en-US" sz="2000" dirty="0"/>
              <a:t> priority populations receiving </a:t>
            </a:r>
            <a:r>
              <a:rPr lang="en-US" sz="2000" dirty="0" err="1"/>
              <a:t>PrEP</a:t>
            </a:r>
            <a:r>
              <a:rPr lang="en-US" sz="2000" dirty="0"/>
              <a:t> are small, they can be disregarded from the program data entry and the target-setting exercise</a:t>
            </a:r>
          </a:p>
          <a:p>
            <a:pPr lvl="1"/>
            <a:endParaRPr lang="en-US" sz="500" dirty="0"/>
          </a:p>
          <a:p>
            <a:pPr lvl="1"/>
            <a:r>
              <a:rPr lang="en-US" sz="2000" dirty="0"/>
              <a:t>Alternatively, one can inflate targets to accommodate unclassified </a:t>
            </a:r>
            <a:r>
              <a:rPr lang="en-US" sz="2000" dirty="0" err="1"/>
              <a:t>PrEP</a:t>
            </a:r>
            <a:r>
              <a:rPr lang="en-US" sz="2000" dirty="0"/>
              <a:t> clients after targets are set</a:t>
            </a:r>
          </a:p>
          <a:p>
            <a:pPr lvl="1"/>
            <a:endParaRPr lang="en-US" sz="500" dirty="0"/>
          </a:p>
          <a:p>
            <a:pPr lvl="1"/>
            <a:r>
              <a:rPr lang="en-US" sz="2000" dirty="0"/>
              <a:t>Clients are often not classified as </a:t>
            </a:r>
            <a:r>
              <a:rPr lang="en-US" sz="2000" dirty="0" err="1"/>
              <a:t>PrEP</a:t>
            </a:r>
            <a:r>
              <a:rPr lang="en-US" sz="2000" dirty="0"/>
              <a:t> priority populations due to stigma and you may want to make assumptions about their categorization when entering data into </a:t>
            </a:r>
            <a:r>
              <a:rPr lang="en-US" sz="2000" dirty="0" err="1"/>
              <a:t>PrEP</a:t>
            </a:r>
            <a:r>
              <a:rPr lang="en-US" sz="2000" dirty="0"/>
              <a:t>-it</a:t>
            </a:r>
          </a:p>
          <a:p>
            <a:pPr marL="457200" lvl="1" indent="0">
              <a:buNone/>
            </a:pPr>
            <a:endParaRPr lang="en-US" sz="500" dirty="0"/>
          </a:p>
          <a:p>
            <a:r>
              <a:rPr lang="en-US" sz="2400" dirty="0"/>
              <a:t>Classification of </a:t>
            </a:r>
            <a:r>
              <a:rPr lang="en-US" sz="2400" dirty="0" err="1"/>
              <a:t>PrEP</a:t>
            </a:r>
            <a:r>
              <a:rPr lang="en-US" sz="2400" dirty="0"/>
              <a:t> clients who can be assigned to more than one priority population (e.g., FSW and AGYW)</a:t>
            </a:r>
          </a:p>
          <a:p>
            <a:pPr lvl="1"/>
            <a:r>
              <a:rPr lang="en-US" sz="2000" dirty="0"/>
              <a:t>We recommend assigning individuals to the category associated with the highest incidence of HIV</a:t>
            </a:r>
          </a:p>
          <a:p>
            <a:pPr marL="514350" indent="-514350">
              <a:buFont typeface="+mj-lt"/>
              <a:buAutoNum type="arabicPeriod"/>
            </a:pPr>
            <a:endParaRPr lang="en-US" dirty="0"/>
          </a:p>
        </p:txBody>
      </p:sp>
      <p:sp>
        <p:nvSpPr>
          <p:cNvPr id="3" name="Title 2">
            <a:extLst>
              <a:ext uri="{FF2B5EF4-FFF2-40B4-BE49-F238E27FC236}">
                <a16:creationId xmlns:a16="http://schemas.microsoft.com/office/drawing/2014/main" id="{FCD7F686-1AB9-6D91-A1B8-CEB6A414EE6F}"/>
              </a:ext>
            </a:extLst>
          </p:cNvPr>
          <p:cNvSpPr>
            <a:spLocks noGrp="1"/>
          </p:cNvSpPr>
          <p:nvPr>
            <p:ph type="title"/>
          </p:nvPr>
        </p:nvSpPr>
        <p:spPr>
          <a:xfrm>
            <a:off x="0" y="190956"/>
            <a:ext cx="11003280" cy="1143000"/>
          </a:xfrm>
        </p:spPr>
        <p:txBody>
          <a:bodyPr/>
          <a:lstStyle/>
          <a:p>
            <a:r>
              <a:rPr lang="en-US" dirty="0"/>
              <a:t>Commonly encountered issues with program data</a:t>
            </a:r>
          </a:p>
        </p:txBody>
      </p:sp>
    </p:spTree>
    <p:extLst>
      <p:ext uri="{BB962C8B-B14F-4D97-AF65-F5344CB8AC3E}">
        <p14:creationId xmlns:p14="http://schemas.microsoft.com/office/powerpoint/2010/main" val="322055747"/>
      </p:ext>
    </p:extLst>
  </p:cSld>
  <p:clrMapOvr>
    <a:masterClrMapping/>
  </p:clrMapOvr>
  <mc:AlternateContent xmlns:mc="http://schemas.openxmlformats.org/markup-compatibility/2006" xmlns:p14="http://schemas.microsoft.com/office/powerpoint/2010/main">
    <mc:Choice Requires="p14">
      <p:transition spd="slow" p14:dur="2000" advTm="86000"/>
    </mc:Choice>
    <mc:Fallback xmlns="">
      <p:transition spd="slow" advTm="86000"/>
    </mc:Fallback>
  </mc:AlternateContent>
</p:sld>
</file>

<file path=ppt/theme/theme1.xml><?xml version="1.0" encoding="utf-8"?>
<a:theme xmlns:a="http://schemas.openxmlformats.org/drawingml/2006/main" name="MosaicColorThemeADJ">
  <a:themeElements>
    <a:clrScheme name="MOSAIC Template Colors">
      <a:dk1>
        <a:srgbClr val="625E58"/>
      </a:dk1>
      <a:lt1>
        <a:srgbClr val="FFFFFF"/>
      </a:lt1>
      <a:dk2>
        <a:srgbClr val="625E58"/>
      </a:dk2>
      <a:lt2>
        <a:srgbClr val="E7E6E6"/>
      </a:lt2>
      <a:accent1>
        <a:srgbClr val="29676B"/>
      </a:accent1>
      <a:accent2>
        <a:srgbClr val="AF3158"/>
      </a:accent2>
      <a:accent3>
        <a:srgbClr val="DE9F3B"/>
      </a:accent3>
      <a:accent4>
        <a:srgbClr val="645F59"/>
      </a:accent4>
      <a:accent5>
        <a:srgbClr val="50A849"/>
      </a:accent5>
      <a:accent6>
        <a:srgbClr val="919191"/>
      </a:accent6>
      <a:hlink>
        <a:srgbClr val="057AB2"/>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E44E04ED-FB5F-435A-9522-2ADC80DFB895}" vid="{FCBD714F-4460-46DD-AEAF-4BF9CF183C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35616bd-f3ab-4ee4-8f55-73cb5167d911" xsi:nil="true"/>
    <lcf76f155ced4ddcb4097134ff3c332f xmlns="1865d82a-bf83-4eaa-817a-e97c662b7d46">
      <Terms xmlns="http://schemas.microsoft.com/office/infopath/2007/PartnerControls"/>
    </lcf76f155ced4ddcb4097134ff3c332f>
    <NotesonUse xmlns="1865d82a-bf83-4eaa-817a-e97c662b7d46" xsi:nil="true"/>
    <Open_x0020_with_x0020_Seclore xmlns="1865d82a-bf83-4eaa-817a-e97c662b7d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8F0ACE12F80A4794329C3456661B9E" ma:contentTypeVersion="22" ma:contentTypeDescription="Create a new document." ma:contentTypeScope="" ma:versionID="94afe1f3169ec5f8dfcc67b179ec9c78">
  <xsd:schema xmlns:xsd="http://www.w3.org/2001/XMLSchema" xmlns:xs="http://www.w3.org/2001/XMLSchema" xmlns:p="http://schemas.microsoft.com/office/2006/metadata/properties" xmlns:ns2="1865d82a-bf83-4eaa-817a-e97c662b7d46" xmlns:ns3="d35616bd-f3ab-4ee4-8f55-73cb5167d911" targetNamespace="http://schemas.microsoft.com/office/2006/metadata/properties" ma:root="true" ma:fieldsID="74b77f497480b4256a0773170f83c1b9" ns2:_="" ns3:_="">
    <xsd:import namespace="1865d82a-bf83-4eaa-817a-e97c662b7d46"/>
    <xsd:import namespace="d35616bd-f3ab-4ee4-8f55-73cb5167d91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NotesonUse" minOccurs="0"/>
                <xsd:element ref="ns2:Open_x0020_with_x0020_Seclor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65d82a-bf83-4eaa-817a-e97c662b7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NotesonUse" ma:index="26" nillable="true" ma:displayName="Notes on Use" ma:format="Dropdown" ma:internalName="NotesonUse">
      <xsd:simpleType>
        <xsd:restriction base="dms:Note">
          <xsd:maxLength value="255"/>
        </xsd:restriction>
      </xsd:simpleType>
    </xsd:element>
    <xsd:element name="Open_x0020_with_x0020_Seclore" ma:index="27" nillable="true" ma:displayName="Open with Seclore" ma:hidden="true" ma:internalName="Open_x0020_with_x0020_Seclor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616bd-f3ab-4ee4-8f55-73cb5167d91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44e5cab-ca8b-48ba-a99c-e62ef9b13973}" ma:internalName="TaxCatchAll" ma:showField="CatchAllData" ma:web="d35616bd-f3ab-4ee4-8f55-73cb5167d9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479079-273F-4AE9-85C4-98276B00939E}">
  <ds:schemaRefs>
    <ds:schemaRef ds:uri="http://schemas.microsoft.com/sharepoint/v3/contenttype/forms"/>
  </ds:schemaRefs>
</ds:datastoreItem>
</file>

<file path=customXml/itemProps2.xml><?xml version="1.0" encoding="utf-8"?>
<ds:datastoreItem xmlns:ds="http://schemas.openxmlformats.org/officeDocument/2006/customXml" ds:itemID="{E36EBD7C-FDA1-47A0-8E65-4816BEEBFFC4}">
  <ds:schemaRefs>
    <ds:schemaRef ds:uri="1865d82a-bf83-4eaa-817a-e97c662b7d46"/>
    <ds:schemaRef ds:uri="http://www.w3.org/XML/1998/namespace"/>
    <ds:schemaRef ds:uri="http://schemas.microsoft.com/office/2006/documentManagement/types"/>
    <ds:schemaRef ds:uri="http://purl.org/dc/dcmitype/"/>
    <ds:schemaRef ds:uri="http://schemas.openxmlformats.org/package/2006/metadata/core-properties"/>
    <ds:schemaRef ds:uri="d35616bd-f3ab-4ee4-8f55-73cb5167d911"/>
    <ds:schemaRef ds:uri="http://schemas.microsoft.com/office/infopath/2007/PartnerControls"/>
    <ds:schemaRef ds:uri="http://purl.org/dc/elements/1.1/"/>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585D605C-2C03-49FD-90FE-57F86EE3E9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65d82a-bf83-4eaa-817a-e97c662b7d46"/>
    <ds:schemaRef ds:uri="d35616bd-f3ab-4ee4-8f55-73cb5167d9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MOSAIC_PPT Presentation Template_FINAL_Dec2022</Template>
  <TotalTime>6069</TotalTime>
  <Words>2253</Words>
  <Application>Microsoft Office PowerPoint</Application>
  <PresentationFormat>Widescreen</PresentationFormat>
  <Paragraphs>181</Paragraphs>
  <Slides>14</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Calibri</vt:lpstr>
      <vt:lpstr>Calibri </vt:lpstr>
      <vt:lpstr>Calibri Light</vt:lpstr>
      <vt:lpstr>Poppins</vt:lpstr>
      <vt:lpstr>Poppins Medium</vt:lpstr>
      <vt:lpstr>Poppins SemiBold</vt:lpstr>
      <vt:lpstr>Segoe UI</vt:lpstr>
      <vt:lpstr>Wingdings</vt:lpstr>
      <vt:lpstr>MosaicColorThemeADJ</vt:lpstr>
      <vt:lpstr>PrEP-it Instructional Presentations Module 6: Program data</vt:lpstr>
      <vt:lpstr>Instructional presentations</vt:lpstr>
      <vt:lpstr>Configuration</vt:lpstr>
      <vt:lpstr>Why do we include prior program data?</vt:lpstr>
      <vt:lpstr>PrEP stages</vt:lpstr>
      <vt:lpstr>Set date range for program data</vt:lpstr>
      <vt:lpstr>Download program data template</vt:lpstr>
      <vt:lpstr>Complete program data table</vt:lpstr>
      <vt:lpstr>Commonly encountered issues with program data</vt:lpstr>
      <vt:lpstr>Initiation and reinitiation data quality</vt:lpstr>
      <vt:lpstr>Upload program data</vt:lpstr>
      <vt:lpstr>Troubleshooting uploading template errors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PrEP-it  Commodities Forecasting</dc:title>
  <dc:creator>Nicole Bellows</dc:creator>
  <cp:lastModifiedBy>Katharine Kripke</cp:lastModifiedBy>
  <cp:revision>35</cp:revision>
  <dcterms:created xsi:type="dcterms:W3CDTF">2023-07-24T13:58:53Z</dcterms:created>
  <dcterms:modified xsi:type="dcterms:W3CDTF">2025-03-27T23:03:23Z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0x010100EA8F0ACE12F80A4794329C3456661B9E</vt:lpwstr>
  </property>
  <property fmtid="{D5CDD505-2E9C-101B-9397-08002B2CF9AE}" pid="3" name="MediaServiceImageTags">
    <vt:lpwstr/>
  </property>
</Properties>
</file>