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0" r:id="rId4"/>
  </p:sldMasterIdLst>
  <p:notesMasterIdLst>
    <p:notesMasterId r:id="rId12"/>
  </p:notesMasterIdLst>
  <p:sldIdLst>
    <p:sldId id="256" r:id="rId5"/>
    <p:sldId id="2147375605" r:id="rId6"/>
    <p:sldId id="302" r:id="rId7"/>
    <p:sldId id="303" r:id="rId8"/>
    <p:sldId id="304" r:id="rId9"/>
    <p:sldId id="306" r:id="rId10"/>
    <p:sldId id="2146847456"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122EABA-21EF-A20D-2CEE-6697002E3416}" name="Katharine Kripke" initials="KK" userId="S::kkripke@avenirhealth.org::737067a8-ce4c-468f-a99a-57252e8500d5" providerId="AD"/>
  <p188:author id="{221853CE-A0A9-7CBB-E567-073A02677D79}" name="Bridger Trap" initials="BT" userId="S::btrap@fhi360.org::433eb0b8-f62c-4657-9e25-7d3b4c4e0835" providerId="AD"/>
  <p188:author id="{FEB2A5F2-EC1B-62F2-26F3-D76F03562F6E}" name="Nicole Bellows" initials="NB" userId="S::NBellows@avenirhealth.org::3fc3b30d-5d86-4bc9-8cbf-feccad0d555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FF0"/>
    <a:srgbClr val="635F59"/>
    <a:srgbClr val="DE5700"/>
    <a:srgbClr val="FDFAF6"/>
    <a:srgbClr val="F5EB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7" autoAdjust="0"/>
    <p:restoredTop sz="81630" autoAdjust="0"/>
  </p:normalViewPr>
  <p:slideViewPr>
    <p:cSldViewPr snapToGrid="0" snapToObjects="1">
      <p:cViewPr varScale="1">
        <p:scale>
          <a:sx n="86" d="100"/>
          <a:sy n="86" d="100"/>
        </p:scale>
        <p:origin x="1470"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8/10/relationships/authors" Targe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2EDFBA-CACE-4AC5-A78B-2F0445B2ED8F}" type="datetimeFigureOut">
              <a:rPr lang="en-US" smtClean="0"/>
              <a:t>3/27/2025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78AAD2-397B-456F-893A-253AADE969C9}" type="slidenum">
              <a:rPr lang="en-US" smtClean="0"/>
              <a:t>‹#›</a:t>
            </a:fld>
            <a:endParaRPr lang="en-US"/>
          </a:p>
        </p:txBody>
      </p:sp>
    </p:spTree>
    <p:extLst>
      <p:ext uri="{BB962C8B-B14F-4D97-AF65-F5344CB8AC3E}">
        <p14:creationId xmlns:p14="http://schemas.microsoft.com/office/powerpoint/2010/main" val="1292366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Module 11 of the </a:t>
            </a:r>
            <a:r>
              <a:rPr lang="en-US" dirty="0" err="1"/>
              <a:t>PrEP</a:t>
            </a:r>
            <a:r>
              <a:rPr lang="en-US" dirty="0"/>
              <a:t>-it instructional presentations on Commodities Forecasting</a:t>
            </a:r>
          </a:p>
        </p:txBody>
      </p:sp>
      <p:sp>
        <p:nvSpPr>
          <p:cNvPr id="4" name="Slide Number Placeholder 3"/>
          <p:cNvSpPr>
            <a:spLocks noGrp="1"/>
          </p:cNvSpPr>
          <p:nvPr>
            <p:ph type="sldNum" sz="quarter" idx="5"/>
          </p:nvPr>
        </p:nvSpPr>
        <p:spPr/>
        <p:txBody>
          <a:bodyPr/>
          <a:lstStyle/>
          <a:p>
            <a:fld id="{2F78AAD2-397B-456F-893A-253AADE969C9}" type="slidenum">
              <a:rPr lang="en-US" smtClean="0"/>
              <a:t>1</a:t>
            </a:fld>
            <a:endParaRPr lang="en-US"/>
          </a:p>
        </p:txBody>
      </p:sp>
    </p:spTree>
    <p:extLst>
      <p:ext uri="{BB962C8B-B14F-4D97-AF65-F5344CB8AC3E}">
        <p14:creationId xmlns:p14="http://schemas.microsoft.com/office/powerpoint/2010/main" val="4028911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part of a series of presentations on the use of the various features in the </a:t>
            </a:r>
            <a:r>
              <a:rPr lang="en-US" dirty="0" err="1"/>
              <a:t>PrEP</a:t>
            </a:r>
            <a:r>
              <a:rPr lang="en-US" dirty="0"/>
              <a:t> Implementation planning, monitoring, and evaluation tool – or </a:t>
            </a:r>
            <a:r>
              <a:rPr lang="en-US" dirty="0" err="1"/>
              <a:t>PrEP</a:t>
            </a:r>
            <a:r>
              <a:rPr lang="en-US" dirty="0"/>
              <a:t>-it.  </a:t>
            </a:r>
            <a:r>
              <a:rPr lang="en-US" dirty="0" err="1"/>
              <a:t>PrEP</a:t>
            </a:r>
            <a:r>
              <a:rPr lang="en-US" dirty="0"/>
              <a:t>-it is a decision-making and analysis tool with several interrelated modules used for target setting, costing, and commodities forecasting.  This presentation is </a:t>
            </a:r>
            <a:r>
              <a:rPr lang="en-US"/>
              <a:t>the eleventh </a:t>
            </a:r>
            <a:r>
              <a:rPr lang="en-US" dirty="0"/>
              <a:t>in a series of presentations on features and functions of </a:t>
            </a:r>
            <a:r>
              <a:rPr lang="en-US" dirty="0" err="1"/>
              <a:t>PrEP</a:t>
            </a:r>
            <a:r>
              <a:rPr lang="en-US" dirty="0"/>
              <a:t>-it.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8AAD2-397B-456F-893A-253AADE969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2630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commodities forecasting module tracks the need for commodities and their related cost each month based on different inputs in the tool – including the method costs, the continuation rates, the visit schedules, prior program data, and the set targets.  </a:t>
            </a:r>
          </a:p>
          <a:p>
            <a:endParaRPr lang="en-US" dirty="0"/>
          </a:p>
          <a:p>
            <a:r>
              <a:rPr lang="en-US" dirty="0"/>
              <a:t>The primary purpose of this module is to assist with supply chain management by forecasting the number of commodities that should be distributed to clients each month. </a:t>
            </a:r>
          </a:p>
          <a:p>
            <a:endParaRPr lang="en-US" dirty="0"/>
          </a:p>
          <a:p>
            <a:r>
              <a:rPr lang="en-US" dirty="0"/>
              <a:t>This information can be shared with funders on the needed volume and costs of </a:t>
            </a:r>
            <a:r>
              <a:rPr lang="en-US" dirty="0" err="1"/>
              <a:t>PrEP</a:t>
            </a:r>
            <a:r>
              <a:rPr lang="en-US" dirty="0"/>
              <a:t> commodities. </a:t>
            </a:r>
          </a:p>
          <a:p>
            <a:endParaRPr lang="en-US" dirty="0"/>
          </a:p>
          <a:p>
            <a:r>
              <a:rPr lang="en-US" dirty="0"/>
              <a:t>Additionally, for countries that are considering starting </a:t>
            </a:r>
            <a:r>
              <a:rPr lang="en-US" dirty="0" err="1"/>
              <a:t>PrEP</a:t>
            </a:r>
            <a:r>
              <a:rPr lang="en-US" dirty="0"/>
              <a:t> programs or introducing new methods, this module can be used to examine whether the commodity needs are feasible.</a:t>
            </a:r>
          </a:p>
        </p:txBody>
      </p:sp>
      <p:sp>
        <p:nvSpPr>
          <p:cNvPr id="4" name="Slide Number Placeholder 3"/>
          <p:cNvSpPr>
            <a:spLocks noGrp="1"/>
          </p:cNvSpPr>
          <p:nvPr>
            <p:ph type="sldNum" sz="quarter" idx="5"/>
          </p:nvPr>
        </p:nvSpPr>
        <p:spPr/>
        <p:txBody>
          <a:bodyPr/>
          <a:lstStyle/>
          <a:p>
            <a:fld id="{2F78AAD2-397B-456F-893A-253AADE969C9}" type="slidenum">
              <a:rPr lang="en-US" smtClean="0"/>
              <a:t>3</a:t>
            </a:fld>
            <a:endParaRPr lang="en-US"/>
          </a:p>
        </p:txBody>
      </p:sp>
    </p:spTree>
    <p:extLst>
      <p:ext uri="{BB962C8B-B14F-4D97-AF65-F5344CB8AC3E}">
        <p14:creationId xmlns:p14="http://schemas.microsoft.com/office/powerpoint/2010/main" val="40418386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This module comes last in </a:t>
            </a:r>
            <a:r>
              <a:rPr lang="en-US" dirty="0" err="1"/>
              <a:t>PrEP</a:t>
            </a:r>
            <a:r>
              <a:rPr lang="en-US" dirty="0"/>
              <a:t>-it and the necessary inputs are entered in prior modules of the tool.  In the configuration section of the tool, one specifies the type or types of commodities, their unit costs, and the client visit schedule for distribution.  </a:t>
            </a:r>
          </a:p>
          <a:p>
            <a:endParaRPr lang="en-US" dirty="0"/>
          </a:p>
          <a:p>
            <a:r>
              <a:rPr lang="en-US" dirty="0"/>
              <a:t>Prior program data are entered in the program data section and the targets module calculates the number of visits expected each month.</a:t>
            </a:r>
          </a:p>
          <a:p>
            <a:endParaRPr lang="en-US" dirty="0"/>
          </a:p>
          <a:p>
            <a:r>
              <a:rPr lang="en-US" dirty="0"/>
              <a:t>Using these inputs, the only step necessary on the commodities forecasting page is to specify the date range for which you want to see commodities forecasting by using the dropdown menus and clicking on the set date range button.</a:t>
            </a:r>
          </a:p>
        </p:txBody>
      </p:sp>
      <p:sp>
        <p:nvSpPr>
          <p:cNvPr id="4" name="Slide Number Placeholder 3"/>
          <p:cNvSpPr>
            <a:spLocks noGrp="1"/>
          </p:cNvSpPr>
          <p:nvPr>
            <p:ph type="sldNum" sz="quarter" idx="5"/>
          </p:nvPr>
        </p:nvSpPr>
        <p:spPr/>
        <p:txBody>
          <a:bodyPr/>
          <a:lstStyle/>
          <a:p>
            <a:fld id="{2F78AAD2-397B-456F-893A-253AADE969C9}" type="slidenum">
              <a:rPr lang="en-US" smtClean="0"/>
              <a:t>4</a:t>
            </a:fld>
            <a:endParaRPr lang="en-US"/>
          </a:p>
        </p:txBody>
      </p:sp>
    </p:spTree>
    <p:extLst>
      <p:ext uri="{BB962C8B-B14F-4D97-AF65-F5344CB8AC3E}">
        <p14:creationId xmlns:p14="http://schemas.microsoft.com/office/powerpoint/2010/main" val="22336323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outputs will then show you the number of visits expected each month and the amount of </a:t>
            </a:r>
            <a:r>
              <a:rPr lang="en-US" dirty="0" err="1"/>
              <a:t>PrEP</a:t>
            </a:r>
            <a:r>
              <a:rPr lang="en-US" dirty="0"/>
              <a:t> product needed as well as their associated costs. If multiple methods were specified, use the dropdown menu to see the method-specific results. </a:t>
            </a:r>
            <a:r>
              <a:rPr lang="en-US" sz="1200" dirty="0">
                <a:latin typeface="Calibri "/>
                <a:cs typeface="Poppins" panose="00000500000000000000" pitchFamily="2" charset="0"/>
              </a:rPr>
              <a:t>You can use the number of visits to estimate the number of needed HIV tests and other visit-related resources.</a:t>
            </a:r>
            <a:endParaRPr lang="en-US" dirty="0"/>
          </a:p>
          <a:p>
            <a:endParaRPr lang="en-US" dirty="0"/>
          </a:p>
          <a:p>
            <a:r>
              <a:rPr lang="en-US" dirty="0"/>
              <a:t>To save the information externally, right click and copy all and paste in an Excel workbook or Google Sheets. You can also save the results in a JSON file to share with colleagues and upload at a later date.</a:t>
            </a:r>
          </a:p>
        </p:txBody>
      </p:sp>
      <p:sp>
        <p:nvSpPr>
          <p:cNvPr id="4" name="Slide Number Placeholder 3"/>
          <p:cNvSpPr>
            <a:spLocks noGrp="1"/>
          </p:cNvSpPr>
          <p:nvPr>
            <p:ph type="sldNum" sz="quarter" idx="5"/>
          </p:nvPr>
        </p:nvSpPr>
        <p:spPr/>
        <p:txBody>
          <a:bodyPr/>
          <a:lstStyle/>
          <a:p>
            <a:fld id="{2F78AAD2-397B-456F-893A-253AADE969C9}" type="slidenum">
              <a:rPr lang="en-US" smtClean="0"/>
              <a:t>5</a:t>
            </a:fld>
            <a:endParaRPr lang="en-US"/>
          </a:p>
        </p:txBody>
      </p:sp>
    </p:spTree>
    <p:extLst>
      <p:ext uri="{BB962C8B-B14F-4D97-AF65-F5344CB8AC3E}">
        <p14:creationId xmlns:p14="http://schemas.microsoft.com/office/powerpoint/2010/main" val="1621338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information on commodities forecasting and other functions of </a:t>
            </a:r>
            <a:r>
              <a:rPr lang="en-US" dirty="0" err="1"/>
              <a:t>PrEP</a:t>
            </a:r>
            <a:r>
              <a:rPr lang="en-US" dirty="0"/>
              <a:t>-it, please join the </a:t>
            </a:r>
            <a:r>
              <a:rPr lang="en-US" dirty="0" err="1"/>
              <a:t>PrEP</a:t>
            </a:r>
            <a:r>
              <a:rPr lang="en-US" dirty="0"/>
              <a:t>-it community of Practice.  You can enter questions with the hashtag #commodities so that others can learn from your question as well.</a:t>
            </a:r>
          </a:p>
        </p:txBody>
      </p:sp>
      <p:sp>
        <p:nvSpPr>
          <p:cNvPr id="4" name="Slide Number Placeholder 3"/>
          <p:cNvSpPr>
            <a:spLocks noGrp="1"/>
          </p:cNvSpPr>
          <p:nvPr>
            <p:ph type="sldNum" sz="quarter" idx="5"/>
          </p:nvPr>
        </p:nvSpPr>
        <p:spPr/>
        <p:txBody>
          <a:bodyPr/>
          <a:lstStyle/>
          <a:p>
            <a:fld id="{2F78AAD2-397B-456F-893A-253AADE969C9}" type="slidenum">
              <a:rPr lang="en-US" smtClean="0"/>
              <a:t>6</a:t>
            </a:fld>
            <a:endParaRPr lang="en-US"/>
          </a:p>
        </p:txBody>
      </p:sp>
    </p:spTree>
    <p:extLst>
      <p:ext uri="{BB962C8B-B14F-4D97-AF65-F5344CB8AC3E}">
        <p14:creationId xmlns:p14="http://schemas.microsoft.com/office/powerpoint/2010/main" val="3676414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listening.</a:t>
            </a:r>
          </a:p>
        </p:txBody>
      </p:sp>
      <p:sp>
        <p:nvSpPr>
          <p:cNvPr id="4" name="Slide Number Placeholder 3"/>
          <p:cNvSpPr>
            <a:spLocks noGrp="1"/>
          </p:cNvSpPr>
          <p:nvPr>
            <p:ph type="sldNum" sz="quarter" idx="5"/>
          </p:nvPr>
        </p:nvSpPr>
        <p:spPr/>
        <p:txBody>
          <a:bodyPr/>
          <a:lstStyle/>
          <a:p>
            <a:fld id="{2F78AAD2-397B-456F-893A-253AADE969C9}" type="slidenum">
              <a:rPr lang="en-US" smtClean="0"/>
              <a:t>7</a:t>
            </a:fld>
            <a:endParaRPr lang="en-US"/>
          </a:p>
        </p:txBody>
      </p:sp>
    </p:spTree>
    <p:extLst>
      <p:ext uri="{BB962C8B-B14F-4D97-AF65-F5344CB8AC3E}">
        <p14:creationId xmlns:p14="http://schemas.microsoft.com/office/powerpoint/2010/main" val="40989469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DA8F54F-975F-4B47-B428-5E4CB9F2AE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02436" y="5731720"/>
            <a:ext cx="1867191" cy="529139"/>
          </a:xfrm>
          <a:prstGeom prst="rect">
            <a:avLst/>
          </a:prstGeom>
        </p:spPr>
      </p:pic>
      <p:sp>
        <p:nvSpPr>
          <p:cNvPr id="2" name="Title 1">
            <a:extLst>
              <a:ext uri="{FF2B5EF4-FFF2-40B4-BE49-F238E27FC236}">
                <a16:creationId xmlns:a16="http://schemas.microsoft.com/office/drawing/2014/main" id="{6770063B-6453-2A42-8D03-76AE5EA5A98B}"/>
              </a:ext>
            </a:extLst>
          </p:cNvPr>
          <p:cNvSpPr>
            <a:spLocks noGrp="1"/>
          </p:cNvSpPr>
          <p:nvPr>
            <p:ph type="ctrTitle" hasCustomPrompt="1"/>
          </p:nvPr>
        </p:nvSpPr>
        <p:spPr>
          <a:xfrm>
            <a:off x="0" y="997648"/>
            <a:ext cx="10026502" cy="2006840"/>
          </a:xfrm>
        </p:spPr>
        <p:txBody>
          <a:bodyPr lIns="1371600" rIns="685800" anchor="b">
            <a:normAutofit/>
          </a:bodyPr>
          <a:lstStyle>
            <a:lvl1pPr algn="l">
              <a:defRPr sz="4200" b="0" i="0">
                <a:solidFill>
                  <a:schemeClr val="bg1"/>
                </a:solidFill>
                <a:latin typeface="Poppins SemiBold" pitchFamily="2" charset="77"/>
                <a:ea typeface="Roboto" panose="02000000000000000000" pitchFamily="2" charset="0"/>
                <a:cs typeface="Poppins SemiBold" pitchFamily="2" charset="77"/>
              </a:defRPr>
            </a:lvl1pPr>
          </a:lstStyle>
          <a:p>
            <a:r>
              <a:rPr lang="en-US" dirty="0"/>
              <a:t>Add Presentation Title Here</a:t>
            </a:r>
            <a:br>
              <a:rPr lang="en-US" dirty="0"/>
            </a:br>
            <a:r>
              <a:rPr lang="en-US" dirty="0"/>
              <a:t>Add Presentation Title Here</a:t>
            </a:r>
          </a:p>
        </p:txBody>
      </p:sp>
      <p:sp>
        <p:nvSpPr>
          <p:cNvPr id="3" name="Subtitle 2">
            <a:extLst>
              <a:ext uri="{FF2B5EF4-FFF2-40B4-BE49-F238E27FC236}">
                <a16:creationId xmlns:a16="http://schemas.microsoft.com/office/drawing/2014/main" id="{377053FB-3181-5D49-BE63-400BC05649CF}"/>
              </a:ext>
            </a:extLst>
          </p:cNvPr>
          <p:cNvSpPr>
            <a:spLocks noGrp="1"/>
          </p:cNvSpPr>
          <p:nvPr>
            <p:ph type="subTitle" idx="1" hasCustomPrompt="1"/>
          </p:nvPr>
        </p:nvSpPr>
        <p:spPr>
          <a:xfrm>
            <a:off x="0" y="3497182"/>
            <a:ext cx="10026502" cy="1655762"/>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Presentation Subtitle Here</a:t>
            </a:r>
          </a:p>
          <a:p>
            <a:r>
              <a:rPr lang="en-US" dirty="0"/>
              <a:t>Name, Affiliation</a:t>
            </a:r>
          </a:p>
          <a:p>
            <a:r>
              <a:rPr lang="en-US" dirty="0"/>
              <a:t>Date</a:t>
            </a:r>
          </a:p>
        </p:txBody>
      </p:sp>
      <p:pic>
        <p:nvPicPr>
          <p:cNvPr id="14" name="Picture 13">
            <a:extLst>
              <a:ext uri="{FF2B5EF4-FFF2-40B4-BE49-F238E27FC236}">
                <a16:creationId xmlns:a16="http://schemas.microsoft.com/office/drawing/2014/main" id="{B020C297-0AAB-3641-83C6-4EA8E63A6A8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21105" y="5726320"/>
            <a:ext cx="1877087" cy="563126"/>
          </a:xfrm>
          <a:prstGeom prst="rect">
            <a:avLst/>
          </a:prstGeom>
        </p:spPr>
      </p:pic>
      <p:pic>
        <p:nvPicPr>
          <p:cNvPr id="16" name="Picture 15">
            <a:extLst>
              <a:ext uri="{FF2B5EF4-FFF2-40B4-BE49-F238E27FC236}">
                <a16:creationId xmlns:a16="http://schemas.microsoft.com/office/drawing/2014/main" id="{935DDD90-2572-2142-A32E-F632BC6370B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12008" y="5497972"/>
            <a:ext cx="1491482" cy="880219"/>
          </a:xfrm>
          <a:prstGeom prst="rect">
            <a:avLst/>
          </a:prstGeom>
        </p:spPr>
      </p:pic>
    </p:spTree>
    <p:extLst>
      <p:ext uri="{BB962C8B-B14F-4D97-AF65-F5344CB8AC3E}">
        <p14:creationId xmlns:p14="http://schemas.microsoft.com/office/powerpoint/2010/main" val="6404004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7EC2E576-8369-45BC-A089-0B31C7F1303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7" name="Content Placeholder 2">
            <a:extLst>
              <a:ext uri="{FF2B5EF4-FFF2-40B4-BE49-F238E27FC236}">
                <a16:creationId xmlns:a16="http://schemas.microsoft.com/office/drawing/2014/main" id="{F56A08E6-2B96-4F88-B6EB-F6B8ADFF82D6}"/>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6279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wo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10" name="Content Placeholder 2">
            <a:extLst>
              <a:ext uri="{FF2B5EF4-FFF2-40B4-BE49-F238E27FC236}">
                <a16:creationId xmlns:a16="http://schemas.microsoft.com/office/drawing/2014/main" id="{C7B1B3EC-872B-4194-A0DB-1BDA946FB219}"/>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E015CB24-8436-4EEF-A592-7C06AD8B32B5}"/>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1">
            <a:extLst>
              <a:ext uri="{FF2B5EF4-FFF2-40B4-BE49-F238E27FC236}">
                <a16:creationId xmlns:a16="http://schemas.microsoft.com/office/drawing/2014/main" id="{6FD3F024-36A0-426B-A8DC-BC1B10A4E3B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8413402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mp;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5" name="Title 1">
            <a:extLst>
              <a:ext uri="{FF2B5EF4-FFF2-40B4-BE49-F238E27FC236}">
                <a16:creationId xmlns:a16="http://schemas.microsoft.com/office/drawing/2014/main" id="{62C25052-BA82-416E-8995-D25156506233}"/>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6" name="Content Placeholder 2">
            <a:extLst>
              <a:ext uri="{FF2B5EF4-FFF2-40B4-BE49-F238E27FC236}">
                <a16:creationId xmlns:a16="http://schemas.microsoft.com/office/drawing/2014/main" id="{12607E55-5539-4E64-B48A-CA7163A62299}"/>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536920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9" name="Content Placeholder 2">
            <a:extLst>
              <a:ext uri="{FF2B5EF4-FFF2-40B4-BE49-F238E27FC236}">
                <a16:creationId xmlns:a16="http://schemas.microsoft.com/office/drawing/2014/main" id="{6169E144-BFE2-4CC2-BE63-EAD3E30B0AAC}"/>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1B71E526-EFDA-4787-8B6A-FAB888784F3C}"/>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
            <a:extLst>
              <a:ext uri="{FF2B5EF4-FFF2-40B4-BE49-F238E27FC236}">
                <a16:creationId xmlns:a16="http://schemas.microsoft.com/office/drawing/2014/main" id="{9CC519C8-34B2-4606-9A3B-B2B6A3865438}"/>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964989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63152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25230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44108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Teal">
    <p:bg>
      <p:bgPr>
        <a:solidFill>
          <a:srgbClr val="02666D">
            <a:alpha val="10000"/>
          </a:srgbClr>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053B96F-08DD-469C-9F8C-D31ACBFAA87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51873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Pink">
    <p:bg>
      <p:bgPr>
        <a:solidFill>
          <a:srgbClr val="AF315A">
            <a:alpha val="10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630B7A9-3A89-6E4C-ADF6-FA23B9E6469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48947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Gold">
    <p:bg>
      <p:bgPr>
        <a:solidFill>
          <a:srgbClr val="E0A141">
            <a:alpha val="5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74B6B67-225D-474B-A9EC-88515CA904BB}"/>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260245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Photo-Pink">
    <p:spTree>
      <p:nvGrpSpPr>
        <p:cNvPr id="1" name=""/>
        <p:cNvGrpSpPr/>
        <p:nvPr/>
      </p:nvGrpSpPr>
      <p:grpSpPr>
        <a:xfrm>
          <a:off x="0" y="0"/>
          <a:ext cx="0" cy="0"/>
          <a:chOff x="0" y="0"/>
          <a:chExt cx="0" cy="0"/>
        </a:xfrm>
      </p:grpSpPr>
      <p:pic>
        <p:nvPicPr>
          <p:cNvPr id="8" name="Picture 7" descr="A couple of women posing for a picture&#10;&#10;Description automatically generated with low confidence">
            <a:extLst>
              <a:ext uri="{FF2B5EF4-FFF2-40B4-BE49-F238E27FC236}">
                <a16:creationId xmlns:a16="http://schemas.microsoft.com/office/drawing/2014/main" id="{FB7E668C-EDC6-BD6B-645B-A91850FA204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 y="0"/>
            <a:ext cx="12192006" cy="6858000"/>
          </a:xfrm>
          <a:prstGeom prst="rect">
            <a:avLst/>
          </a:prstGeom>
        </p:spPr>
      </p:pic>
      <p:pic>
        <p:nvPicPr>
          <p:cNvPr id="9" name="Picture 8">
            <a:extLst>
              <a:ext uri="{FF2B5EF4-FFF2-40B4-BE49-F238E27FC236}">
                <a16:creationId xmlns:a16="http://schemas.microsoft.com/office/drawing/2014/main" id="{FDB24FB4-FBDB-BCDD-8726-2003B5B5C37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6" name="Rectangle 5">
            <a:extLst>
              <a:ext uri="{FF2B5EF4-FFF2-40B4-BE49-F238E27FC236}">
                <a16:creationId xmlns:a16="http://schemas.microsoft.com/office/drawing/2014/main" id="{0DB9E195-1A02-E6B3-24D0-FAB94BBF2588}"/>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 Same Side Corner Rectangle 6">
            <a:extLst>
              <a:ext uri="{FF2B5EF4-FFF2-40B4-BE49-F238E27FC236}">
                <a16:creationId xmlns:a16="http://schemas.microsoft.com/office/drawing/2014/main" id="{D41F857F-4A06-C174-6986-639EC00395DD}"/>
              </a:ext>
            </a:extLst>
          </p:cNvPr>
          <p:cNvSpPr/>
          <p:nvPr userDrawn="1"/>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C3F4F93-1E7C-F640-8BE4-319E5E0030AD}"/>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4360000"/>
            <a:ext cx="2378912" cy="1821117"/>
          </a:xfrm>
        </p:spPr>
        <p:txBody>
          <a:bodyPr lIns="91440" anchor="ctr" anchorCtr="0">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26044523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_Teal">
    <p:bg>
      <p:bgPr>
        <a:solidFill>
          <a:srgbClr val="02666D">
            <a:alpha val="10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8D1475-7176-2948-9793-B78039E83FD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4" name="Title 1">
            <a:extLst>
              <a:ext uri="{FF2B5EF4-FFF2-40B4-BE49-F238E27FC236}">
                <a16:creationId xmlns:a16="http://schemas.microsoft.com/office/drawing/2014/main" id="{9C55E129-83E0-3A46-AF56-E1BAEB2554D6}"/>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5692874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_Pink">
    <p:bg>
      <p:bgPr>
        <a:solidFill>
          <a:srgbClr val="AF315A">
            <a:alpha val="10000"/>
          </a:srgb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B0BC5F-C487-A744-9239-01BA7E5D1EE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6" name="Title 1">
            <a:extLst>
              <a:ext uri="{FF2B5EF4-FFF2-40B4-BE49-F238E27FC236}">
                <a16:creationId xmlns:a16="http://schemas.microsoft.com/office/drawing/2014/main" id="{F4C2EEB0-D3B9-B449-BE0E-901ADF190C7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2097291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_Gold">
    <p:bg>
      <p:bgPr>
        <a:solidFill>
          <a:srgbClr val="E0A141">
            <a:alpha val="5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04DB06-2BB7-FA4D-9DA1-8DE92897C0B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2917282B-4C54-3F4D-9CDA-5B7D607EA0B9}"/>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9649688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Map">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A5C8800-B6EF-A145-A1F1-96E4FF516797}"/>
              </a:ext>
            </a:extLst>
          </p:cNvPr>
          <p:cNvSpPr>
            <a:spLocks noGrp="1"/>
          </p:cNvSpPr>
          <p:nvPr>
            <p:ph type="title" hasCustomPrompt="1"/>
          </p:nvPr>
        </p:nvSpPr>
        <p:spPr>
          <a:xfrm>
            <a:off x="0" y="190956"/>
            <a:ext cx="10515600" cy="1143000"/>
          </a:xfrm>
        </p:spPr>
        <p:txBody>
          <a:bodyPr lIns="804672">
            <a:normAutofit/>
          </a:bodyPr>
          <a:lstStyle>
            <a:lvl1pPr>
              <a:defRPr sz="3000" b="1" i="0">
                <a:solidFill>
                  <a:srgbClr val="02666D"/>
                </a:solidFill>
                <a:latin typeface="Poppins SemiBold" pitchFamily="2" charset="77"/>
                <a:ea typeface="Roboto" panose="02000000000000000000" pitchFamily="2" charset="0"/>
                <a:cs typeface="Poppins SemiBold" pitchFamily="2" charset="77"/>
              </a:defRPr>
            </a:lvl1pPr>
          </a:lstStyle>
          <a:p>
            <a:r>
              <a:rPr lang="en-US" dirty="0"/>
              <a:t>Click to edit Chart Title</a:t>
            </a:r>
          </a:p>
        </p:txBody>
      </p:sp>
    </p:spTree>
    <p:extLst>
      <p:ext uri="{BB962C8B-B14F-4D97-AF65-F5344CB8AC3E}">
        <p14:creationId xmlns:p14="http://schemas.microsoft.com/office/powerpoint/2010/main" val="8118653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Meet the Team">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E78A47C4-1320-9047-8046-FA0DB1A98318}"/>
              </a:ext>
            </a:extLst>
          </p:cNvPr>
          <p:cNvSpPr txBox="1">
            <a:spLocks/>
          </p:cNvSpPr>
          <p:nvPr/>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t>Meet the Team</a:t>
            </a:r>
          </a:p>
        </p:txBody>
      </p:sp>
      <p:sp>
        <p:nvSpPr>
          <p:cNvPr id="2" name="Title 2">
            <a:extLst>
              <a:ext uri="{FF2B5EF4-FFF2-40B4-BE49-F238E27FC236}">
                <a16:creationId xmlns:a16="http://schemas.microsoft.com/office/drawing/2014/main" id="{0764CF7B-840F-2D41-ED09-59B769EDD88F}"/>
              </a:ext>
            </a:extLst>
          </p:cNvPr>
          <p:cNvSpPr txBox="1">
            <a:spLocks/>
          </p:cNvSpPr>
          <p:nvPr userDrawn="1"/>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Meet the Team</a:t>
            </a:r>
          </a:p>
        </p:txBody>
      </p:sp>
    </p:spTree>
    <p:extLst>
      <p:ext uri="{BB962C8B-B14F-4D97-AF65-F5344CB8AC3E}">
        <p14:creationId xmlns:p14="http://schemas.microsoft.com/office/powerpoint/2010/main" val="32726782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7_Thank You">
    <p:spTree>
      <p:nvGrpSpPr>
        <p:cNvPr id="1" name=""/>
        <p:cNvGrpSpPr/>
        <p:nvPr/>
      </p:nvGrpSpPr>
      <p:grpSpPr>
        <a:xfrm>
          <a:off x="0" y="0"/>
          <a:ext cx="0" cy="0"/>
          <a:chOff x="0" y="0"/>
          <a:chExt cx="0" cy="0"/>
        </a:xfrm>
      </p:grpSpPr>
      <p:pic>
        <p:nvPicPr>
          <p:cNvPr id="4" name="Picture 3" descr="A picture containing outdoor, tree, person, standing&#10;&#10;Description automatically generated">
            <a:extLst>
              <a:ext uri="{FF2B5EF4-FFF2-40B4-BE49-F238E27FC236}">
                <a16:creationId xmlns:a16="http://schemas.microsoft.com/office/drawing/2014/main" id="{DE3DFD45-99EF-10D2-19EC-E88E4B854F1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7556500" y="0"/>
            <a:ext cx="4101912" cy="6858000"/>
          </a:xfrm>
          <a:prstGeom prst="rect">
            <a:avLst/>
          </a:prstGeom>
        </p:spPr>
      </p:pic>
      <p:sp>
        <p:nvSpPr>
          <p:cNvPr id="37" name="TextBox 36">
            <a:extLst>
              <a:ext uri="{FF2B5EF4-FFF2-40B4-BE49-F238E27FC236}">
                <a16:creationId xmlns:a16="http://schemas.microsoft.com/office/drawing/2014/main" id="{C355AD93-7E4A-4B1B-A616-C5E58B8E1BE9}"/>
              </a:ext>
            </a:extLst>
          </p:cNvPr>
          <p:cNvSpPr txBox="1"/>
          <p:nvPr/>
        </p:nvSpPr>
        <p:spPr>
          <a:xfrm>
            <a:off x="715518" y="5231844"/>
            <a:ext cx="6020711" cy="1287019"/>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1" u="none" strike="noStrike" kern="1200" cap="none" spc="0" normalizeH="0" baseline="0" noProof="0" dirty="0">
                <a:ln>
                  <a:noFill/>
                </a:ln>
                <a:solidFill>
                  <a:srgbClr val="635F59"/>
                </a:solidFill>
                <a:effectLst/>
                <a:uLnTx/>
                <a:uFillTx/>
                <a:latin typeface="Calibri" panose="020F0502020204030204"/>
                <a:ea typeface="+mn-ea"/>
                <a:cs typeface="+mn-cs"/>
              </a:rPr>
              <a:t>MOSAIC is made possible by the generous support of the American people through the U.S. President’s Emergency Plan for AIDS Relief (PEPFAR) and the U.S. Agency for International Development (USAID). The contents of this presentation are the responsibility of MOSAIC and do not necessarily reflect the views of PEPFAR, USAID, or the U.S. Government. MOSAIC is a global cooperative agreement (#7200AA21CA00011) led by FHI 360, with core partners Wits RHI, Pangaea Zimbabwe, LVCT Health, Jhpiego, and AVAC.</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1" u="none" strike="noStrike" kern="1200" cap="none" spc="0" normalizeH="0" baseline="0" noProof="0" dirty="0">
                <a:ln>
                  <a:noFill/>
                </a:ln>
                <a:solidFill>
                  <a:srgbClr val="635F59"/>
                </a:solidFill>
                <a:effectLst/>
                <a:uLnTx/>
                <a:uFillTx/>
                <a:latin typeface="Calibri" panose="020F0502020204030204"/>
                <a:ea typeface="+mn-ea"/>
                <a:cs typeface="+mn-cs"/>
              </a:rPr>
              <a:t>Photo Credit: MOSAIC Consortium</a:t>
            </a:r>
          </a:p>
        </p:txBody>
      </p:sp>
      <p:sp>
        <p:nvSpPr>
          <p:cNvPr id="19" name="Title 2">
            <a:extLst>
              <a:ext uri="{FF2B5EF4-FFF2-40B4-BE49-F238E27FC236}">
                <a16:creationId xmlns:a16="http://schemas.microsoft.com/office/drawing/2014/main" id="{FA06B5C9-C4CB-1E42-92BE-1E8453325584}"/>
              </a:ext>
            </a:extLst>
          </p:cNvPr>
          <p:cNvSpPr txBox="1">
            <a:spLocks/>
          </p:cNvSpPr>
          <p:nvPr/>
        </p:nvSpPr>
        <p:spPr>
          <a:xfrm>
            <a:off x="0" y="-5815"/>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ACKNOWLEDGMENTS</a:t>
            </a:r>
          </a:p>
        </p:txBody>
      </p:sp>
      <p:pic>
        <p:nvPicPr>
          <p:cNvPr id="3" name="Picture 2">
            <a:extLst>
              <a:ext uri="{FF2B5EF4-FFF2-40B4-BE49-F238E27FC236}">
                <a16:creationId xmlns:a16="http://schemas.microsoft.com/office/drawing/2014/main" id="{805ED304-335E-1145-BEA0-619398728E22}"/>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1274662" y="0"/>
            <a:ext cx="917337" cy="6858000"/>
          </a:xfrm>
          <a:prstGeom prst="rect">
            <a:avLst/>
          </a:prstGeom>
        </p:spPr>
      </p:pic>
      <p:sp>
        <p:nvSpPr>
          <p:cNvPr id="8" name="Text Placeholder 7">
            <a:extLst>
              <a:ext uri="{FF2B5EF4-FFF2-40B4-BE49-F238E27FC236}">
                <a16:creationId xmlns:a16="http://schemas.microsoft.com/office/drawing/2014/main" id="{C2D24103-1287-6C49-88C4-9E81E1DAA736}"/>
              </a:ext>
            </a:extLst>
          </p:cNvPr>
          <p:cNvSpPr>
            <a:spLocks noGrp="1"/>
          </p:cNvSpPr>
          <p:nvPr>
            <p:ph type="body" sz="quarter" idx="10" hasCustomPrompt="1"/>
          </p:nvPr>
        </p:nvSpPr>
        <p:spPr>
          <a:xfrm>
            <a:off x="715518" y="830987"/>
            <a:ext cx="5886450" cy="1067741"/>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700" baseline="0">
                <a:solidFill>
                  <a:srgbClr val="635F59"/>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b="0" i="0" u="none" strike="noStrike" dirty="0">
                <a:solidFill>
                  <a:srgbClr val="000000"/>
                </a:solidFill>
                <a:effectLst/>
                <a:latin typeface="Calibri" panose="020F0502020204030204" pitchFamily="34" charset="0"/>
              </a:rPr>
              <a:t>Click here to add the names of individual contributors to this presentation/slide deck, as well as photography credit (if applicable).</a:t>
            </a:r>
          </a:p>
        </p:txBody>
      </p:sp>
      <p:pic>
        <p:nvPicPr>
          <p:cNvPr id="13" name="Picture 12" descr="A screenshot of a computer&#10;&#10;Description automatically generated">
            <a:extLst>
              <a:ext uri="{FF2B5EF4-FFF2-40B4-BE49-F238E27FC236}">
                <a16:creationId xmlns:a16="http://schemas.microsoft.com/office/drawing/2014/main" id="{B877CC29-5D10-F1DF-E779-0989C5F8019E}"/>
              </a:ext>
            </a:extLst>
          </p:cNvPr>
          <p:cNvPicPr>
            <a:picLocks noChangeAspect="1"/>
          </p:cNvPicPr>
          <p:nvPr userDrawn="1"/>
        </p:nvPicPr>
        <p:blipFill>
          <a:blip r:embed="rId4"/>
          <a:srcRect r="7628" b="36265"/>
          <a:stretch/>
        </p:blipFill>
        <p:spPr>
          <a:xfrm>
            <a:off x="840254" y="2130228"/>
            <a:ext cx="5875737" cy="2896680"/>
          </a:xfrm>
          <a:prstGeom prst="rect">
            <a:avLst/>
          </a:prstGeom>
        </p:spPr>
      </p:pic>
    </p:spTree>
    <p:extLst>
      <p:ext uri="{BB962C8B-B14F-4D97-AF65-F5344CB8AC3E}">
        <p14:creationId xmlns:p14="http://schemas.microsoft.com/office/powerpoint/2010/main" val="32162233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Photo-Teal">
    <p:spTree>
      <p:nvGrpSpPr>
        <p:cNvPr id="1" name=""/>
        <p:cNvGrpSpPr/>
        <p:nvPr/>
      </p:nvGrpSpPr>
      <p:grpSpPr>
        <a:xfrm>
          <a:off x="0" y="0"/>
          <a:ext cx="0" cy="0"/>
          <a:chOff x="0" y="0"/>
          <a:chExt cx="0" cy="0"/>
        </a:xfrm>
      </p:grpSpPr>
      <p:pic>
        <p:nvPicPr>
          <p:cNvPr id="4" name="Picture 3" descr="A group of women sitting on a bed&#10;&#10;Description automatically generated with low confidence">
            <a:extLst>
              <a:ext uri="{FF2B5EF4-FFF2-40B4-BE49-F238E27FC236}">
                <a16:creationId xmlns:a16="http://schemas.microsoft.com/office/drawing/2014/main" id="{61E110E7-E123-F276-8AD4-28D7AAE07CE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F2F28414-4EED-FB93-56C2-412A14F6E9E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9" name="Picture 8">
            <a:extLst>
              <a:ext uri="{FF2B5EF4-FFF2-40B4-BE49-F238E27FC236}">
                <a16:creationId xmlns:a16="http://schemas.microsoft.com/office/drawing/2014/main" id="{A5867A2A-0E3F-ED7B-908F-DA0C25325CAD}"/>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0" name="Rectangle 9">
            <a:extLst>
              <a:ext uri="{FF2B5EF4-FFF2-40B4-BE49-F238E27FC236}">
                <a16:creationId xmlns:a16="http://schemas.microsoft.com/office/drawing/2014/main" id="{7BD26820-EDFB-7F15-B829-80F4642B3979}"/>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 Same Side Corner Rectangle 10">
            <a:extLst>
              <a:ext uri="{FF2B5EF4-FFF2-40B4-BE49-F238E27FC236}">
                <a16:creationId xmlns:a16="http://schemas.microsoft.com/office/drawing/2014/main" id="{EA2946DD-A6C7-0A3D-35B9-E5B90FF64163}"/>
              </a:ext>
            </a:extLst>
          </p:cNvPr>
          <p:cNvSpPr/>
          <p:nvPr userDrawn="1"/>
        </p:nvSpPr>
        <p:spPr>
          <a:xfrm rot="5400000">
            <a:off x="508046" y="3815574"/>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8FFB380-79DD-9AB1-25DF-283BBD8E282C}"/>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14C0A663-45FD-78F6-92BB-67D71A98BFA4}"/>
              </a:ext>
            </a:extLst>
          </p:cNvPr>
          <p:cNvSpPr/>
          <p:nvPr userDrawn="1"/>
        </p:nvSpPr>
        <p:spPr>
          <a:xfrm rot="5400000">
            <a:off x="508046" y="3815575"/>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D411D53B-2C17-0513-DAAF-C9EEA0ACA832}"/>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F01515E3-006C-9ED8-FA17-B99B5E3067DD}"/>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2574456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Photo-Gold">
    <p:spTree>
      <p:nvGrpSpPr>
        <p:cNvPr id="1" name=""/>
        <p:cNvGrpSpPr/>
        <p:nvPr/>
      </p:nvGrpSpPr>
      <p:grpSpPr>
        <a:xfrm>
          <a:off x="0" y="0"/>
          <a:ext cx="0" cy="0"/>
          <a:chOff x="0" y="0"/>
          <a:chExt cx="0" cy="0"/>
        </a:xfrm>
      </p:grpSpPr>
      <p:pic>
        <p:nvPicPr>
          <p:cNvPr id="4" name="Picture 3" descr="A picture containing person, outdoor, tree&#10;&#10;Description automatically generated">
            <a:extLst>
              <a:ext uri="{FF2B5EF4-FFF2-40B4-BE49-F238E27FC236}">
                <a16:creationId xmlns:a16="http://schemas.microsoft.com/office/drawing/2014/main" id="{76062521-196F-236D-42EF-188B4FE165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900"/>
            <a:ext cx="12191998" cy="6854100"/>
          </a:xfrm>
          <a:prstGeom prst="rect">
            <a:avLst/>
          </a:prstGeom>
        </p:spPr>
      </p:pic>
      <p:pic>
        <p:nvPicPr>
          <p:cNvPr id="7" name="Picture 6">
            <a:extLst>
              <a:ext uri="{FF2B5EF4-FFF2-40B4-BE49-F238E27FC236}">
                <a16:creationId xmlns:a16="http://schemas.microsoft.com/office/drawing/2014/main" id="{137306F4-AE0F-F13F-D53B-4E9D7C3FA0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9" name="Rectangle 8">
            <a:extLst>
              <a:ext uri="{FF2B5EF4-FFF2-40B4-BE49-F238E27FC236}">
                <a16:creationId xmlns:a16="http://schemas.microsoft.com/office/drawing/2014/main" id="{777471C7-EDCF-B8F6-839D-A040509AFFD2}"/>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CDED1D49-4FFE-FD17-B7E1-0EB298C4B3C3}"/>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439E7DF-9EF7-1D29-E2FE-10EBEEA10D80}"/>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2" name="Rectangle 11">
            <a:extLst>
              <a:ext uri="{FF2B5EF4-FFF2-40B4-BE49-F238E27FC236}">
                <a16:creationId xmlns:a16="http://schemas.microsoft.com/office/drawing/2014/main" id="{62897F14-2BE8-B7C1-3969-B64D618890AA}"/>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C9E64E1D-F63D-8649-CACC-05D3D8724CF8}"/>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E09BC866-D106-A00C-64CA-14503E732485}"/>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EA1D9D07-D075-7CEC-341D-0EB776192B0B}"/>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13946968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Header-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02666D"/>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EAA457FB-0279-DF5F-C9A6-62C28081BE54}"/>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6732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Header-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AF315A"/>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5D7C1A45-D173-C8B1-BC80-C4A338932B9F}"/>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Tree>
    <p:extLst>
      <p:ext uri="{BB962C8B-B14F-4D97-AF65-F5344CB8AC3E}">
        <p14:creationId xmlns:p14="http://schemas.microsoft.com/office/powerpoint/2010/main" val="494497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Header-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DF9F3B"/>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86EE2C5D-5463-C964-5C5A-7128CA81CC3E}"/>
              </a:ext>
            </a:extLst>
          </p:cNvPr>
          <p:cNvSpPr/>
          <p:nvPr userDrawn="1"/>
        </p:nvSpPr>
        <p:spPr>
          <a:xfrm rot="5400000">
            <a:off x="515572" y="2012734"/>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Tree>
    <p:extLst>
      <p:ext uri="{BB962C8B-B14F-4D97-AF65-F5344CB8AC3E}">
        <p14:creationId xmlns:p14="http://schemas.microsoft.com/office/powerpoint/2010/main" val="17627727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mp;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5" name="Title 1">
            <a:extLst>
              <a:ext uri="{FF2B5EF4-FFF2-40B4-BE49-F238E27FC236}">
                <a16:creationId xmlns:a16="http://schemas.microsoft.com/office/drawing/2014/main" id="{031A0D84-D40D-4B0B-AA0B-6E5D05F5667F}"/>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347357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ABF9E271-AAC7-F748-AA3D-0443064B07B0}"/>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11" name="Title 1">
            <a:extLst>
              <a:ext uri="{FF2B5EF4-FFF2-40B4-BE49-F238E27FC236}">
                <a16:creationId xmlns:a16="http://schemas.microsoft.com/office/drawing/2014/main" id="{EFF6C658-983B-4C3F-9E55-51F84372F6E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002159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1C18C7-44E9-A849-A928-B8E8636A7A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88DA799-6C4E-E449-822B-0C755EE6E1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A7D608-4208-EF42-89C9-4CF2EAA472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757F1C-AA46-F440-992C-E659F30495C3}" type="datetimeFigureOut">
              <a:rPr lang="en-US" smtClean="0"/>
              <a:t>3/27/2025</a:t>
            </a:fld>
            <a:endParaRPr lang="en-US"/>
          </a:p>
        </p:txBody>
      </p:sp>
      <p:sp>
        <p:nvSpPr>
          <p:cNvPr id="5" name="Footer Placeholder 4">
            <a:extLst>
              <a:ext uri="{FF2B5EF4-FFF2-40B4-BE49-F238E27FC236}">
                <a16:creationId xmlns:a16="http://schemas.microsoft.com/office/drawing/2014/main" id="{AD22D1D9-95FD-2048-8C24-2A1B55F65C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62BEC77-9EA5-F74E-A125-70D2461207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DE773F-A8FD-9A43-AD89-7584A207DBAB}" type="slidenum">
              <a:rPr lang="en-US" smtClean="0"/>
              <a:t>‹#›</a:t>
            </a:fld>
            <a:endParaRPr lang="en-US"/>
          </a:p>
        </p:txBody>
      </p:sp>
    </p:spTree>
    <p:extLst>
      <p:ext uri="{BB962C8B-B14F-4D97-AF65-F5344CB8AC3E}">
        <p14:creationId xmlns:p14="http://schemas.microsoft.com/office/powerpoint/2010/main" val="396593381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4" r:id="rId3"/>
    <p:sldLayoutId id="2147483726"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63"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hyperlink" Target="http://www.prepitweb.org/"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hyperlink" Target="https://prep-it-community-of-practice.mn.co/" TargetMode="External"/><Relationship Id="rId2" Type="http://schemas.openxmlformats.org/officeDocument/2006/relationships/notesSlide" Target="../notesSlides/notesSlide6.xml"/><Relationship Id="rId1" Type="http://schemas.openxmlformats.org/officeDocument/2006/relationships/slideLayout" Target="../slideLayouts/slideLayout10.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CF83FF-577A-C643-8B63-00EA32A36BAA}"/>
              </a:ext>
            </a:extLst>
          </p:cNvPr>
          <p:cNvSpPr>
            <a:spLocks noGrp="1"/>
          </p:cNvSpPr>
          <p:nvPr>
            <p:ph type="ctrTitle"/>
          </p:nvPr>
        </p:nvSpPr>
        <p:spPr>
          <a:xfrm>
            <a:off x="-1" y="1705056"/>
            <a:ext cx="11801475" cy="2006840"/>
          </a:xfrm>
        </p:spPr>
        <p:txBody>
          <a:bodyPr/>
          <a:lstStyle/>
          <a:p>
            <a:r>
              <a:rPr lang="en-US" dirty="0" err="1"/>
              <a:t>PrEP</a:t>
            </a:r>
            <a:r>
              <a:rPr lang="en-US" dirty="0"/>
              <a:t>-it Instructional Presentations</a:t>
            </a:r>
            <a:br>
              <a:rPr lang="en-US" dirty="0"/>
            </a:br>
            <a:br>
              <a:rPr lang="en-US" sz="1000" dirty="0"/>
            </a:br>
            <a:r>
              <a:rPr lang="en-US" sz="4000" i="1" dirty="0">
                <a:solidFill>
                  <a:srgbClr val="E9EFF0"/>
                </a:solidFill>
                <a:latin typeface="Poppins Medium" pitchFamily="2" charset="77"/>
                <a:cs typeface="Poppins Medium" pitchFamily="2" charset="77"/>
              </a:rPr>
              <a:t>Module 11: Commodities Forecasting </a:t>
            </a:r>
          </a:p>
        </p:txBody>
      </p:sp>
      <p:sp>
        <p:nvSpPr>
          <p:cNvPr id="2" name="Subtitle 2">
            <a:extLst>
              <a:ext uri="{FF2B5EF4-FFF2-40B4-BE49-F238E27FC236}">
                <a16:creationId xmlns:a16="http://schemas.microsoft.com/office/drawing/2014/main" id="{72EDA801-3C5D-A77C-07CA-F9977C041B05}"/>
              </a:ext>
            </a:extLst>
          </p:cNvPr>
          <p:cNvSpPr>
            <a:spLocks noGrp="1"/>
          </p:cNvSpPr>
          <p:nvPr>
            <p:ph type="subTitle" idx="1" hasCustomPrompt="1"/>
          </p:nvPr>
        </p:nvSpPr>
        <p:spPr>
          <a:xfrm>
            <a:off x="0" y="4191000"/>
            <a:ext cx="10026502" cy="961944"/>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a:p>
            <a:endParaRPr lang="en-US" dirty="0"/>
          </a:p>
          <a:p>
            <a:r>
              <a:rPr lang="en-US" dirty="0"/>
              <a:t>DECEMBER 2024</a:t>
            </a:r>
          </a:p>
        </p:txBody>
      </p:sp>
    </p:spTree>
    <p:extLst>
      <p:ext uri="{BB962C8B-B14F-4D97-AF65-F5344CB8AC3E}">
        <p14:creationId xmlns:p14="http://schemas.microsoft.com/office/powerpoint/2010/main" val="802128974"/>
      </p:ext>
    </p:extLst>
  </p:cSld>
  <p:clrMapOvr>
    <a:masterClrMapping/>
  </p:clrMapOvr>
  <mc:AlternateContent xmlns:mc="http://schemas.openxmlformats.org/markup-compatibility/2006" xmlns:p14="http://schemas.microsoft.com/office/powerpoint/2010/main">
    <mc:Choice Requires="p14">
      <p:transition spd="slow" p14:dur="2000" advTm="9000"/>
    </mc:Choice>
    <mc:Fallback xmlns="">
      <p:transition spd="slow" advTm="9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1C1F5A1-5B19-23D4-1635-256EC6582798}"/>
              </a:ext>
            </a:extLst>
          </p:cNvPr>
          <p:cNvSpPr/>
          <p:nvPr/>
        </p:nvSpPr>
        <p:spPr>
          <a:xfrm>
            <a:off x="6708913" y="0"/>
            <a:ext cx="5483087"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Content Placeholder 4">
            <a:extLst>
              <a:ext uri="{FF2B5EF4-FFF2-40B4-BE49-F238E27FC236}">
                <a16:creationId xmlns:a16="http://schemas.microsoft.com/office/drawing/2014/main" id="{1FDD2365-A693-824B-8B4E-FFAD48F9D8E7}"/>
              </a:ext>
            </a:extLst>
          </p:cNvPr>
          <p:cNvSpPr>
            <a:spLocks noGrp="1"/>
          </p:cNvSpPr>
          <p:nvPr>
            <p:ph idx="1"/>
          </p:nvPr>
        </p:nvSpPr>
        <p:spPr>
          <a:xfrm>
            <a:off x="730071" y="1220974"/>
            <a:ext cx="5483087" cy="4826627"/>
          </a:xfrm>
        </p:spPr>
        <p:txBody>
          <a:bodyPr/>
          <a:lstStyle/>
          <a:p>
            <a:pPr marL="411480" indent="-411480">
              <a:lnSpc>
                <a:spcPct val="100000"/>
              </a:lnSpc>
              <a:spcAft>
                <a:spcPts val="1200"/>
              </a:spcAft>
            </a:pPr>
            <a:r>
              <a:rPr lang="en-US" dirty="0"/>
              <a:t>This presentation is part of a series for guidance on the use of the</a:t>
            </a:r>
            <a:r>
              <a:rPr lang="en-US" sz="2800" dirty="0">
                <a:latin typeface="Poppins" panose="00000500000000000000" pitchFamily="2" charset="0"/>
                <a:cs typeface="Poppins" panose="00000500000000000000" pitchFamily="2" charset="0"/>
              </a:rPr>
              <a:t> </a:t>
            </a:r>
            <a:r>
              <a:rPr lang="en-US" dirty="0" err="1"/>
              <a:t>PrEP</a:t>
            </a:r>
            <a:r>
              <a:rPr lang="en-US" dirty="0"/>
              <a:t>-it (</a:t>
            </a:r>
            <a:r>
              <a:rPr lang="en-US" dirty="0" err="1"/>
              <a:t>PrEP</a:t>
            </a:r>
            <a:r>
              <a:rPr lang="en-US" dirty="0"/>
              <a:t> Implementation planning, monitoring, and evaluation Tool)</a:t>
            </a:r>
          </a:p>
          <a:p>
            <a:pPr marL="411480" indent="-411480">
              <a:lnSpc>
                <a:spcPct val="100000"/>
              </a:lnSpc>
              <a:spcAft>
                <a:spcPts val="1200"/>
              </a:spcAft>
            </a:pPr>
            <a:r>
              <a:rPr lang="en-US" dirty="0" err="1"/>
              <a:t>PrEP</a:t>
            </a:r>
            <a:r>
              <a:rPr lang="en-US" dirty="0"/>
              <a:t>-it is a decision-making and analysis tool with interrelated modules used for target setting, costing, and commodities forecasting</a:t>
            </a:r>
          </a:p>
          <a:p>
            <a:pPr marL="411480" indent="-411480">
              <a:lnSpc>
                <a:spcPct val="100000"/>
              </a:lnSpc>
              <a:spcAft>
                <a:spcPts val="1200"/>
              </a:spcAft>
            </a:pPr>
            <a:endParaRPr lang="en-US" dirty="0"/>
          </a:p>
          <a:p>
            <a:pPr marL="411480" indent="-411480">
              <a:lnSpc>
                <a:spcPct val="100000"/>
              </a:lnSpc>
              <a:spcAft>
                <a:spcPts val="1200"/>
              </a:spcAft>
            </a:pPr>
            <a:endParaRPr lang="en-US" dirty="0"/>
          </a:p>
          <a:p>
            <a:pPr marL="0" indent="0">
              <a:lnSpc>
                <a:spcPct val="100000"/>
              </a:lnSpc>
              <a:spcAft>
                <a:spcPts val="1200"/>
              </a:spcAft>
              <a:buNone/>
            </a:pPr>
            <a:endParaRPr lang="en-US" dirty="0"/>
          </a:p>
        </p:txBody>
      </p:sp>
      <p:sp>
        <p:nvSpPr>
          <p:cNvPr id="4" name="Title 3">
            <a:extLst>
              <a:ext uri="{FF2B5EF4-FFF2-40B4-BE49-F238E27FC236}">
                <a16:creationId xmlns:a16="http://schemas.microsoft.com/office/drawing/2014/main" id="{4771AC45-870F-8C4A-9ECE-9F6DD861686D}"/>
              </a:ext>
            </a:extLst>
          </p:cNvPr>
          <p:cNvSpPr>
            <a:spLocks noGrp="1"/>
          </p:cNvSpPr>
          <p:nvPr>
            <p:ph type="title"/>
          </p:nvPr>
        </p:nvSpPr>
        <p:spPr/>
        <p:txBody>
          <a:bodyPr/>
          <a:lstStyle/>
          <a:p>
            <a:r>
              <a:rPr lang="en-US" dirty="0"/>
              <a:t>Instructional presentations</a:t>
            </a:r>
          </a:p>
        </p:txBody>
      </p:sp>
      <p:sp>
        <p:nvSpPr>
          <p:cNvPr id="11" name="Rectangle 10">
            <a:extLst>
              <a:ext uri="{FF2B5EF4-FFF2-40B4-BE49-F238E27FC236}">
                <a16:creationId xmlns:a16="http://schemas.microsoft.com/office/drawing/2014/main" id="{EECF5314-7365-1306-FD79-4E8A537C6FFC}"/>
              </a:ext>
            </a:extLst>
          </p:cNvPr>
          <p:cNvSpPr/>
          <p:nvPr/>
        </p:nvSpPr>
        <p:spPr>
          <a:xfrm>
            <a:off x="7216770" y="0"/>
            <a:ext cx="4975230" cy="6858000"/>
          </a:xfrm>
          <a:prstGeom prst="rect">
            <a:avLst/>
          </a:prstGeom>
          <a:solidFill>
            <a:schemeClr val="accent2">
              <a:lumMod val="20000"/>
              <a:lumOff val="8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3" name="Group 2">
            <a:extLst>
              <a:ext uri="{FF2B5EF4-FFF2-40B4-BE49-F238E27FC236}">
                <a16:creationId xmlns:a16="http://schemas.microsoft.com/office/drawing/2014/main" id="{3F7FAAD0-A0C6-77C6-FD6C-55519A7B4F90}"/>
              </a:ext>
            </a:extLst>
          </p:cNvPr>
          <p:cNvGrpSpPr/>
          <p:nvPr/>
        </p:nvGrpSpPr>
        <p:grpSpPr>
          <a:xfrm>
            <a:off x="7760883" y="190956"/>
            <a:ext cx="4261008" cy="6089652"/>
            <a:chOff x="7791449" y="190956"/>
            <a:chExt cx="4261008" cy="6089652"/>
          </a:xfrm>
        </p:grpSpPr>
        <p:sp>
          <p:nvSpPr>
            <p:cNvPr id="7" name="Rectangle: Rounded Corners 6">
              <a:extLst>
                <a:ext uri="{FF2B5EF4-FFF2-40B4-BE49-F238E27FC236}">
                  <a16:creationId xmlns:a16="http://schemas.microsoft.com/office/drawing/2014/main" id="{7BDFF16D-5073-4EAF-C8FF-2480DA696714}"/>
                </a:ext>
              </a:extLst>
            </p:cNvPr>
            <p:cNvSpPr/>
            <p:nvPr/>
          </p:nvSpPr>
          <p:spPr>
            <a:xfrm>
              <a:off x="7791449" y="2439082"/>
              <a:ext cx="4261008" cy="3841526"/>
            </a:xfrm>
            <a:prstGeom prst="roundRect">
              <a:avLst>
                <a:gd name="adj" fmla="val 5995"/>
              </a:avLst>
            </a:prstGeom>
            <a:solidFill>
              <a:schemeClr val="accent2">
                <a:lumMod val="20000"/>
                <a:lumOff val="80000"/>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14000"/>
                </a:lnSpc>
                <a:spcBef>
                  <a:spcPts val="300"/>
                </a:spcBef>
                <a:spcAft>
                  <a:spcPts val="300"/>
                </a:spcAft>
                <a:buClrTx/>
                <a:buSzTx/>
                <a:buFontTx/>
                <a:buNone/>
                <a:tabLst/>
                <a:defRPr/>
              </a:pPr>
              <a:r>
                <a:rPr kumimoji="0" lang="en-US" sz="1800" b="1" i="1" u="sng" strike="noStrike" kern="1200" cap="none" spc="0" normalizeH="0" baseline="0" noProof="0" dirty="0">
                  <a:ln>
                    <a:noFill/>
                  </a:ln>
                  <a:solidFill>
                    <a:srgbClr val="29676B"/>
                  </a:solidFill>
                  <a:effectLst/>
                  <a:uLnTx/>
                  <a:uFillTx/>
                  <a:latin typeface="Poppins SemiBold" pitchFamily="2" charset="77"/>
                  <a:ea typeface="+mn-ea"/>
                  <a:cs typeface="Poppins SemiBold" pitchFamily="2" charset="77"/>
                </a:rPr>
                <a:t>PREP-IT GUIDANCE SECTIONS</a:t>
              </a:r>
              <a:endParaRPr kumimoji="0" lang="en-US" sz="1800" b="1" i="0" u="none" strike="noStrike" kern="1200" cap="none" spc="0" normalizeH="0" baseline="0" noProof="0" dirty="0">
                <a:ln>
                  <a:noFill/>
                </a:ln>
                <a:solidFill>
                  <a:schemeClr val="accent2"/>
                </a:solidFill>
                <a:effectLst/>
                <a:uLnTx/>
                <a:uFillTx/>
                <a:latin typeface="Poppins" pitchFamily="2" charset="77"/>
                <a:ea typeface="+mn-ea"/>
                <a:cs typeface="Poppins" pitchFamily="2" charset="77"/>
              </a:endParaRPr>
            </a:p>
            <a:p>
              <a:pPr marL="457200" indent="-365760">
                <a:lnSpc>
                  <a:spcPct val="114000"/>
                </a:lnSpc>
                <a:spcBef>
                  <a:spcPts val="300"/>
                </a:spcBef>
                <a:spcAft>
                  <a:spcPts val="300"/>
                </a:spcAft>
                <a:buFont typeface="+mj-lt"/>
                <a:buAutoNum type="arabicPeriod"/>
                <a:defRPr/>
              </a:pPr>
              <a:r>
                <a:rPr lang="en-US" dirty="0">
                  <a:solidFill>
                    <a:schemeClr val="tx1"/>
                  </a:solidFill>
                  <a:latin typeface="Poppins" pitchFamily="2" charset="77"/>
                  <a:cs typeface="Poppins" pitchFamily="2" charset="77"/>
                </a:rPr>
                <a:t>Introduction to </a:t>
              </a:r>
              <a:r>
                <a:rPr lang="en-US" dirty="0" err="1">
                  <a:solidFill>
                    <a:schemeClr val="tx1"/>
                  </a:solidFill>
                  <a:latin typeface="Poppins" pitchFamily="2" charset="77"/>
                  <a:cs typeface="Poppins" pitchFamily="2" charset="77"/>
                </a:rPr>
                <a:t>PrEP</a:t>
              </a:r>
              <a:r>
                <a:rPr lang="en-US" dirty="0">
                  <a:solidFill>
                    <a:schemeClr val="tx1"/>
                  </a:solidFill>
                  <a:latin typeface="Poppins" pitchFamily="2" charset="77"/>
                  <a:cs typeface="Poppins" pitchFamily="2" charset="77"/>
                </a:rPr>
                <a:t>-it</a:t>
              </a:r>
            </a:p>
            <a:p>
              <a:pPr marL="457200" indent="-365760">
                <a:lnSpc>
                  <a:spcPct val="114000"/>
                </a:lnSpc>
                <a:spcBef>
                  <a:spcPts val="300"/>
                </a:spcBef>
                <a:spcAft>
                  <a:spcPts val="300"/>
                </a:spcAft>
                <a:buFont typeface="+mj-lt"/>
                <a:buAutoNum type="arabicPeriod"/>
                <a:defRPr/>
              </a:pPr>
              <a:r>
                <a:rPr lang="en-US" dirty="0">
                  <a:solidFill>
                    <a:schemeClr val="tx1"/>
                  </a:solidFill>
                  <a:latin typeface="Poppins" pitchFamily="2" charset="77"/>
                  <a:cs typeface="Poppins" pitchFamily="2" charset="77"/>
                </a:rPr>
                <a:t>Getting started</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Population and methods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Continuation</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Visit schedules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Program data</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Costs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Impact </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Targets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Aggregate/disaggregate</a:t>
              </a:r>
            </a:p>
            <a:p>
              <a:pPr marL="457200" indent="-365760">
                <a:lnSpc>
                  <a:spcPct val="114000"/>
                </a:lnSpc>
                <a:spcBef>
                  <a:spcPts val="300"/>
                </a:spcBef>
                <a:spcAft>
                  <a:spcPts val="300"/>
                </a:spcAft>
                <a:buFont typeface="+mj-lt"/>
                <a:buAutoNum type="arabicPeriod"/>
                <a:defRPr/>
              </a:pPr>
              <a:r>
                <a:rPr lang="en-US" b="1" dirty="0">
                  <a:solidFill>
                    <a:schemeClr val="accent2"/>
                  </a:solidFill>
                  <a:latin typeface="Poppins" pitchFamily="2" charset="77"/>
                  <a:cs typeface="Poppins" pitchFamily="2" charset="77"/>
                </a:rPr>
                <a:t>Commodities forecasting</a:t>
              </a:r>
            </a:p>
          </p:txBody>
        </p:sp>
        <p:pic>
          <p:nvPicPr>
            <p:cNvPr id="8" name="Picture 7" descr="A screenshot of a computer&#10;&#10;Description automatically generated">
              <a:extLst>
                <a:ext uri="{FF2B5EF4-FFF2-40B4-BE49-F238E27FC236}">
                  <a16:creationId xmlns:a16="http://schemas.microsoft.com/office/drawing/2014/main" id="{867B3D56-4BE4-2A6A-2E55-0375935D97B5}"/>
                </a:ext>
              </a:extLst>
            </p:cNvPr>
            <p:cNvPicPr>
              <a:picLocks noChangeAspect="1"/>
            </p:cNvPicPr>
            <p:nvPr/>
          </p:nvPicPr>
          <p:blipFill>
            <a:blip r:embed="rId3"/>
            <a:stretch>
              <a:fillRect/>
            </a:stretch>
          </p:blipFill>
          <p:spPr>
            <a:xfrm>
              <a:off x="8238845" y="190956"/>
              <a:ext cx="2784612" cy="1577410"/>
            </a:xfrm>
            <a:prstGeom prst="rect">
              <a:avLst/>
            </a:prstGeom>
            <a:effectLst>
              <a:outerShdw blurRad="50800" dist="83355" dir="2700000" algn="tl" rotWithShape="0">
                <a:prstClr val="black">
                  <a:alpha val="40000"/>
                </a:prstClr>
              </a:outerShdw>
            </a:effectLst>
          </p:spPr>
        </p:pic>
      </p:grpSp>
      <p:sp>
        <p:nvSpPr>
          <p:cNvPr id="2" name="TextBox 1">
            <a:extLst>
              <a:ext uri="{FF2B5EF4-FFF2-40B4-BE49-F238E27FC236}">
                <a16:creationId xmlns:a16="http://schemas.microsoft.com/office/drawing/2014/main" id="{F9BD6FC2-BFF5-3B0D-F0F0-CE4B0F4DCDA3}"/>
              </a:ext>
            </a:extLst>
          </p:cNvPr>
          <p:cNvSpPr txBox="1"/>
          <p:nvPr/>
        </p:nvSpPr>
        <p:spPr>
          <a:xfrm>
            <a:off x="479201" y="5934618"/>
            <a:ext cx="5937504" cy="754053"/>
          </a:xfrm>
          <a:prstGeom prst="rect">
            <a:avLst/>
          </a:prstGeom>
          <a:noFill/>
        </p:spPr>
        <p:txBody>
          <a:bodyPr wrap="square" rtlCol="0">
            <a:spAutoFit/>
          </a:bodyPr>
          <a:lstStyle/>
          <a:p>
            <a:r>
              <a:rPr lang="en-US" sz="2000" dirty="0">
                <a:solidFill>
                  <a:schemeClr val="accent1"/>
                </a:solidFill>
              </a:rPr>
              <a:t>Access </a:t>
            </a:r>
            <a:r>
              <a:rPr lang="en-US" sz="2000" dirty="0" err="1">
                <a:solidFill>
                  <a:schemeClr val="accent1"/>
                </a:solidFill>
              </a:rPr>
              <a:t>PrEP</a:t>
            </a:r>
            <a:r>
              <a:rPr lang="en-US" sz="2000" dirty="0">
                <a:solidFill>
                  <a:schemeClr val="accent1"/>
                </a:solidFill>
              </a:rPr>
              <a:t>-it at </a:t>
            </a:r>
            <a:r>
              <a:rPr lang="en-US" sz="2000" b="1" dirty="0">
                <a:solidFill>
                  <a:schemeClr val="accent1"/>
                </a:solidFill>
                <a:hlinkClick r:id="rId4">
                  <a:extLst>
                    <a:ext uri="{A12FA001-AC4F-418D-AE19-62706E023703}">
                      <ahyp:hlinkClr xmlns:ahyp="http://schemas.microsoft.com/office/drawing/2018/hyperlinkcolor" val="tx"/>
                    </a:ext>
                  </a:extLst>
                </a:hlinkClick>
              </a:rPr>
              <a:t>www.prepitweb.org</a:t>
            </a:r>
            <a:endParaRPr lang="en-US" sz="2000" b="1" dirty="0">
              <a:solidFill>
                <a:schemeClr val="accent1"/>
              </a:solidFill>
            </a:endParaRPr>
          </a:p>
          <a:p>
            <a:endParaRPr lang="en-US" sz="300" b="1" dirty="0">
              <a:solidFill>
                <a:schemeClr val="accent1"/>
              </a:solidFill>
            </a:endParaRPr>
          </a:p>
          <a:p>
            <a:r>
              <a:rPr lang="en-US" sz="2000" dirty="0">
                <a:solidFill>
                  <a:schemeClr val="accent1"/>
                </a:solidFill>
              </a:rPr>
              <a:t>Questions? email </a:t>
            </a:r>
            <a:r>
              <a:rPr lang="en-US" sz="2000" b="1" dirty="0">
                <a:solidFill>
                  <a:schemeClr val="accent1"/>
                </a:solidFill>
              </a:rPr>
              <a:t>prepithelp@avenirhealth.org</a:t>
            </a:r>
          </a:p>
        </p:txBody>
      </p:sp>
    </p:spTree>
    <p:extLst>
      <p:ext uri="{BB962C8B-B14F-4D97-AF65-F5344CB8AC3E}">
        <p14:creationId xmlns:p14="http://schemas.microsoft.com/office/powerpoint/2010/main" val="973587387"/>
      </p:ext>
    </p:extLst>
  </p:cSld>
  <p:clrMapOvr>
    <a:masterClrMapping/>
  </p:clrMapOvr>
  <mc:AlternateContent xmlns:mc="http://schemas.openxmlformats.org/markup-compatibility/2006" xmlns:p14="http://schemas.microsoft.com/office/powerpoint/2010/main">
    <mc:Choice Requires="p14">
      <p:transition spd="slow" p14:dur="2000" advTm="29000"/>
    </mc:Choice>
    <mc:Fallback xmlns="">
      <p:transition spd="slow" advTm="29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59818F-5921-50A8-8C75-3E67415DBC94}"/>
              </a:ext>
            </a:extLst>
          </p:cNvPr>
          <p:cNvSpPr>
            <a:spLocks noGrp="1"/>
          </p:cNvSpPr>
          <p:nvPr>
            <p:ph idx="1"/>
          </p:nvPr>
        </p:nvSpPr>
        <p:spPr>
          <a:xfrm>
            <a:off x="838199" y="1496110"/>
            <a:ext cx="9896475" cy="4826627"/>
          </a:xfrm>
        </p:spPr>
        <p:txBody>
          <a:bodyPr/>
          <a:lstStyle/>
          <a:p>
            <a:pPr>
              <a:spcAft>
                <a:spcPts val="600"/>
              </a:spcAft>
            </a:pPr>
            <a:r>
              <a:rPr lang="en-US" sz="2400" dirty="0"/>
              <a:t>This module </a:t>
            </a:r>
            <a:r>
              <a:rPr lang="en-US" sz="2400" b="1" dirty="0"/>
              <a:t>tracks the need for commodities and commodity costs each month </a:t>
            </a:r>
            <a:r>
              <a:rPr lang="en-US" sz="2400" dirty="0"/>
              <a:t>based on the method costs, continuation rates, visit schedules, prior program data, and set targets</a:t>
            </a:r>
          </a:p>
          <a:p>
            <a:pPr marL="0" indent="0">
              <a:spcAft>
                <a:spcPts val="600"/>
              </a:spcAft>
              <a:buNone/>
            </a:pPr>
            <a:endParaRPr lang="en-US" sz="1000" dirty="0">
              <a:latin typeface="Calibri "/>
              <a:cs typeface="Poppins" panose="00000500000000000000" pitchFamily="2" charset="0"/>
            </a:endParaRPr>
          </a:p>
          <a:p>
            <a:pPr>
              <a:spcAft>
                <a:spcPts val="600"/>
              </a:spcAft>
            </a:pPr>
            <a:r>
              <a:rPr lang="en-US" sz="2400" b="1" dirty="0">
                <a:latin typeface="Calibri "/>
                <a:cs typeface="Poppins" panose="00000500000000000000" pitchFamily="2" charset="0"/>
              </a:rPr>
              <a:t>Assist with supply chain management </a:t>
            </a:r>
            <a:r>
              <a:rPr lang="en-US" sz="2400" dirty="0">
                <a:latin typeface="Calibri "/>
                <a:cs typeface="Poppins" panose="00000500000000000000" pitchFamily="2" charset="0"/>
              </a:rPr>
              <a:t>by forecasting the quantity of commodities that is expected to be distributed to clients each month based on the targets</a:t>
            </a:r>
          </a:p>
          <a:p>
            <a:pPr>
              <a:spcAft>
                <a:spcPts val="600"/>
              </a:spcAft>
            </a:pPr>
            <a:endParaRPr lang="en-US" sz="1000" dirty="0">
              <a:latin typeface="Calibri "/>
              <a:cs typeface="Poppins" panose="00000500000000000000" pitchFamily="2" charset="0"/>
            </a:endParaRPr>
          </a:p>
          <a:p>
            <a:pPr>
              <a:spcAft>
                <a:spcPts val="600"/>
              </a:spcAft>
            </a:pPr>
            <a:r>
              <a:rPr lang="en-US" sz="2400" b="1" dirty="0">
                <a:latin typeface="Calibri "/>
                <a:cs typeface="Poppins" panose="00000500000000000000" pitchFamily="2" charset="0"/>
              </a:rPr>
              <a:t>Share with funders </a:t>
            </a:r>
            <a:r>
              <a:rPr lang="en-US" sz="2400" dirty="0">
                <a:latin typeface="Calibri "/>
                <a:cs typeface="Poppins" panose="00000500000000000000" pitchFamily="2" charset="0"/>
              </a:rPr>
              <a:t>on the needed volume and costs of </a:t>
            </a:r>
            <a:r>
              <a:rPr lang="en-US" sz="2400" dirty="0" err="1">
                <a:latin typeface="Calibri "/>
                <a:cs typeface="Poppins" panose="00000500000000000000" pitchFamily="2" charset="0"/>
              </a:rPr>
              <a:t>PrEP</a:t>
            </a:r>
            <a:r>
              <a:rPr lang="en-US" sz="2400" dirty="0">
                <a:latin typeface="Calibri "/>
                <a:cs typeface="Poppins" panose="00000500000000000000" pitchFamily="2" charset="0"/>
              </a:rPr>
              <a:t> commodities</a:t>
            </a:r>
          </a:p>
          <a:p>
            <a:pPr>
              <a:spcAft>
                <a:spcPts val="600"/>
              </a:spcAft>
            </a:pPr>
            <a:endParaRPr lang="en-US" sz="500" dirty="0">
              <a:latin typeface="Calibri "/>
              <a:cs typeface="Poppins" panose="00000500000000000000" pitchFamily="2" charset="0"/>
            </a:endParaRPr>
          </a:p>
          <a:p>
            <a:pPr>
              <a:spcAft>
                <a:spcPts val="600"/>
              </a:spcAft>
            </a:pPr>
            <a:r>
              <a:rPr lang="en-US" sz="2400" dirty="0">
                <a:latin typeface="Calibri "/>
                <a:cs typeface="Poppins" panose="00000500000000000000" pitchFamily="2" charset="0"/>
              </a:rPr>
              <a:t>You can use the number of visits to estimate the number of needed HIV tests and other visit-related resources </a:t>
            </a:r>
          </a:p>
          <a:p>
            <a:pPr marL="0" indent="0">
              <a:spcAft>
                <a:spcPts val="600"/>
              </a:spcAft>
              <a:buNone/>
            </a:pPr>
            <a:endParaRPr lang="en-US" sz="1000" dirty="0">
              <a:latin typeface="Calibri "/>
              <a:cs typeface="Poppins" panose="00000500000000000000" pitchFamily="2" charset="0"/>
            </a:endParaRPr>
          </a:p>
          <a:p>
            <a:pPr marL="0" indent="0">
              <a:spcAft>
                <a:spcPts val="600"/>
              </a:spcAft>
              <a:buNone/>
            </a:pPr>
            <a:endParaRPr lang="en-US" sz="600" dirty="0">
              <a:latin typeface="Calibri "/>
              <a:cs typeface="Poppins" panose="00000500000000000000" pitchFamily="2" charset="0"/>
            </a:endParaRPr>
          </a:p>
          <a:p>
            <a:pPr marL="0" indent="0">
              <a:spcAft>
                <a:spcPts val="600"/>
              </a:spcAft>
              <a:buNone/>
            </a:pPr>
            <a:endParaRPr lang="en-US" dirty="0"/>
          </a:p>
        </p:txBody>
      </p:sp>
      <p:sp>
        <p:nvSpPr>
          <p:cNvPr id="3" name="Title 2">
            <a:extLst>
              <a:ext uri="{FF2B5EF4-FFF2-40B4-BE49-F238E27FC236}">
                <a16:creationId xmlns:a16="http://schemas.microsoft.com/office/drawing/2014/main" id="{492AE226-D751-A71C-B95F-85715B27EBB6}"/>
              </a:ext>
            </a:extLst>
          </p:cNvPr>
          <p:cNvSpPr>
            <a:spLocks noGrp="1"/>
          </p:cNvSpPr>
          <p:nvPr>
            <p:ph type="title"/>
          </p:nvPr>
        </p:nvSpPr>
        <p:spPr/>
        <p:txBody>
          <a:bodyPr/>
          <a:lstStyle/>
          <a:p>
            <a:r>
              <a:rPr lang="en-US" dirty="0"/>
              <a:t>Commodities forecasting module</a:t>
            </a:r>
          </a:p>
        </p:txBody>
      </p:sp>
    </p:spTree>
    <p:extLst>
      <p:ext uri="{BB962C8B-B14F-4D97-AF65-F5344CB8AC3E}">
        <p14:creationId xmlns:p14="http://schemas.microsoft.com/office/powerpoint/2010/main" val="72714125"/>
      </p:ext>
    </p:extLst>
  </p:cSld>
  <p:clrMapOvr>
    <a:masterClrMapping/>
  </p:clrMapOvr>
  <mc:AlternateContent xmlns:mc="http://schemas.openxmlformats.org/markup-compatibility/2006" xmlns:p14="http://schemas.microsoft.com/office/powerpoint/2010/main">
    <mc:Choice Requires="p14">
      <p:transition spd="slow" p14:dur="2000" advTm="45000"/>
    </mc:Choice>
    <mc:Fallback xmlns="">
      <p:transition spd="slow" advTm="45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2C0BF0D8-1635-0945-A5FA-3C312881BA9C}"/>
              </a:ext>
            </a:extLst>
          </p:cNvPr>
          <p:cNvSpPr>
            <a:spLocks noGrp="1"/>
          </p:cNvSpPr>
          <p:nvPr>
            <p:ph idx="1"/>
          </p:nvPr>
        </p:nvSpPr>
        <p:spPr/>
        <p:txBody>
          <a:bodyPr/>
          <a:lstStyle/>
          <a:p>
            <a:pPr>
              <a:buFont typeface="Wingdings" panose="05000000000000000000" pitchFamily="2" charset="2"/>
              <a:buChar char="§"/>
            </a:pPr>
            <a:endParaRPr lang="en-US" sz="1000" dirty="0"/>
          </a:p>
          <a:p>
            <a:pPr>
              <a:buFont typeface="Wingdings" panose="05000000000000000000" pitchFamily="2" charset="2"/>
              <a:buChar char="§"/>
            </a:pPr>
            <a:r>
              <a:rPr lang="en-US" sz="2400" dirty="0"/>
              <a:t>Links to the </a:t>
            </a:r>
            <a:r>
              <a:rPr lang="en-US" sz="2400" b="1" dirty="0">
                <a:solidFill>
                  <a:schemeClr val="accent1"/>
                </a:solidFill>
              </a:rPr>
              <a:t>Configuration </a:t>
            </a:r>
            <a:r>
              <a:rPr lang="en-US" sz="2400" dirty="0">
                <a:solidFill>
                  <a:schemeClr val="tx1"/>
                </a:solidFill>
              </a:rPr>
              <a:t>module for the unit cost of </a:t>
            </a:r>
            <a:r>
              <a:rPr lang="en-US" sz="2400">
                <a:solidFill>
                  <a:schemeClr val="tx1"/>
                </a:solidFill>
              </a:rPr>
              <a:t>the commodities  </a:t>
            </a:r>
            <a:r>
              <a:rPr lang="en-US" sz="2400" dirty="0">
                <a:solidFill>
                  <a:schemeClr val="tx1"/>
                </a:solidFill>
              </a:rPr>
              <a:t>and the visit schedule for distribution</a:t>
            </a:r>
          </a:p>
          <a:p>
            <a:pPr>
              <a:buFont typeface="Wingdings" panose="05000000000000000000" pitchFamily="2" charset="2"/>
              <a:buChar char="§"/>
            </a:pPr>
            <a:endParaRPr lang="en-US" sz="1000" dirty="0">
              <a:solidFill>
                <a:schemeClr val="tx1"/>
              </a:solidFill>
            </a:endParaRPr>
          </a:p>
          <a:p>
            <a:r>
              <a:rPr lang="en-US" sz="2400" dirty="0">
                <a:solidFill>
                  <a:schemeClr val="tx1"/>
                </a:solidFill>
              </a:rPr>
              <a:t>Links to the </a:t>
            </a:r>
            <a:r>
              <a:rPr lang="en-US" sz="2400" b="1" dirty="0">
                <a:solidFill>
                  <a:schemeClr val="accent1"/>
                </a:solidFill>
              </a:rPr>
              <a:t>Program Data </a:t>
            </a:r>
            <a:r>
              <a:rPr lang="en-US" sz="2400" dirty="0">
                <a:solidFill>
                  <a:schemeClr val="tx1"/>
                </a:solidFill>
              </a:rPr>
              <a:t>and/or </a:t>
            </a:r>
            <a:r>
              <a:rPr lang="en-US" sz="2400" b="1" dirty="0">
                <a:solidFill>
                  <a:schemeClr val="accent1"/>
                </a:solidFill>
              </a:rPr>
              <a:t>Targets</a:t>
            </a:r>
            <a:r>
              <a:rPr lang="en-US" sz="2400" dirty="0">
                <a:solidFill>
                  <a:schemeClr val="tx1"/>
                </a:solidFill>
              </a:rPr>
              <a:t> modules for the number of visits expected each month, incorporating the timing of introduction of new methods, scale-up trends, and continuation rates</a:t>
            </a:r>
          </a:p>
          <a:p>
            <a:pPr marL="0" indent="0">
              <a:buNone/>
            </a:pPr>
            <a:endParaRPr lang="en-US" sz="1000" dirty="0"/>
          </a:p>
          <a:p>
            <a:pPr>
              <a:buFont typeface="Wingdings" panose="05000000000000000000" pitchFamily="2" charset="2"/>
              <a:buChar char="§"/>
            </a:pPr>
            <a:r>
              <a:rPr lang="en-US" sz="2400" dirty="0"/>
              <a:t>Can adjust the time frame for commodities forecasting using dropdown menus and pressing the </a:t>
            </a:r>
            <a:r>
              <a:rPr lang="en-US" sz="2400" b="1" i="1" dirty="0">
                <a:solidFill>
                  <a:schemeClr val="accent2"/>
                </a:solidFill>
              </a:rPr>
              <a:t>Set date range </a:t>
            </a:r>
            <a:r>
              <a:rPr lang="en-US" sz="2400" dirty="0"/>
              <a:t>button</a:t>
            </a:r>
          </a:p>
          <a:p>
            <a:pPr>
              <a:buFont typeface="Wingdings" panose="05000000000000000000" pitchFamily="2" charset="2"/>
              <a:buChar char="§"/>
            </a:pPr>
            <a:endParaRPr lang="en-US" sz="1000" dirty="0"/>
          </a:p>
          <a:p>
            <a:pPr marL="0" indent="0">
              <a:buNone/>
            </a:pPr>
            <a:endParaRPr lang="en-US" sz="1000" dirty="0"/>
          </a:p>
          <a:p>
            <a:pPr>
              <a:buFont typeface="Wingdings" panose="05000000000000000000" pitchFamily="2" charset="2"/>
              <a:buChar char="§"/>
            </a:pPr>
            <a:endParaRPr lang="en-US" sz="2400" dirty="0"/>
          </a:p>
          <a:p>
            <a:endParaRPr lang="en-US" dirty="0"/>
          </a:p>
        </p:txBody>
      </p:sp>
      <p:sp>
        <p:nvSpPr>
          <p:cNvPr id="6" name="Title 5">
            <a:extLst>
              <a:ext uri="{FF2B5EF4-FFF2-40B4-BE49-F238E27FC236}">
                <a16:creationId xmlns:a16="http://schemas.microsoft.com/office/drawing/2014/main" id="{6C0750A9-8A1A-6F46-A9E7-3B8733575B0B}"/>
              </a:ext>
            </a:extLst>
          </p:cNvPr>
          <p:cNvSpPr>
            <a:spLocks noGrp="1"/>
          </p:cNvSpPr>
          <p:nvPr>
            <p:ph type="title"/>
          </p:nvPr>
        </p:nvSpPr>
        <p:spPr/>
        <p:txBody>
          <a:bodyPr/>
          <a:lstStyle/>
          <a:p>
            <a:r>
              <a:rPr lang="en-US" dirty="0"/>
              <a:t>Data inputs</a:t>
            </a:r>
          </a:p>
        </p:txBody>
      </p:sp>
      <p:cxnSp>
        <p:nvCxnSpPr>
          <p:cNvPr id="5" name="Straight Arrow Connector 4">
            <a:extLst>
              <a:ext uri="{FF2B5EF4-FFF2-40B4-BE49-F238E27FC236}">
                <a16:creationId xmlns:a16="http://schemas.microsoft.com/office/drawing/2014/main" id="{7F70B931-B045-732E-B6F3-E6D43C9496F2}"/>
              </a:ext>
            </a:extLst>
          </p:cNvPr>
          <p:cNvCxnSpPr>
            <a:cxnSpLocks/>
            <a:endCxn id="4" idx="1"/>
          </p:cNvCxnSpPr>
          <p:nvPr/>
        </p:nvCxnSpPr>
        <p:spPr>
          <a:xfrm flipV="1">
            <a:off x="638827" y="5898189"/>
            <a:ext cx="1299915" cy="295154"/>
          </a:xfrm>
          <a:prstGeom prst="straightConnector1">
            <a:avLst/>
          </a:prstGeom>
          <a:ln w="635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50C0E4B8-FFDA-B1C9-751D-05D9114B0459}"/>
              </a:ext>
            </a:extLst>
          </p:cNvPr>
          <p:cNvPicPr>
            <a:picLocks noChangeAspect="1"/>
          </p:cNvPicPr>
          <p:nvPr/>
        </p:nvPicPr>
        <p:blipFill>
          <a:blip r:embed="rId3"/>
          <a:stretch>
            <a:fillRect/>
          </a:stretch>
        </p:blipFill>
        <p:spPr>
          <a:xfrm>
            <a:off x="1938742" y="5507664"/>
            <a:ext cx="7953375" cy="781050"/>
          </a:xfrm>
          <a:prstGeom prst="rect">
            <a:avLst/>
          </a:prstGeom>
        </p:spPr>
      </p:pic>
    </p:spTree>
    <p:extLst>
      <p:ext uri="{BB962C8B-B14F-4D97-AF65-F5344CB8AC3E}">
        <p14:creationId xmlns:p14="http://schemas.microsoft.com/office/powerpoint/2010/main" val="2950523889"/>
      </p:ext>
    </p:extLst>
  </p:cSld>
  <p:clrMapOvr>
    <a:masterClrMapping/>
  </p:clrMapOvr>
  <mc:AlternateContent xmlns:mc="http://schemas.openxmlformats.org/markup-compatibility/2006" xmlns:p14="http://schemas.microsoft.com/office/powerpoint/2010/main">
    <mc:Choice Requires="p14">
      <p:transition spd="slow" p14:dur="2000" advTm="44000"/>
    </mc:Choice>
    <mc:Fallback xmlns="">
      <p:transition spd="slow" advTm="44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D99BC0D-9B64-9C5D-BA42-F0ABF0AC0C4A}"/>
              </a:ext>
            </a:extLst>
          </p:cNvPr>
          <p:cNvSpPr>
            <a:spLocks noGrp="1"/>
          </p:cNvSpPr>
          <p:nvPr>
            <p:ph idx="1"/>
          </p:nvPr>
        </p:nvSpPr>
        <p:spPr/>
        <p:txBody>
          <a:bodyPr/>
          <a:lstStyle/>
          <a:p>
            <a:endParaRPr lang="en-US"/>
          </a:p>
        </p:txBody>
      </p:sp>
      <p:sp>
        <p:nvSpPr>
          <p:cNvPr id="4" name="Title 3">
            <a:extLst>
              <a:ext uri="{FF2B5EF4-FFF2-40B4-BE49-F238E27FC236}">
                <a16:creationId xmlns:a16="http://schemas.microsoft.com/office/drawing/2014/main" id="{416E3F35-A342-D446-BC79-E39D6F08A93F}"/>
              </a:ext>
            </a:extLst>
          </p:cNvPr>
          <p:cNvSpPr>
            <a:spLocks noGrp="1"/>
          </p:cNvSpPr>
          <p:nvPr>
            <p:ph type="title"/>
          </p:nvPr>
        </p:nvSpPr>
        <p:spPr/>
        <p:txBody>
          <a:bodyPr/>
          <a:lstStyle/>
          <a:p>
            <a:r>
              <a:rPr lang="en-US" dirty="0"/>
              <a:t>Review outputs</a:t>
            </a:r>
          </a:p>
        </p:txBody>
      </p:sp>
      <p:pic>
        <p:nvPicPr>
          <p:cNvPr id="3" name="Picture 2">
            <a:extLst>
              <a:ext uri="{FF2B5EF4-FFF2-40B4-BE49-F238E27FC236}">
                <a16:creationId xmlns:a16="http://schemas.microsoft.com/office/drawing/2014/main" id="{83041555-C55A-77D2-C989-484B89760ECD}"/>
              </a:ext>
            </a:extLst>
          </p:cNvPr>
          <p:cNvPicPr>
            <a:picLocks noChangeAspect="1"/>
          </p:cNvPicPr>
          <p:nvPr/>
        </p:nvPicPr>
        <p:blipFill>
          <a:blip r:embed="rId3"/>
          <a:stretch>
            <a:fillRect/>
          </a:stretch>
        </p:blipFill>
        <p:spPr>
          <a:xfrm>
            <a:off x="367313" y="1179714"/>
            <a:ext cx="10866533" cy="5180460"/>
          </a:xfrm>
          <a:prstGeom prst="rect">
            <a:avLst/>
          </a:prstGeom>
        </p:spPr>
      </p:pic>
      <p:sp>
        <p:nvSpPr>
          <p:cNvPr id="6" name="TextBox 5">
            <a:extLst>
              <a:ext uri="{FF2B5EF4-FFF2-40B4-BE49-F238E27FC236}">
                <a16:creationId xmlns:a16="http://schemas.microsoft.com/office/drawing/2014/main" id="{D422321F-7B57-247B-FA85-89EC4A44B034}"/>
              </a:ext>
            </a:extLst>
          </p:cNvPr>
          <p:cNvSpPr txBox="1"/>
          <p:nvPr/>
        </p:nvSpPr>
        <p:spPr>
          <a:xfrm>
            <a:off x="5815683" y="891079"/>
            <a:ext cx="5137846" cy="1200329"/>
          </a:xfrm>
          <a:prstGeom prst="rect">
            <a:avLst/>
          </a:prstGeom>
          <a:noFill/>
        </p:spPr>
        <p:txBody>
          <a:bodyPr wrap="square" rtlCol="0">
            <a:spAutoFit/>
          </a:bodyPr>
          <a:lstStyle/>
          <a:p>
            <a:r>
              <a:rPr lang="en-US" sz="2400" b="1" i="1" dirty="0">
                <a:solidFill>
                  <a:schemeClr val="accent2"/>
                </a:solidFill>
                <a:latin typeface="Poppins SemiBold" pitchFamily="2" charset="77"/>
                <a:cs typeface="Poppins SemiBold" pitchFamily="2" charset="77"/>
              </a:rPr>
              <a:t>Right-click on table to copy all data to paste into spreadsheet or copy to JSON file </a:t>
            </a:r>
          </a:p>
        </p:txBody>
      </p:sp>
      <p:sp>
        <p:nvSpPr>
          <p:cNvPr id="11" name="Oval 10">
            <a:extLst>
              <a:ext uri="{FF2B5EF4-FFF2-40B4-BE49-F238E27FC236}">
                <a16:creationId xmlns:a16="http://schemas.microsoft.com/office/drawing/2014/main" id="{920D0230-27B6-3B94-0B9F-7D65B03EA5B8}"/>
              </a:ext>
            </a:extLst>
          </p:cNvPr>
          <p:cNvSpPr/>
          <p:nvPr/>
        </p:nvSpPr>
        <p:spPr>
          <a:xfrm>
            <a:off x="7563520" y="4448944"/>
            <a:ext cx="1597572" cy="483249"/>
          </a:xfrm>
          <a:prstGeom prst="ellipse">
            <a:avLst/>
          </a:prstGeom>
          <a:noFill/>
          <a:ln w="53975">
            <a:solidFill>
              <a:schemeClr val="accent3"/>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Arrow Connector 4">
            <a:extLst>
              <a:ext uri="{FF2B5EF4-FFF2-40B4-BE49-F238E27FC236}">
                <a16:creationId xmlns:a16="http://schemas.microsoft.com/office/drawing/2014/main" id="{87963BEB-4A92-4108-BF94-F59BC487BF54}"/>
              </a:ext>
            </a:extLst>
          </p:cNvPr>
          <p:cNvCxnSpPr>
            <a:cxnSpLocks/>
            <a:stCxn id="6" idx="2"/>
          </p:cNvCxnSpPr>
          <p:nvPr/>
        </p:nvCxnSpPr>
        <p:spPr>
          <a:xfrm>
            <a:off x="8384606" y="2091408"/>
            <a:ext cx="149978" cy="2357536"/>
          </a:xfrm>
          <a:prstGeom prst="straightConnector1">
            <a:avLst/>
          </a:prstGeom>
          <a:ln w="25400">
            <a:solidFill>
              <a:schemeClr val="accent3"/>
            </a:solidFill>
            <a:prstDash val="sysDash"/>
            <a:tailEnd type="diamo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8796202"/>
      </p:ext>
    </p:extLst>
  </p:cSld>
  <p:clrMapOvr>
    <a:masterClrMapping/>
  </p:clrMapOvr>
  <mc:AlternateContent xmlns:mc="http://schemas.openxmlformats.org/markup-compatibility/2006" xmlns:p14="http://schemas.microsoft.com/office/powerpoint/2010/main">
    <mc:Choice Requires="p14">
      <p:transition spd="slow" p14:dur="2000" advTm="38000"/>
    </mc:Choice>
    <mc:Fallback xmlns="">
      <p:transition spd="slow" advTm="38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16E3F35-A342-D446-BC79-E39D6F08A93F}"/>
              </a:ext>
            </a:extLst>
          </p:cNvPr>
          <p:cNvSpPr>
            <a:spLocks noGrp="1"/>
          </p:cNvSpPr>
          <p:nvPr>
            <p:ph type="title"/>
          </p:nvPr>
        </p:nvSpPr>
        <p:spPr/>
        <p:txBody>
          <a:bodyPr/>
          <a:lstStyle/>
          <a:p>
            <a:r>
              <a:rPr lang="en-US" dirty="0"/>
              <a:t>Questions?</a:t>
            </a:r>
          </a:p>
        </p:txBody>
      </p:sp>
      <p:sp>
        <p:nvSpPr>
          <p:cNvPr id="2" name="Content Placeholder 1">
            <a:extLst>
              <a:ext uri="{FF2B5EF4-FFF2-40B4-BE49-F238E27FC236}">
                <a16:creationId xmlns:a16="http://schemas.microsoft.com/office/drawing/2014/main" id="{11EE8D03-AEEA-350E-2D59-8CB3FE624B94}"/>
              </a:ext>
            </a:extLst>
          </p:cNvPr>
          <p:cNvSpPr>
            <a:spLocks noGrp="1"/>
          </p:cNvSpPr>
          <p:nvPr>
            <p:ph idx="1"/>
          </p:nvPr>
        </p:nvSpPr>
        <p:spPr>
          <a:xfrm>
            <a:off x="838199" y="1350336"/>
            <a:ext cx="9896475" cy="4826627"/>
          </a:xfrm>
        </p:spPr>
        <p:txBody>
          <a:bodyPr/>
          <a:lstStyle/>
          <a:p>
            <a:pPr marL="0" indent="0">
              <a:buNone/>
            </a:pPr>
            <a:r>
              <a:rPr lang="en-US" dirty="0"/>
              <a:t>For more information on commodities forecasting and other functions within </a:t>
            </a:r>
            <a:r>
              <a:rPr lang="en-US" dirty="0" err="1"/>
              <a:t>PrEP</a:t>
            </a:r>
            <a:r>
              <a:rPr lang="en-US" dirty="0"/>
              <a:t>-it, join the </a:t>
            </a:r>
            <a:r>
              <a:rPr lang="en-US" b="1" dirty="0" err="1">
                <a:solidFill>
                  <a:schemeClr val="accent2"/>
                </a:solidFill>
              </a:rPr>
              <a:t>PrEP</a:t>
            </a:r>
            <a:r>
              <a:rPr lang="en-US" b="1" dirty="0">
                <a:solidFill>
                  <a:schemeClr val="accent2"/>
                </a:solidFill>
              </a:rPr>
              <a:t>-it Community of Practice </a:t>
            </a:r>
            <a:r>
              <a:rPr lang="en-US" dirty="0"/>
              <a:t>at:</a:t>
            </a:r>
          </a:p>
          <a:p>
            <a:pPr marL="0" indent="0">
              <a:buNone/>
            </a:pPr>
            <a:endParaRPr lang="en-US" sz="1000" dirty="0"/>
          </a:p>
          <a:p>
            <a:pPr marL="0" indent="0" algn="ctr">
              <a:buNone/>
            </a:pPr>
            <a:r>
              <a:rPr lang="en-US" sz="3000" dirty="0">
                <a:solidFill>
                  <a:schemeClr val="accent2"/>
                </a:solidFill>
                <a:latin typeface="Calibri "/>
                <a:cs typeface="Poppins" panose="00000500000000000000" pitchFamily="2" charset="0"/>
                <a:hlinkClick r:id="rId3"/>
              </a:rPr>
              <a:t>https://prep-it-community-of-practice.mn.co/</a:t>
            </a:r>
            <a:endParaRPr lang="en-US" sz="3000" dirty="0">
              <a:solidFill>
                <a:schemeClr val="accent2"/>
              </a:solidFill>
              <a:latin typeface="Calibri "/>
              <a:cs typeface="Poppins" panose="00000500000000000000" pitchFamily="2" charset="0"/>
            </a:endParaRPr>
          </a:p>
          <a:p>
            <a:pPr marL="0" indent="0" algn="ctr">
              <a:buNone/>
            </a:pPr>
            <a:endParaRPr lang="en-US" sz="1000" dirty="0">
              <a:solidFill>
                <a:schemeClr val="accent2"/>
              </a:solidFill>
              <a:latin typeface="Calibri "/>
              <a:cs typeface="Poppins" panose="00000500000000000000" pitchFamily="2" charset="0"/>
            </a:endParaRPr>
          </a:p>
          <a:p>
            <a:pPr marL="0" indent="0">
              <a:buNone/>
            </a:pPr>
            <a:r>
              <a:rPr lang="en-US" dirty="0">
                <a:solidFill>
                  <a:schemeClr val="tx2"/>
                </a:solidFill>
                <a:latin typeface="Calibri "/>
                <a:cs typeface="Poppins" panose="00000500000000000000" pitchFamily="2" charset="0"/>
              </a:rPr>
              <a:t>Enter questions with a hashtag </a:t>
            </a:r>
            <a:r>
              <a:rPr lang="en-US" i="1" dirty="0">
                <a:solidFill>
                  <a:schemeClr val="accent2"/>
                </a:solidFill>
                <a:latin typeface="Calibri "/>
                <a:cs typeface="Poppins" panose="00000500000000000000" pitchFamily="2" charset="0"/>
              </a:rPr>
              <a:t>#commodities </a:t>
            </a:r>
            <a:r>
              <a:rPr lang="en-US" dirty="0">
                <a:solidFill>
                  <a:schemeClr val="tx2"/>
                </a:solidFill>
                <a:latin typeface="Calibri "/>
                <a:cs typeface="Poppins" panose="00000500000000000000" pitchFamily="2" charset="0"/>
              </a:rPr>
              <a:t>for questions specific to commodities forecasting.</a:t>
            </a:r>
          </a:p>
          <a:p>
            <a:pPr marL="0" indent="0">
              <a:buNone/>
            </a:pPr>
            <a:endParaRPr lang="en-US" dirty="0">
              <a:solidFill>
                <a:schemeClr val="tx2"/>
              </a:solidFill>
              <a:latin typeface="Calibri "/>
              <a:cs typeface="Poppins" panose="00000500000000000000" pitchFamily="2" charset="0"/>
            </a:endParaRPr>
          </a:p>
          <a:p>
            <a:pPr marL="0" indent="0">
              <a:buNone/>
            </a:pPr>
            <a:endParaRPr lang="en-US" sz="600" dirty="0">
              <a:latin typeface="Calibri "/>
              <a:cs typeface="Poppins" panose="00000500000000000000" pitchFamily="2" charset="0"/>
            </a:endParaRPr>
          </a:p>
          <a:p>
            <a:pPr marL="0" indent="0">
              <a:buNone/>
            </a:pPr>
            <a:endParaRPr lang="en-US" dirty="0"/>
          </a:p>
        </p:txBody>
      </p:sp>
      <p:pic>
        <p:nvPicPr>
          <p:cNvPr id="9" name="Picture 8">
            <a:extLst>
              <a:ext uri="{FF2B5EF4-FFF2-40B4-BE49-F238E27FC236}">
                <a16:creationId xmlns:a16="http://schemas.microsoft.com/office/drawing/2014/main" id="{A95DC311-1F4A-F1C1-E4BE-2982FFEAA350}"/>
              </a:ext>
            </a:extLst>
          </p:cNvPr>
          <p:cNvPicPr>
            <a:picLocks noChangeAspect="1"/>
          </p:cNvPicPr>
          <p:nvPr/>
        </p:nvPicPr>
        <p:blipFill>
          <a:blip r:embed="rId4"/>
          <a:stretch>
            <a:fillRect/>
          </a:stretch>
        </p:blipFill>
        <p:spPr>
          <a:xfrm>
            <a:off x="2331554" y="4209148"/>
            <a:ext cx="6715125" cy="226718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50386127"/>
      </p:ext>
    </p:extLst>
  </p:cSld>
  <p:clrMapOvr>
    <a:masterClrMapping/>
  </p:clrMapOvr>
  <mc:AlternateContent xmlns:mc="http://schemas.openxmlformats.org/markup-compatibility/2006" xmlns:p14="http://schemas.microsoft.com/office/powerpoint/2010/main">
    <mc:Choice Requires="p14">
      <p:transition spd="slow" p14:dur="2000" advTm="17000"/>
    </mc:Choice>
    <mc:Fallback xmlns="">
      <p:transition spd="slow" advTm="17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A672976-BA0D-D46A-6939-BD9F31C26CB0}"/>
              </a:ext>
            </a:extLst>
          </p:cNvPr>
          <p:cNvSpPr>
            <a:spLocks noGrp="1"/>
          </p:cNvSpPr>
          <p:nvPr>
            <p:ph type="body" sz="quarter" idx="10"/>
          </p:nvPr>
        </p:nvSpPr>
        <p:spPr>
          <a:xfrm>
            <a:off x="715518" y="1079343"/>
            <a:ext cx="5886450" cy="1067741"/>
          </a:xfrm>
        </p:spPr>
        <p:txBody>
          <a:bodyPr/>
          <a:lstStyle/>
          <a:p>
            <a:r>
              <a:rPr kumimoji="0" lang="en-US" sz="1700" b="0" i="0" u="none" strike="noStrike" kern="1200" cap="none" spc="0" normalizeH="0" baseline="0" noProof="0" dirty="0">
                <a:ln>
                  <a:noFill/>
                </a:ln>
                <a:solidFill>
                  <a:srgbClr val="635F59"/>
                </a:solidFill>
                <a:effectLst/>
                <a:uLnTx/>
                <a:uFillTx/>
                <a:latin typeface="Calibri" panose="020F0502020204030204"/>
                <a:ea typeface="+mn-ea"/>
                <a:cs typeface="+mn-cs"/>
              </a:rPr>
              <a:t>These slides were prepared by Nicole Bellows and Katharine Kripke of Avenir Health.</a:t>
            </a:r>
          </a:p>
          <a:p>
            <a:endParaRPr lang="en-US" dirty="0"/>
          </a:p>
        </p:txBody>
      </p:sp>
    </p:spTree>
    <p:extLst>
      <p:ext uri="{BB962C8B-B14F-4D97-AF65-F5344CB8AC3E}">
        <p14:creationId xmlns:p14="http://schemas.microsoft.com/office/powerpoint/2010/main" val="2962929845"/>
      </p:ext>
    </p:extLst>
  </p:cSld>
  <p:clrMapOvr>
    <a:masterClrMapping/>
  </p:clrMapOvr>
  <mc:AlternateContent xmlns:mc="http://schemas.openxmlformats.org/markup-compatibility/2006" xmlns:p14="http://schemas.microsoft.com/office/powerpoint/2010/main">
    <mc:Choice Requires="p14">
      <p:transition spd="slow" p14:dur="2000" advTm="5240"/>
    </mc:Choice>
    <mc:Fallback xmlns="">
      <p:transition spd="slow" advTm="5240"/>
    </mc:Fallback>
  </mc:AlternateContent>
</p:sld>
</file>

<file path=ppt/theme/theme1.xml><?xml version="1.0" encoding="utf-8"?>
<a:theme xmlns:a="http://schemas.openxmlformats.org/drawingml/2006/main" name="MosaicColorThemeADJ">
  <a:themeElements>
    <a:clrScheme name="MOSAIC Template Colors">
      <a:dk1>
        <a:srgbClr val="625E58"/>
      </a:dk1>
      <a:lt1>
        <a:srgbClr val="FFFFFF"/>
      </a:lt1>
      <a:dk2>
        <a:srgbClr val="625E58"/>
      </a:dk2>
      <a:lt2>
        <a:srgbClr val="E7E6E6"/>
      </a:lt2>
      <a:accent1>
        <a:srgbClr val="29676B"/>
      </a:accent1>
      <a:accent2>
        <a:srgbClr val="AF3158"/>
      </a:accent2>
      <a:accent3>
        <a:srgbClr val="DE9F3B"/>
      </a:accent3>
      <a:accent4>
        <a:srgbClr val="645F59"/>
      </a:accent4>
      <a:accent5>
        <a:srgbClr val="50A849"/>
      </a:accent5>
      <a:accent6>
        <a:srgbClr val="919191"/>
      </a:accent6>
      <a:hlink>
        <a:srgbClr val="057AB2"/>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E44E04ED-FB5F-435A-9522-2ADC80DFB895}" vid="{FCBD714F-4460-46DD-AEAF-4BF9CF183C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35616bd-f3ab-4ee4-8f55-73cb5167d911" xsi:nil="true"/>
    <lcf76f155ced4ddcb4097134ff3c332f xmlns="1865d82a-bf83-4eaa-817a-e97c662b7d46">
      <Terms xmlns="http://schemas.microsoft.com/office/infopath/2007/PartnerControls"/>
    </lcf76f155ced4ddcb4097134ff3c332f>
    <NotesonUse xmlns="1865d82a-bf83-4eaa-817a-e97c662b7d46" xsi:nil="true"/>
    <Open_x0020_with_x0020_Seclore xmlns="1865d82a-bf83-4eaa-817a-e97c662b7d4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A8F0ACE12F80A4794329C3456661B9E" ma:contentTypeVersion="22" ma:contentTypeDescription="Create a new document." ma:contentTypeScope="" ma:versionID="94afe1f3169ec5f8dfcc67b179ec9c78">
  <xsd:schema xmlns:xsd="http://www.w3.org/2001/XMLSchema" xmlns:xs="http://www.w3.org/2001/XMLSchema" xmlns:p="http://schemas.microsoft.com/office/2006/metadata/properties" xmlns:ns2="1865d82a-bf83-4eaa-817a-e97c662b7d46" xmlns:ns3="d35616bd-f3ab-4ee4-8f55-73cb5167d911" targetNamespace="http://schemas.microsoft.com/office/2006/metadata/properties" ma:root="true" ma:fieldsID="74b77f497480b4256a0773170f83c1b9" ns2:_="" ns3:_="">
    <xsd:import namespace="1865d82a-bf83-4eaa-817a-e97c662b7d46"/>
    <xsd:import namespace="d35616bd-f3ab-4ee4-8f55-73cb5167d91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NotesonUse" minOccurs="0"/>
                <xsd:element ref="ns2:Open_x0020_with_x0020_Seclor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65d82a-bf83-4eaa-817a-e97c662b7d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NotesonUse" ma:index="26" nillable="true" ma:displayName="Notes on Use" ma:format="Dropdown" ma:internalName="NotesonUse">
      <xsd:simpleType>
        <xsd:restriction base="dms:Note">
          <xsd:maxLength value="255"/>
        </xsd:restriction>
      </xsd:simpleType>
    </xsd:element>
    <xsd:element name="Open_x0020_with_x0020_Seclore" ma:index="27" nillable="true" ma:displayName="Open with Seclore" ma:hidden="true" ma:internalName="Open_x0020_with_x0020_Seclor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5616bd-f3ab-4ee4-8f55-73cb5167d91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44e5cab-ca8b-48ba-a99c-e62ef9b13973}" ma:internalName="TaxCatchAll" ma:showField="CatchAllData" ma:web="d35616bd-f3ab-4ee4-8f55-73cb5167d91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36EBD7C-FDA1-47A0-8E65-4816BEEBFFC4}">
  <ds:schemaRefs>
    <ds:schemaRef ds:uri="http://schemas.microsoft.com/office/2006/metadata/properties"/>
    <ds:schemaRef ds:uri="http://schemas.microsoft.com/office/infopath/2007/PartnerControls"/>
    <ds:schemaRef ds:uri="http://purl.org/dc/dcmitype/"/>
    <ds:schemaRef ds:uri="http://schemas.openxmlformats.org/package/2006/metadata/core-properties"/>
    <ds:schemaRef ds:uri="http://schemas.microsoft.com/office/2006/documentManagement/types"/>
    <ds:schemaRef ds:uri="http://www.w3.org/XML/1998/namespace"/>
    <ds:schemaRef ds:uri="http://purl.org/dc/terms/"/>
    <ds:schemaRef ds:uri="d35616bd-f3ab-4ee4-8f55-73cb5167d911"/>
    <ds:schemaRef ds:uri="1865d82a-bf83-4eaa-817a-e97c662b7d46"/>
    <ds:schemaRef ds:uri="http://purl.org/dc/elements/1.1/"/>
  </ds:schemaRefs>
</ds:datastoreItem>
</file>

<file path=customXml/itemProps2.xml><?xml version="1.0" encoding="utf-8"?>
<ds:datastoreItem xmlns:ds="http://schemas.openxmlformats.org/officeDocument/2006/customXml" ds:itemID="{43479079-273F-4AE9-85C4-98276B00939E}">
  <ds:schemaRefs>
    <ds:schemaRef ds:uri="http://schemas.microsoft.com/sharepoint/v3/contenttype/forms"/>
  </ds:schemaRefs>
</ds:datastoreItem>
</file>

<file path=customXml/itemProps3.xml><?xml version="1.0" encoding="utf-8"?>
<ds:datastoreItem xmlns:ds="http://schemas.openxmlformats.org/officeDocument/2006/customXml" ds:itemID="{8A9C48E7-1B28-4CAC-B27F-71B6BB44259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65d82a-bf83-4eaa-817a-e97c662b7d46"/>
    <ds:schemaRef ds:uri="d35616bd-f3ab-4ee4-8f55-73cb5167d9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MOSAIC_PPT Presentation Template_FINAL_Dec2022</Template>
  <TotalTime>1455</TotalTime>
  <Words>807</Words>
  <Application>Microsoft Office PowerPoint</Application>
  <PresentationFormat>Widescreen</PresentationFormat>
  <Paragraphs>78</Paragraphs>
  <Slides>7</Slides>
  <Notes>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vt:i4>
      </vt:variant>
    </vt:vector>
  </HeadingPairs>
  <TitlesOfParts>
    <vt:vector size="16" baseType="lpstr">
      <vt:lpstr>Arial</vt:lpstr>
      <vt:lpstr>Calibri</vt:lpstr>
      <vt:lpstr>Calibri </vt:lpstr>
      <vt:lpstr>Calibri Light</vt:lpstr>
      <vt:lpstr>Poppins</vt:lpstr>
      <vt:lpstr>Poppins Medium</vt:lpstr>
      <vt:lpstr>Poppins SemiBold</vt:lpstr>
      <vt:lpstr>Wingdings</vt:lpstr>
      <vt:lpstr>MosaicColorThemeADJ</vt:lpstr>
      <vt:lpstr>PrEP-it Instructional Presentations  Module 11: Commodities Forecasting </vt:lpstr>
      <vt:lpstr>Instructional presentations</vt:lpstr>
      <vt:lpstr>Commodities forecasting module</vt:lpstr>
      <vt:lpstr>Data inputs</vt:lpstr>
      <vt:lpstr>Review outputs</vt:lpstr>
      <vt:lpstr>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PrEP-it  Commodities Forecasting</dc:title>
  <dc:creator>Nicole Bellows</dc:creator>
  <cp:lastModifiedBy>Katharine Kripke</cp:lastModifiedBy>
  <cp:revision>28</cp:revision>
  <dcterms:created xsi:type="dcterms:W3CDTF">2023-07-24T13:58:53Z</dcterms:created>
  <dcterms:modified xsi:type="dcterms:W3CDTF">2025-03-27T23:09:42Z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0x010100EA8F0ACE12F80A4794329C3456661B9E</vt:lpwstr>
  </property>
  <property fmtid="{D5CDD505-2E9C-101B-9397-08002B2CF9AE}" pid="3" name="MediaServiceImageTags">
    <vt:lpwstr/>
  </property>
</Properties>
</file>