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0" r:id="rId4"/>
  </p:sldMasterIdLst>
  <p:notesMasterIdLst>
    <p:notesMasterId r:id="rId20"/>
  </p:notesMasterIdLst>
  <p:sldIdLst>
    <p:sldId id="256" r:id="rId5"/>
    <p:sldId id="2147375605" r:id="rId6"/>
    <p:sldId id="289" r:id="rId7"/>
    <p:sldId id="2147375606" r:id="rId8"/>
    <p:sldId id="310" r:id="rId9"/>
    <p:sldId id="2147375613" r:id="rId10"/>
    <p:sldId id="2147375652" r:id="rId11"/>
    <p:sldId id="2147375614" r:id="rId12"/>
    <p:sldId id="381" r:id="rId13"/>
    <p:sldId id="2147375651" r:id="rId14"/>
    <p:sldId id="312" r:id="rId15"/>
    <p:sldId id="2147375584" r:id="rId16"/>
    <p:sldId id="2147375615" r:id="rId17"/>
    <p:sldId id="2147375608" r:id="rId18"/>
    <p:sldId id="2146847456"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6B9690C-B91F-15F6-66CA-D99C06D2E4DD}" name="Katharine Kripke" initials="KK" userId="S::kkripke@futuresinstitute.org::737067a8-ce4c-468f-a99a-57252e8500d5" providerId="AD"/>
  <p188:author id="{3383E360-C6B7-915C-B226-93444F9C02B2}" name="Nicole Bellows" initials="NB" userId="Nicole Bellows" providerId="None"/>
  <p188:author id="{5FE8C99B-E352-E583-521F-91140AE35D6D}" name="Avenir Health" initials="NB" userId="Avenir Health" providerId="None"/>
  <p188:author id="{EBB5C5B4-77C0-3995-C6E5-86EFC77CE074}" name="Katie Schwartz" initials="KS" userId="S::KSchwartz@fhi360.org::b4babe39-de04-4206-95b2-c6026c8fda13" providerId="AD"/>
  <p188:author id="{1122EABA-21EF-A20D-2CEE-6697002E3416}" name="Katharine Kripke" initials="KK" userId="S::kkripke@avenirhealth.org::737067a8-ce4c-468f-a99a-57252e8500d5" providerId="AD"/>
  <p188:author id="{FEB2A5F2-EC1B-62F2-26F3-D76F03562F6E}" name="Nicole Bellows" initials="NB" userId="S::NBellows@avenirhealth.org::3fc3b30d-5d86-4bc9-8cbf-feccad0d555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35F59"/>
    <a:srgbClr val="DE5700"/>
    <a:srgbClr val="E9EFF0"/>
    <a:srgbClr val="FDFAF6"/>
    <a:srgbClr val="F5EBE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63822B5-1303-485C-AAB0-F6CF63E3A8B1}" v="1" dt="2024-05-16T21:35:11.201"/>
  </p1510:revLst>
</p1510:revInfo>
</file>

<file path=ppt/tableStyles.xml><?xml version="1.0" encoding="utf-8"?>
<a:tblStyleLst xmlns:a="http://schemas.openxmlformats.org/drawingml/2006/main" def="{5C22544A-7EE6-4342-B048-85BDC9FD1C3A}">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69586" autoAdjust="0"/>
  </p:normalViewPr>
  <p:slideViewPr>
    <p:cSldViewPr snapToGrid="0" snapToObjects="1">
      <p:cViewPr varScale="1">
        <p:scale>
          <a:sx n="73" d="100"/>
          <a:sy n="73" d="100"/>
        </p:scale>
        <p:origin x="195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02EDFBA-CACE-4AC5-A78B-2F0445B2ED8F}" type="datetimeFigureOut">
              <a:rPr lang="en-US" smtClean="0"/>
              <a:t>3/27/2025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78AAD2-397B-456F-893A-253AADE969C9}" type="slidenum">
              <a:rPr lang="en-US" smtClean="0"/>
              <a:t>‹#›</a:t>
            </a:fld>
            <a:endParaRPr lang="en-US"/>
          </a:p>
        </p:txBody>
      </p:sp>
    </p:spTree>
    <p:extLst>
      <p:ext uri="{BB962C8B-B14F-4D97-AF65-F5344CB8AC3E}">
        <p14:creationId xmlns:p14="http://schemas.microsoft.com/office/powerpoint/2010/main" val="12923669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 to Module 4 of the </a:t>
            </a:r>
            <a:r>
              <a:rPr lang="en-US" dirty="0" err="1"/>
              <a:t>PrEP</a:t>
            </a:r>
            <a:r>
              <a:rPr lang="en-US" dirty="0"/>
              <a:t>-it instructional presentations.</a:t>
            </a:r>
          </a:p>
        </p:txBody>
      </p:sp>
      <p:sp>
        <p:nvSpPr>
          <p:cNvPr id="4" name="Slide Number Placeholder 3"/>
          <p:cNvSpPr>
            <a:spLocks noGrp="1"/>
          </p:cNvSpPr>
          <p:nvPr>
            <p:ph type="sldNum" sz="quarter" idx="5"/>
          </p:nvPr>
        </p:nvSpPr>
        <p:spPr/>
        <p:txBody>
          <a:bodyPr/>
          <a:lstStyle/>
          <a:p>
            <a:fld id="{2F78AAD2-397B-456F-893A-253AADE969C9}" type="slidenum">
              <a:rPr lang="en-US" smtClean="0"/>
              <a:t>1</a:t>
            </a:fld>
            <a:endParaRPr lang="en-US"/>
          </a:p>
        </p:txBody>
      </p:sp>
    </p:spTree>
    <p:extLst>
      <p:ext uri="{BB962C8B-B14F-4D97-AF65-F5344CB8AC3E}">
        <p14:creationId xmlns:p14="http://schemas.microsoft.com/office/powerpoint/2010/main" val="40289119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hypothetical example, two curves were generated using program data.  </a:t>
            </a:r>
          </a:p>
          <a:p>
            <a:endParaRPr lang="en-US" dirty="0"/>
          </a:p>
          <a:p>
            <a:r>
              <a:rPr lang="en-US" dirty="0"/>
              <a:t>The first curve is for </a:t>
            </a:r>
            <a:r>
              <a:rPr lang="en-US" dirty="0" err="1"/>
              <a:t>serodifferent</a:t>
            </a:r>
            <a:r>
              <a:rPr lang="en-US" dirty="0"/>
              <a:t> couples. Note that PrEP-it treats </a:t>
            </a:r>
            <a:r>
              <a:rPr lang="en-US" dirty="0" err="1"/>
              <a:t>serodifferent</a:t>
            </a:r>
            <a:r>
              <a:rPr lang="en-US" dirty="0"/>
              <a:t> couples differently than other populations since partners only need to be taking PrEP until the time the HIV-positive partner is virally suppressed.  </a:t>
            </a:r>
          </a:p>
          <a:p>
            <a:endParaRPr lang="en-US" dirty="0"/>
          </a:p>
          <a:p>
            <a:r>
              <a:rPr lang="en-US" dirty="0"/>
              <a:t>The second curve is for key populations.  The graph shows you </a:t>
            </a:r>
            <a:r>
              <a:rPr lang="en-US" dirty="0" err="1"/>
              <a:t>PrEP</a:t>
            </a:r>
            <a:r>
              <a:rPr lang="en-US" dirty="0"/>
              <a:t> continuation starting from 100% at initiation in month zero and decreasing over time.</a:t>
            </a:r>
          </a:p>
        </p:txBody>
      </p:sp>
      <p:sp>
        <p:nvSpPr>
          <p:cNvPr id="4" name="Slide Number Placeholder 3"/>
          <p:cNvSpPr>
            <a:spLocks noGrp="1"/>
          </p:cNvSpPr>
          <p:nvPr>
            <p:ph type="sldNum" sz="quarter" idx="5"/>
          </p:nvPr>
        </p:nvSpPr>
        <p:spPr/>
        <p:txBody>
          <a:bodyPr/>
          <a:lstStyle/>
          <a:p>
            <a:fld id="{2F78AAD2-397B-456F-893A-253AADE969C9}" type="slidenum">
              <a:rPr lang="en-US" smtClean="0"/>
              <a:t>10</a:t>
            </a:fld>
            <a:endParaRPr lang="en-US"/>
          </a:p>
        </p:txBody>
      </p:sp>
    </p:spTree>
    <p:extLst>
      <p:ext uri="{BB962C8B-B14F-4D97-AF65-F5344CB8AC3E}">
        <p14:creationId xmlns:p14="http://schemas.microsoft.com/office/powerpoint/2010/main" val="39116215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Once you have established your continuation curve or curves, you then apply them each priority population and method using the dropdown list. Here – you can see that the </a:t>
            </a:r>
            <a:r>
              <a:rPr lang="en-US" dirty="0" err="1"/>
              <a:t>serodifferent</a:t>
            </a:r>
            <a:r>
              <a:rPr lang="en-US" dirty="0"/>
              <a:t> couples curve was used for SDCs and the key populations curves were used for the other four priority populations.  </a:t>
            </a:r>
          </a:p>
          <a:p>
            <a:endParaRPr lang="en-US" dirty="0"/>
          </a:p>
          <a:p>
            <a:r>
              <a:rPr lang="en-US" dirty="0"/>
              <a:t>If pill and CAB </a:t>
            </a:r>
            <a:r>
              <a:rPr lang="en-US" dirty="0" err="1"/>
              <a:t>PrEP</a:t>
            </a:r>
            <a:r>
              <a:rPr lang="en-US" dirty="0"/>
              <a:t> have different continuation patterns, you could specify different curves for the different methods.  Here, that information was not yet available and the same curve was applied to each method. </a:t>
            </a:r>
          </a:p>
          <a:p>
            <a:r>
              <a:rPr lang="en-US" dirty="0"/>
              <a:t>The next slide will show a demonstration of the continuation inputs.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120B8F-BA93-4227-A988-BABF5CDD735C}" type="slidenum">
              <a:rPr kumimoji="0" lang="en-UG"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G"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716695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those who do not have continuation data and would like to estimate their continuation rates using client records, there is a Continuation Calculator tool available to download in the resources section of </a:t>
            </a:r>
            <a:r>
              <a:rPr lang="en-US" dirty="0" err="1"/>
              <a:t>PrEP</a:t>
            </a:r>
            <a:r>
              <a:rPr lang="en-US" dirty="0"/>
              <a:t>-it.   </a:t>
            </a:r>
          </a:p>
          <a:p>
            <a:endParaRPr lang="en-US" dirty="0"/>
          </a:p>
          <a:p>
            <a:r>
              <a:rPr lang="en-US" dirty="0"/>
              <a:t>The Continuation Calculator in an optional excel-based tool that uses a sample of client records from clients who initiated </a:t>
            </a:r>
            <a:r>
              <a:rPr lang="en-US" dirty="0" err="1"/>
              <a:t>PrEP</a:t>
            </a:r>
            <a:r>
              <a:rPr lang="en-US" dirty="0"/>
              <a:t> at least a year ago – and ideally 2+ years ago.  To use the tool, you specify the priority populations and the gap in </a:t>
            </a:r>
            <a:r>
              <a:rPr lang="en-US" dirty="0" err="1"/>
              <a:t>PrEP</a:t>
            </a:r>
            <a:r>
              <a:rPr lang="en-US" dirty="0"/>
              <a:t> coverage that defines a discontinuation.</a:t>
            </a:r>
          </a:p>
          <a:p>
            <a:endParaRPr lang="en-US" dirty="0"/>
          </a:p>
          <a:p>
            <a:r>
              <a:rPr lang="en-US" dirty="0"/>
              <a:t>Then, for each client – you enter data on the priority population they belong to, the date their initiated </a:t>
            </a:r>
            <a:r>
              <a:rPr lang="en-US" dirty="0" err="1"/>
              <a:t>PrEP</a:t>
            </a:r>
            <a:r>
              <a:rPr lang="en-US" dirty="0"/>
              <a:t> and the number of days of drug supply they were given, and then for each subsequent visit, the date and the number of days of drug supply.  </a:t>
            </a:r>
          </a:p>
          <a:p>
            <a:endParaRPr lang="en-US" dirty="0"/>
          </a:p>
          <a:p>
            <a:r>
              <a:rPr lang="en-US" dirty="0"/>
              <a:t>Based on this data, the tool outputs the continuation rates and the percent reinitiated for each priority population.  </a:t>
            </a:r>
          </a:p>
        </p:txBody>
      </p:sp>
      <p:sp>
        <p:nvSpPr>
          <p:cNvPr id="4" name="Slide Number Placeholder 3"/>
          <p:cNvSpPr>
            <a:spLocks noGrp="1"/>
          </p:cNvSpPr>
          <p:nvPr>
            <p:ph type="sldNum" sz="quarter" idx="5"/>
          </p:nvPr>
        </p:nvSpPr>
        <p:spPr/>
        <p:txBody>
          <a:bodyPr/>
          <a:lstStyle/>
          <a:p>
            <a:fld id="{2F78AAD2-397B-456F-893A-253AADE969C9}" type="slidenum">
              <a:rPr lang="en-US" smtClean="0"/>
              <a:t>12</a:t>
            </a:fld>
            <a:endParaRPr lang="en-US"/>
          </a:p>
        </p:txBody>
      </p:sp>
    </p:spTree>
    <p:extLst>
      <p:ext uri="{BB962C8B-B14F-4D97-AF65-F5344CB8AC3E}">
        <p14:creationId xmlns:p14="http://schemas.microsoft.com/office/powerpoint/2010/main" val="24609505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some example data from the Continuation Calculator.  For inputs – this shows you need to have one person per row and indicate the priority population (if that information is available), the date they initiated, and the number of days of drug supply that they were given.  Then, every time they return the date they returned and the number of days of drug supply are recorded in the same row.  There is space in the workbook for up to 14 visits and ideally you would have a good sample of rows to aggregate for the results.</a:t>
            </a:r>
          </a:p>
          <a:p>
            <a:endParaRPr lang="en-US" dirty="0"/>
          </a:p>
          <a:p>
            <a:r>
              <a:rPr lang="en-US" dirty="0"/>
              <a:t>The example results show the continue rates that could then be entered directly into </a:t>
            </a:r>
            <a:r>
              <a:rPr lang="en-US" dirty="0" err="1"/>
              <a:t>PrEP</a:t>
            </a:r>
            <a:r>
              <a:rPr lang="en-US" dirty="0"/>
              <a:t>-it.  </a:t>
            </a:r>
          </a:p>
          <a:p>
            <a:endParaRPr lang="en-US" dirty="0"/>
          </a:p>
          <a:p>
            <a:r>
              <a:rPr lang="en-US" dirty="0"/>
              <a:t>The next slide shows a brief demonstration of using the Continuation Calculator</a:t>
            </a:r>
          </a:p>
          <a:p>
            <a:endParaRPr lang="en-US" dirty="0"/>
          </a:p>
        </p:txBody>
      </p:sp>
      <p:sp>
        <p:nvSpPr>
          <p:cNvPr id="4" name="Slide Number Placeholder 3"/>
          <p:cNvSpPr>
            <a:spLocks noGrp="1"/>
          </p:cNvSpPr>
          <p:nvPr>
            <p:ph type="sldNum" sz="quarter" idx="5"/>
          </p:nvPr>
        </p:nvSpPr>
        <p:spPr/>
        <p:txBody>
          <a:bodyPr/>
          <a:lstStyle/>
          <a:p>
            <a:fld id="{2F78AAD2-397B-456F-893A-253AADE969C9}" type="slidenum">
              <a:rPr lang="en-US" smtClean="0"/>
              <a:t>13</a:t>
            </a:fld>
            <a:endParaRPr lang="en-US"/>
          </a:p>
        </p:txBody>
      </p:sp>
    </p:spTree>
    <p:extLst>
      <p:ext uri="{BB962C8B-B14F-4D97-AF65-F5344CB8AC3E}">
        <p14:creationId xmlns:p14="http://schemas.microsoft.com/office/powerpoint/2010/main" val="3165888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more information on continuation and other functions of </a:t>
            </a:r>
            <a:r>
              <a:rPr lang="en-US" dirty="0" err="1"/>
              <a:t>PrEP</a:t>
            </a:r>
            <a:r>
              <a:rPr lang="en-US" dirty="0"/>
              <a:t>-it, please join the </a:t>
            </a:r>
            <a:r>
              <a:rPr lang="en-US" dirty="0" err="1"/>
              <a:t>PrEP</a:t>
            </a:r>
            <a:r>
              <a:rPr lang="en-US" dirty="0"/>
              <a:t>-it community of Practice.  You can enter questions with the hashtag #continuation so that others can learn from your question as well.</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8AAD2-397B-456F-893A-253AADE969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764144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for listening.</a:t>
            </a:r>
          </a:p>
        </p:txBody>
      </p:sp>
      <p:sp>
        <p:nvSpPr>
          <p:cNvPr id="4" name="Slide Number Placeholder 3"/>
          <p:cNvSpPr>
            <a:spLocks noGrp="1"/>
          </p:cNvSpPr>
          <p:nvPr>
            <p:ph type="sldNum" sz="quarter" idx="5"/>
          </p:nvPr>
        </p:nvSpPr>
        <p:spPr/>
        <p:txBody>
          <a:bodyPr/>
          <a:lstStyle/>
          <a:p>
            <a:fld id="{2F78AAD2-397B-456F-893A-253AADE969C9}" type="slidenum">
              <a:rPr lang="en-US" smtClean="0"/>
              <a:t>15</a:t>
            </a:fld>
            <a:endParaRPr lang="en-US"/>
          </a:p>
        </p:txBody>
      </p:sp>
    </p:spTree>
    <p:extLst>
      <p:ext uri="{BB962C8B-B14F-4D97-AF65-F5344CB8AC3E}">
        <p14:creationId xmlns:p14="http://schemas.microsoft.com/office/powerpoint/2010/main" val="40989469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part of a series of presentations on the use of the various features in the </a:t>
            </a:r>
            <a:r>
              <a:rPr lang="en-US" dirty="0" err="1"/>
              <a:t>PrEP</a:t>
            </a:r>
            <a:r>
              <a:rPr lang="en-US" dirty="0"/>
              <a:t> Implementation planning, monitoring, and evaluation tool – or </a:t>
            </a:r>
            <a:r>
              <a:rPr lang="en-US" dirty="0" err="1"/>
              <a:t>PrEP</a:t>
            </a:r>
            <a:r>
              <a:rPr lang="en-US" dirty="0"/>
              <a:t>-it.  </a:t>
            </a:r>
            <a:r>
              <a:rPr lang="en-US" dirty="0" err="1"/>
              <a:t>PrEP</a:t>
            </a:r>
            <a:r>
              <a:rPr lang="en-US" dirty="0"/>
              <a:t>-it is a decision-making and analysis tool with several interrelated modules used for target setting, costing, and commodities forecasting.  This presentation is the fourth in a series of presentations on features and functions of </a:t>
            </a:r>
            <a:r>
              <a:rPr lang="en-US" dirty="0" err="1"/>
              <a:t>PrEP</a:t>
            </a:r>
            <a:r>
              <a:rPr lang="en-US" dirty="0"/>
              <a:t>-it.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8AAD2-397B-456F-893A-253AADE969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26304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Once the priority population and methods are specified, next we need a to have an understanding of how long individuals stay on </a:t>
            </a:r>
            <a:r>
              <a:rPr lang="en-US" dirty="0" err="1"/>
              <a:t>PrEP.</a:t>
            </a:r>
            <a:r>
              <a:rPr lang="en-US" dirty="0"/>
              <a:t>  For this, we turn to the continuation component of the Configuration module.</a:t>
            </a:r>
          </a:p>
        </p:txBody>
      </p:sp>
      <p:sp>
        <p:nvSpPr>
          <p:cNvPr id="4" name="Slide Number Placeholder 3"/>
          <p:cNvSpPr>
            <a:spLocks noGrp="1"/>
          </p:cNvSpPr>
          <p:nvPr>
            <p:ph type="sldNum" sz="quarter" idx="5"/>
          </p:nvPr>
        </p:nvSpPr>
        <p:spPr/>
        <p:txBody>
          <a:bodyPr/>
          <a:lstStyle/>
          <a:p>
            <a:pPr defTabSz="483253">
              <a:defRPr/>
            </a:pPr>
            <a:fld id="{4B63DB93-7071-44A3-AC7D-052F57AD4B0C}" type="slidenum">
              <a:rPr lang="en-US">
                <a:solidFill>
                  <a:prstClr val="black"/>
                </a:solidFill>
                <a:latin typeface="Calibri" panose="020F0502020204030204"/>
              </a:rPr>
              <a:pPr defTabSz="483253">
                <a:defRPr/>
              </a:pPr>
              <a:t>3</a:t>
            </a:fld>
            <a:endParaRPr lang="en-US">
              <a:solidFill>
                <a:prstClr val="black"/>
              </a:solidFill>
              <a:latin typeface="Calibri" panose="020F0502020204030204"/>
            </a:endParaRPr>
          </a:p>
        </p:txBody>
      </p:sp>
    </p:spTree>
    <p:extLst>
      <p:ext uri="{BB962C8B-B14F-4D97-AF65-F5344CB8AC3E}">
        <p14:creationId xmlns:p14="http://schemas.microsoft.com/office/powerpoint/2010/main" val="6711442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it is useful to review the different stages of PrEP use by clients as they are conceptualized within PrEP-it.  This is represented by the figure shown here. PrEP-it assumes a finite population of clients indicated for PrEP.  When members of this population begin taking PrEP for the first time, this is referred to within PrEP-it as an initiation.  While clients continue to take PrEP, they remain in the bucket, which we call “continuation.” If they pause or discontinue using PrEP or do not return for their refill visits on time, then they leave the bucket. Sometimes those who have previously stopped taking PrEP or missed a visit begin taking PrEP again, which we refer to as “reinitiations.” Method switching would be counted as discontinuation and reinitiation within this model.</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8AAD2-397B-456F-893A-253AADE969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559454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a:t>
            </a:r>
            <a:r>
              <a:rPr lang="en-US" dirty="0" err="1"/>
              <a:t>PrEP</a:t>
            </a:r>
            <a:r>
              <a:rPr lang="en-US" dirty="0"/>
              <a:t>-it, the concept of “continuation” is defined as the proportion of </a:t>
            </a:r>
            <a:r>
              <a:rPr lang="en-US" dirty="0" err="1"/>
              <a:t>PrEP</a:t>
            </a:r>
            <a:r>
              <a:rPr lang="en-US" dirty="0"/>
              <a:t> clients that are returning for their refill visits on schedule, at 1, 3, 6, and 12 months after initiation.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These four data points generate a “continuation curve” that is then used to calculate the number of </a:t>
            </a:r>
            <a:r>
              <a:rPr lang="en-US" dirty="0" err="1"/>
              <a:t>PrEP</a:t>
            </a:r>
            <a:r>
              <a:rPr lang="en-US" dirty="0"/>
              <a:t> users over time.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continuation curve is a key input in </a:t>
            </a:r>
            <a:r>
              <a:rPr lang="en-US" dirty="0" err="1"/>
              <a:t>PrEP</a:t>
            </a:r>
            <a:r>
              <a:rPr lang="en-US" dirty="0"/>
              <a:t>-it that factors into calculations on how much product is needed each month, how much coverage can be reached for a given population, and estimated program costs and impacts.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120B8F-BA93-4227-A988-BABF5CDD735C}" type="slidenum">
              <a:rPr kumimoji="0" lang="en-UG"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G"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101629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Here you can see the four data points are represented in a graph, showing the pattern of decline in continuous </a:t>
            </a:r>
            <a:r>
              <a:rPr lang="en-US" dirty="0" err="1"/>
              <a:t>PrEP</a:t>
            </a:r>
            <a:r>
              <a:rPr lang="en-US" dirty="0"/>
              <a:t> use since initiation. In the chart, you can also see how the data points calculate the average months of </a:t>
            </a:r>
            <a:r>
              <a:rPr lang="en-US" dirty="0" err="1"/>
              <a:t>PrEP</a:t>
            </a:r>
            <a:r>
              <a:rPr lang="en-US" dirty="0"/>
              <a:t> needed per person initiated , the average months of product distributed per person initiated, and the average months of product distributed per person using beyond the first month.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120B8F-BA93-4227-A988-BABF5CDD735C}" type="slidenum">
              <a:rPr kumimoji="0" lang="en-UG"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G"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439440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49ACFB-7CFB-45EF-9A52-8E4D7FB5A36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1621BC-08B2-6DB2-69C9-CCC8C917761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0F5700-82F4-5011-97E4-59EF88D5CA2E}"/>
              </a:ext>
            </a:extLst>
          </p:cNvPr>
          <p:cNvSpPr>
            <a:spLocks noGrp="1"/>
          </p:cNvSpPr>
          <p:nvPr>
            <p:ph type="body" idx="1"/>
          </p:nvPr>
        </p:nvSpPr>
        <p:spPr/>
        <p:txBody>
          <a:bodyPr/>
          <a:lstStyle/>
          <a:p>
            <a:r>
              <a:rPr lang="en-US" dirty="0"/>
              <a:t>Different sources can be used to generate continuation rates, with some </a:t>
            </a:r>
            <a:r>
              <a:rPr lang="en-US" dirty="0" err="1"/>
              <a:t>PrEP</a:t>
            </a:r>
            <a:r>
              <a:rPr lang="en-US" dirty="0"/>
              <a:t> data systems being better suited than others for extracting data on continuation.  Client-level data – where individuals are tracked by visit – are needed to accurately calculate continuation rates.  These type of data often exist in systems that use individual electronic records for </a:t>
            </a:r>
            <a:r>
              <a:rPr lang="en-US" dirty="0" err="1"/>
              <a:t>PrEP</a:t>
            </a:r>
            <a:r>
              <a:rPr lang="en-US" dirty="0"/>
              <a:t> clients and thus these systems can usually output continuation rates. </a:t>
            </a:r>
          </a:p>
          <a:p>
            <a:endParaRPr lang="en-US" dirty="0"/>
          </a:p>
          <a:p>
            <a:r>
              <a:rPr lang="en-US" dirty="0"/>
              <a:t>Unfortunately, aggregated PEPFAR data (like </a:t>
            </a:r>
            <a:r>
              <a:rPr lang="en-US" dirty="0" err="1"/>
              <a:t>PrEP_NEW</a:t>
            </a:r>
            <a:r>
              <a:rPr lang="en-US" dirty="0"/>
              <a:t> and </a:t>
            </a:r>
            <a:r>
              <a:rPr lang="en-US" dirty="0" err="1"/>
              <a:t>PrEP_CT</a:t>
            </a:r>
            <a:r>
              <a:rPr lang="en-US" dirty="0"/>
              <a:t> indicators) that capture the total number of initiation and continuation visits do not allow for calculating continuation rates because they do not indicate the duration of </a:t>
            </a:r>
            <a:r>
              <a:rPr lang="en-US" dirty="0" err="1"/>
              <a:t>PrEP</a:t>
            </a:r>
            <a:r>
              <a:rPr lang="en-US" dirty="0"/>
              <a:t> use or whether coverage gaps occurred.  For those who do not have access to the individual client data needed for continuation rates, </a:t>
            </a:r>
            <a:r>
              <a:rPr lang="en-US" dirty="0" err="1"/>
              <a:t>PrEP</a:t>
            </a:r>
            <a:r>
              <a:rPr lang="en-US" dirty="0"/>
              <a:t>-it provides some options, which we will review on the subsequent slides.</a:t>
            </a:r>
          </a:p>
        </p:txBody>
      </p:sp>
      <p:sp>
        <p:nvSpPr>
          <p:cNvPr id="4" name="Slide Number Placeholder 3">
            <a:extLst>
              <a:ext uri="{FF2B5EF4-FFF2-40B4-BE49-F238E27FC236}">
                <a16:creationId xmlns:a16="http://schemas.microsoft.com/office/drawing/2014/main" id="{ECE0A928-78B2-0A03-8533-80C14A1A54AD}"/>
              </a:ext>
            </a:extLst>
          </p:cNvPr>
          <p:cNvSpPr>
            <a:spLocks noGrp="1"/>
          </p:cNvSpPr>
          <p:nvPr>
            <p:ph type="sldNum" sz="quarter" idx="5"/>
          </p:nvPr>
        </p:nvSpPr>
        <p:spPr/>
        <p:txBody>
          <a:bodyPr/>
          <a:lstStyle/>
          <a:p>
            <a:fld id="{2F78AAD2-397B-456F-893A-253AADE969C9}" type="slidenum">
              <a:rPr lang="en-US" smtClean="0"/>
              <a:t>7</a:t>
            </a:fld>
            <a:endParaRPr lang="en-US"/>
          </a:p>
        </p:txBody>
      </p:sp>
    </p:spTree>
    <p:extLst>
      <p:ext uri="{BB962C8B-B14F-4D97-AF65-F5344CB8AC3E}">
        <p14:creationId xmlns:p14="http://schemas.microsoft.com/office/powerpoint/2010/main" val="6935297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deciding the data sources for continuation rates, one can follow a hierarchy shown here.  If national electronic individual PrEP records are available, these can be used to generate the continuation rates.  If national electronic individual records are not available but an implementing partner has PrEP records in this format, then the implementing partner data can be used. If there are no electronic individual PrEP records to work with and you have the time and resources to extract a sample of client records that can be entered into the PrEP-it continuation calculator, then this approach is preferable.  Note that more information on how to use the </a:t>
            </a:r>
            <a:r>
              <a:rPr lang="en-US" dirty="0" err="1"/>
              <a:t>PrEP</a:t>
            </a:r>
            <a:r>
              <a:rPr lang="en-US" dirty="0"/>
              <a:t>-it continuation calculator is available at the end of this video.  Finally, if none of the prior options are available, one can use the </a:t>
            </a:r>
            <a:r>
              <a:rPr lang="en-US" dirty="0" err="1"/>
              <a:t>PrEP</a:t>
            </a:r>
            <a:r>
              <a:rPr lang="en-US" dirty="0"/>
              <a:t>-it default continuation rates, which are based on prior implementation studies.</a:t>
            </a:r>
          </a:p>
        </p:txBody>
      </p:sp>
      <p:sp>
        <p:nvSpPr>
          <p:cNvPr id="4" name="Slide Number Placeholder 3"/>
          <p:cNvSpPr>
            <a:spLocks noGrp="1"/>
          </p:cNvSpPr>
          <p:nvPr>
            <p:ph type="sldNum" sz="quarter" idx="5"/>
          </p:nvPr>
        </p:nvSpPr>
        <p:spPr/>
        <p:txBody>
          <a:bodyPr/>
          <a:lstStyle/>
          <a:p>
            <a:fld id="{2F78AAD2-397B-456F-893A-253AADE969C9}" type="slidenum">
              <a:rPr lang="en-US" smtClean="0"/>
              <a:t>8</a:t>
            </a:fld>
            <a:endParaRPr lang="en-US"/>
          </a:p>
        </p:txBody>
      </p:sp>
    </p:spTree>
    <p:extLst>
      <p:ext uri="{BB962C8B-B14F-4D97-AF65-F5344CB8AC3E}">
        <p14:creationId xmlns:p14="http://schemas.microsoft.com/office/powerpoint/2010/main" val="39348871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shows the default continuation rates in </a:t>
            </a:r>
            <a:r>
              <a:rPr lang="en-US" dirty="0" err="1"/>
              <a:t>PrEP</a:t>
            </a:r>
            <a:r>
              <a:rPr lang="en-US" dirty="0"/>
              <a:t> from different </a:t>
            </a:r>
            <a:r>
              <a:rPr lang="en-US" dirty="0" err="1"/>
              <a:t>PrEP</a:t>
            </a:r>
            <a:r>
              <a:rPr lang="en-US" dirty="0"/>
              <a:t> demonstration studies that can be used and adapted in absence of other sources of continuation data. If you have continuation data, you should replace these continuation curves with your data to reflect the realities of your program.  </a:t>
            </a:r>
          </a:p>
          <a:p>
            <a:endParaRPr lang="en-US" dirty="0"/>
          </a:p>
          <a:p>
            <a:r>
              <a:rPr lang="en-US" dirty="0"/>
              <a:t>You can also add more curves by clicking on the plus sign in the tool.  Note that you need at least one continuation curve for </a:t>
            </a:r>
            <a:r>
              <a:rPr lang="en-US" dirty="0" err="1"/>
              <a:t>PrEP</a:t>
            </a:r>
            <a:r>
              <a:rPr lang="en-US" dirty="0"/>
              <a:t>-it but you do not need a separate curve for each population.</a:t>
            </a:r>
          </a:p>
          <a:p>
            <a:endParaRPr lang="en-US" dirty="0"/>
          </a:p>
          <a:p>
            <a:r>
              <a:rPr lang="en-US" dirty="0"/>
              <a:t>Note that if you use the default continuation curves, it is preferable if you enter your best estimate of the proportion of the population using </a:t>
            </a:r>
            <a:r>
              <a:rPr lang="en-US" dirty="0" err="1"/>
              <a:t>PrEP</a:t>
            </a:r>
            <a:r>
              <a:rPr lang="en-US" dirty="0"/>
              <a:t> at 12 months to enable the tool to account for </a:t>
            </a:r>
            <a:r>
              <a:rPr lang="en-US" dirty="0" err="1"/>
              <a:t>PrEP</a:t>
            </a:r>
            <a:r>
              <a:rPr lang="en-US" dirty="0"/>
              <a:t> use beyond one year.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120B8F-BA93-4227-A988-BABF5CDD735C}" type="slidenum">
              <a:rPr kumimoji="0" lang="en-UG"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G"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7386161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DA8F54F-975F-4B47-B428-5E4CB9F2AEA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102436" y="5731720"/>
            <a:ext cx="1867191" cy="529139"/>
          </a:xfrm>
          <a:prstGeom prst="rect">
            <a:avLst/>
          </a:prstGeom>
        </p:spPr>
      </p:pic>
      <p:sp>
        <p:nvSpPr>
          <p:cNvPr id="2" name="Title 1">
            <a:extLst>
              <a:ext uri="{FF2B5EF4-FFF2-40B4-BE49-F238E27FC236}">
                <a16:creationId xmlns:a16="http://schemas.microsoft.com/office/drawing/2014/main" id="{6770063B-6453-2A42-8D03-76AE5EA5A98B}"/>
              </a:ext>
            </a:extLst>
          </p:cNvPr>
          <p:cNvSpPr>
            <a:spLocks noGrp="1"/>
          </p:cNvSpPr>
          <p:nvPr>
            <p:ph type="ctrTitle" hasCustomPrompt="1"/>
          </p:nvPr>
        </p:nvSpPr>
        <p:spPr>
          <a:xfrm>
            <a:off x="0" y="997648"/>
            <a:ext cx="10026502" cy="2006840"/>
          </a:xfrm>
        </p:spPr>
        <p:txBody>
          <a:bodyPr lIns="1371600" rIns="685800" anchor="b">
            <a:normAutofit/>
          </a:bodyPr>
          <a:lstStyle>
            <a:lvl1pPr algn="l">
              <a:defRPr sz="4200" b="0" i="0">
                <a:solidFill>
                  <a:schemeClr val="bg1"/>
                </a:solidFill>
                <a:latin typeface="Poppins SemiBold" pitchFamily="2" charset="77"/>
                <a:ea typeface="Roboto" panose="02000000000000000000" pitchFamily="2" charset="0"/>
                <a:cs typeface="Poppins SemiBold" pitchFamily="2" charset="77"/>
              </a:defRPr>
            </a:lvl1pPr>
          </a:lstStyle>
          <a:p>
            <a:r>
              <a:rPr lang="en-US" dirty="0"/>
              <a:t>Add Presentation Title Here</a:t>
            </a:r>
            <a:br>
              <a:rPr lang="en-US" dirty="0"/>
            </a:br>
            <a:r>
              <a:rPr lang="en-US" dirty="0"/>
              <a:t>Add Presentation Title Here</a:t>
            </a:r>
          </a:p>
        </p:txBody>
      </p:sp>
      <p:sp>
        <p:nvSpPr>
          <p:cNvPr id="3" name="Subtitle 2">
            <a:extLst>
              <a:ext uri="{FF2B5EF4-FFF2-40B4-BE49-F238E27FC236}">
                <a16:creationId xmlns:a16="http://schemas.microsoft.com/office/drawing/2014/main" id="{377053FB-3181-5D49-BE63-400BC05649CF}"/>
              </a:ext>
            </a:extLst>
          </p:cNvPr>
          <p:cNvSpPr>
            <a:spLocks noGrp="1"/>
          </p:cNvSpPr>
          <p:nvPr>
            <p:ph type="subTitle" idx="1" hasCustomPrompt="1"/>
          </p:nvPr>
        </p:nvSpPr>
        <p:spPr>
          <a:xfrm>
            <a:off x="0" y="3497182"/>
            <a:ext cx="10026502" cy="1655762"/>
          </a:xfrm>
        </p:spPr>
        <p:txBody>
          <a:bodyPr lIns="1371600">
            <a:normAutofit/>
          </a:bodyPr>
          <a:lstStyle>
            <a:lvl1pPr marL="0" indent="0" algn="l">
              <a:spcBef>
                <a:spcPts val="400"/>
              </a:spcBef>
              <a:buNone/>
              <a:defRPr sz="1600" b="0" i="0" cap="all" spc="250" baseline="0">
                <a:solidFill>
                  <a:schemeClr val="bg1"/>
                </a:solidFill>
                <a:latin typeface="Poppins" pitchFamily="2" charset="77"/>
                <a:ea typeface="Roboto" panose="02000000000000000000" pitchFamily="2" charset="0"/>
                <a:cs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Presentation Subtitle Here</a:t>
            </a:r>
          </a:p>
          <a:p>
            <a:r>
              <a:rPr lang="en-US" dirty="0"/>
              <a:t>Name, Affiliation</a:t>
            </a:r>
          </a:p>
          <a:p>
            <a:r>
              <a:rPr lang="en-US" dirty="0"/>
              <a:t>Date</a:t>
            </a:r>
          </a:p>
        </p:txBody>
      </p:sp>
      <p:pic>
        <p:nvPicPr>
          <p:cNvPr id="14" name="Picture 13">
            <a:extLst>
              <a:ext uri="{FF2B5EF4-FFF2-40B4-BE49-F238E27FC236}">
                <a16:creationId xmlns:a16="http://schemas.microsoft.com/office/drawing/2014/main" id="{B020C297-0AAB-3641-83C6-4EA8E63A6A8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021105" y="5726320"/>
            <a:ext cx="1877087" cy="563126"/>
          </a:xfrm>
          <a:prstGeom prst="rect">
            <a:avLst/>
          </a:prstGeom>
        </p:spPr>
      </p:pic>
      <p:pic>
        <p:nvPicPr>
          <p:cNvPr id="16" name="Picture 15">
            <a:extLst>
              <a:ext uri="{FF2B5EF4-FFF2-40B4-BE49-F238E27FC236}">
                <a16:creationId xmlns:a16="http://schemas.microsoft.com/office/drawing/2014/main" id="{935DDD90-2572-2142-A32E-F632BC6370B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312008" y="5497972"/>
            <a:ext cx="1491482" cy="880219"/>
          </a:xfrm>
          <a:prstGeom prst="rect">
            <a:avLst/>
          </a:prstGeom>
        </p:spPr>
      </p:pic>
    </p:spTree>
    <p:extLst>
      <p:ext uri="{BB962C8B-B14F-4D97-AF65-F5344CB8AC3E}">
        <p14:creationId xmlns:p14="http://schemas.microsoft.com/office/powerpoint/2010/main" val="6404004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ontent-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85CE729-EF4F-E94A-85D2-3668AEFAA52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1" y="375464"/>
            <a:ext cx="496601" cy="708171"/>
          </a:xfrm>
          <a:prstGeom prst="rect">
            <a:avLst/>
          </a:prstGeom>
        </p:spPr>
      </p:pic>
      <p:sp>
        <p:nvSpPr>
          <p:cNvPr id="5" name="Title 1">
            <a:extLst>
              <a:ext uri="{FF2B5EF4-FFF2-40B4-BE49-F238E27FC236}">
                <a16:creationId xmlns:a16="http://schemas.microsoft.com/office/drawing/2014/main" id="{7EC2E576-8369-45BC-A089-0B31C7F1303C}"/>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
        <p:nvSpPr>
          <p:cNvPr id="7" name="Content Placeholder 2">
            <a:extLst>
              <a:ext uri="{FF2B5EF4-FFF2-40B4-BE49-F238E27FC236}">
                <a16:creationId xmlns:a16="http://schemas.microsoft.com/office/drawing/2014/main" id="{F56A08E6-2B96-4F88-B6EB-F6B8ADFF82D6}"/>
              </a:ext>
            </a:extLst>
          </p:cNvPr>
          <p:cNvSpPr>
            <a:spLocks noGrp="1"/>
          </p:cNvSpPr>
          <p:nvPr>
            <p:ph idx="1"/>
          </p:nvPr>
        </p:nvSpPr>
        <p:spPr>
          <a:xfrm>
            <a:off x="838200" y="1350336"/>
            <a:ext cx="9677400"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462797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wo Content--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85CE729-EF4F-E94A-85D2-3668AEFAA52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1" y="375464"/>
            <a:ext cx="496601" cy="708171"/>
          </a:xfrm>
          <a:prstGeom prst="rect">
            <a:avLst/>
          </a:prstGeom>
        </p:spPr>
      </p:pic>
      <p:sp>
        <p:nvSpPr>
          <p:cNvPr id="10" name="Content Placeholder 2">
            <a:extLst>
              <a:ext uri="{FF2B5EF4-FFF2-40B4-BE49-F238E27FC236}">
                <a16:creationId xmlns:a16="http://schemas.microsoft.com/office/drawing/2014/main" id="{C7B1B3EC-872B-4194-A0DB-1BDA946FB219}"/>
              </a:ext>
            </a:extLst>
          </p:cNvPr>
          <p:cNvSpPr>
            <a:spLocks noGrp="1"/>
          </p:cNvSpPr>
          <p:nvPr>
            <p:ph idx="11"/>
          </p:nvPr>
        </p:nvSpPr>
        <p:spPr>
          <a:xfrm>
            <a:off x="5814237"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2">
            <a:extLst>
              <a:ext uri="{FF2B5EF4-FFF2-40B4-BE49-F238E27FC236}">
                <a16:creationId xmlns:a16="http://schemas.microsoft.com/office/drawing/2014/main" id="{E015CB24-8436-4EEF-A592-7C06AD8B32B5}"/>
              </a:ext>
            </a:extLst>
          </p:cNvPr>
          <p:cNvSpPr>
            <a:spLocks noGrp="1"/>
          </p:cNvSpPr>
          <p:nvPr>
            <p:ph idx="1"/>
          </p:nvPr>
        </p:nvSpPr>
        <p:spPr>
          <a:xfrm>
            <a:off x="838199"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itle 1">
            <a:extLst>
              <a:ext uri="{FF2B5EF4-FFF2-40B4-BE49-F238E27FC236}">
                <a16:creationId xmlns:a16="http://schemas.microsoft.com/office/drawing/2014/main" id="{6FD3F024-36A0-426B-A8DC-BC1B10A4E3B7}"/>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38413402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amp; Content-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DFCFD60-40D4-3345-8773-F42ECF9D137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375464"/>
            <a:ext cx="496601" cy="708171"/>
          </a:xfrm>
          <a:prstGeom prst="rect">
            <a:avLst/>
          </a:prstGeom>
        </p:spPr>
      </p:pic>
      <p:sp>
        <p:nvSpPr>
          <p:cNvPr id="5" name="Title 1">
            <a:extLst>
              <a:ext uri="{FF2B5EF4-FFF2-40B4-BE49-F238E27FC236}">
                <a16:creationId xmlns:a16="http://schemas.microsoft.com/office/drawing/2014/main" id="{62C25052-BA82-416E-8995-D25156506233}"/>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
        <p:nvSpPr>
          <p:cNvPr id="6" name="Content Placeholder 2">
            <a:extLst>
              <a:ext uri="{FF2B5EF4-FFF2-40B4-BE49-F238E27FC236}">
                <a16:creationId xmlns:a16="http://schemas.microsoft.com/office/drawing/2014/main" id="{12607E55-5539-4E64-B48A-CA7163A62299}"/>
              </a:ext>
            </a:extLst>
          </p:cNvPr>
          <p:cNvSpPr>
            <a:spLocks noGrp="1"/>
          </p:cNvSpPr>
          <p:nvPr>
            <p:ph idx="1"/>
          </p:nvPr>
        </p:nvSpPr>
        <p:spPr>
          <a:xfrm>
            <a:off x="838200" y="1350336"/>
            <a:ext cx="9677400"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536920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wo Content-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DFCFD60-40D4-3345-8773-F42ECF9D137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375464"/>
            <a:ext cx="496601" cy="708171"/>
          </a:xfrm>
          <a:prstGeom prst="rect">
            <a:avLst/>
          </a:prstGeom>
        </p:spPr>
      </p:pic>
      <p:sp>
        <p:nvSpPr>
          <p:cNvPr id="9" name="Content Placeholder 2">
            <a:extLst>
              <a:ext uri="{FF2B5EF4-FFF2-40B4-BE49-F238E27FC236}">
                <a16:creationId xmlns:a16="http://schemas.microsoft.com/office/drawing/2014/main" id="{6169E144-BFE2-4CC2-BE63-EAD3E30B0AAC}"/>
              </a:ext>
            </a:extLst>
          </p:cNvPr>
          <p:cNvSpPr>
            <a:spLocks noGrp="1"/>
          </p:cNvSpPr>
          <p:nvPr>
            <p:ph idx="11"/>
          </p:nvPr>
        </p:nvSpPr>
        <p:spPr>
          <a:xfrm>
            <a:off x="5814237"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a:extLst>
              <a:ext uri="{FF2B5EF4-FFF2-40B4-BE49-F238E27FC236}">
                <a16:creationId xmlns:a16="http://schemas.microsoft.com/office/drawing/2014/main" id="{1B71E526-EFDA-4787-8B6A-FAB888784F3C}"/>
              </a:ext>
            </a:extLst>
          </p:cNvPr>
          <p:cNvSpPr>
            <a:spLocks noGrp="1"/>
          </p:cNvSpPr>
          <p:nvPr>
            <p:ph idx="1"/>
          </p:nvPr>
        </p:nvSpPr>
        <p:spPr>
          <a:xfrm>
            <a:off x="838199"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itle 1">
            <a:extLst>
              <a:ext uri="{FF2B5EF4-FFF2-40B4-BE49-F238E27FC236}">
                <a16:creationId xmlns:a16="http://schemas.microsoft.com/office/drawing/2014/main" id="{9CC519C8-34B2-4606-9A3B-B2B6A3865438}"/>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39649894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63152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25230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44108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Teal">
    <p:bg>
      <p:bgPr>
        <a:solidFill>
          <a:srgbClr val="02666D">
            <a:alpha val="10000"/>
          </a:srgbClr>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053B96F-08DD-469C-9F8C-D31ACBFAA87C}"/>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151873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1_Pink">
    <p:bg>
      <p:bgPr>
        <a:solidFill>
          <a:srgbClr val="AF315A">
            <a:alpha val="10000"/>
          </a:srgbClr>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7630B7A9-3A89-6E4C-ADF6-FA23B9E64697}"/>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248947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Gold">
    <p:bg>
      <p:bgPr>
        <a:solidFill>
          <a:srgbClr val="E0A141">
            <a:alpha val="5000"/>
          </a:srgbClr>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74B6B67-225D-474B-A9EC-88515CA904BB}"/>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12602458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ection Header-Photo-Pink">
    <p:spTree>
      <p:nvGrpSpPr>
        <p:cNvPr id="1" name=""/>
        <p:cNvGrpSpPr/>
        <p:nvPr/>
      </p:nvGrpSpPr>
      <p:grpSpPr>
        <a:xfrm>
          <a:off x="0" y="0"/>
          <a:ext cx="0" cy="0"/>
          <a:chOff x="0" y="0"/>
          <a:chExt cx="0" cy="0"/>
        </a:xfrm>
      </p:grpSpPr>
      <p:pic>
        <p:nvPicPr>
          <p:cNvPr id="8" name="Picture 7" descr="A couple of women posing for a picture&#10;&#10;Description automatically generated with low confidence">
            <a:extLst>
              <a:ext uri="{FF2B5EF4-FFF2-40B4-BE49-F238E27FC236}">
                <a16:creationId xmlns:a16="http://schemas.microsoft.com/office/drawing/2014/main" id="{FB7E668C-EDC6-BD6B-645B-A91850FA2046}"/>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8" y="0"/>
            <a:ext cx="12192006" cy="6858000"/>
          </a:xfrm>
          <a:prstGeom prst="rect">
            <a:avLst/>
          </a:prstGeom>
        </p:spPr>
      </p:pic>
      <p:pic>
        <p:nvPicPr>
          <p:cNvPr id="9" name="Picture 8">
            <a:extLst>
              <a:ext uri="{FF2B5EF4-FFF2-40B4-BE49-F238E27FC236}">
                <a16:creationId xmlns:a16="http://schemas.microsoft.com/office/drawing/2014/main" id="{FDB24FB4-FBDB-BCDD-8726-2003B5B5C37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 y="0"/>
            <a:ext cx="12192000" cy="6858000"/>
          </a:xfrm>
          <a:prstGeom prst="rect">
            <a:avLst/>
          </a:prstGeom>
        </p:spPr>
      </p:pic>
      <p:sp>
        <p:nvSpPr>
          <p:cNvPr id="6" name="Rectangle 5">
            <a:extLst>
              <a:ext uri="{FF2B5EF4-FFF2-40B4-BE49-F238E27FC236}">
                <a16:creationId xmlns:a16="http://schemas.microsoft.com/office/drawing/2014/main" id="{0DB9E195-1A02-E6B3-24D0-FAB94BBF2588}"/>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 Same Side Corner Rectangle 6">
            <a:extLst>
              <a:ext uri="{FF2B5EF4-FFF2-40B4-BE49-F238E27FC236}">
                <a16:creationId xmlns:a16="http://schemas.microsoft.com/office/drawing/2014/main" id="{D41F857F-4A06-C174-6986-639EC00395DD}"/>
              </a:ext>
            </a:extLst>
          </p:cNvPr>
          <p:cNvSpPr/>
          <p:nvPr userDrawn="1"/>
        </p:nvSpPr>
        <p:spPr>
          <a:xfrm rot="5400000">
            <a:off x="508046" y="3815574"/>
            <a:ext cx="1816442" cy="2832533"/>
          </a:xfrm>
          <a:prstGeom prst="round2SameRect">
            <a:avLst>
              <a:gd name="adj1" fmla="val 50000"/>
              <a:gd name="adj2" fmla="val 0"/>
            </a:avLst>
          </a:prstGeom>
          <a:solidFill>
            <a:srgbClr val="AF31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EC3F4F93-1E7C-F640-8BE4-319E5E0030AD}"/>
              </a:ext>
            </a:extLst>
          </p:cNvPr>
          <p:cNvSpPr/>
          <p:nvPr/>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3815574"/>
            <a:ext cx="1816442" cy="2832533"/>
          </a:xfrm>
          <a:prstGeom prst="round2SameRect">
            <a:avLst>
              <a:gd name="adj1" fmla="val 50000"/>
              <a:gd name="adj2" fmla="val 0"/>
            </a:avLst>
          </a:prstGeom>
          <a:solidFill>
            <a:srgbClr val="AF31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4360000"/>
            <a:ext cx="2378912" cy="1821117"/>
          </a:xfrm>
        </p:spPr>
        <p:txBody>
          <a:bodyPr lIns="91440" anchor="ctr" anchorCtr="0">
            <a:noAutofit/>
          </a:bodyPr>
          <a:lstStyle>
            <a:lvl1pPr marL="0" indent="0" algn="ctr">
              <a:lnSpc>
                <a:spcPct val="100000"/>
              </a:lnSpc>
              <a:buNone/>
              <a:defRPr sz="9600" b="1">
                <a:solidFill>
                  <a:schemeClr val="bg1"/>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4328290"/>
            <a:ext cx="7887901" cy="1816442"/>
          </a:xfrm>
        </p:spPr>
        <p:txBody>
          <a:bodyPr anchor="ctr">
            <a:normAutofit/>
          </a:bodyPr>
          <a:lstStyle>
            <a:lvl1pPr marL="0" indent="0">
              <a:buNone/>
              <a:defRPr sz="3000" b="1" cap="all" spc="100" baseline="0">
                <a:solidFill>
                  <a:schemeClr val="accent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Tree>
    <p:extLst>
      <p:ext uri="{BB962C8B-B14F-4D97-AF65-F5344CB8AC3E}">
        <p14:creationId xmlns:p14="http://schemas.microsoft.com/office/powerpoint/2010/main" val="260445237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2_Teal">
    <p:bg>
      <p:bgPr>
        <a:solidFill>
          <a:srgbClr val="02666D">
            <a:alpha val="10000"/>
          </a:srgb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68D1475-7176-2948-9793-B78039E83FD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 y="375464"/>
            <a:ext cx="496601" cy="708171"/>
          </a:xfrm>
          <a:prstGeom prst="rect">
            <a:avLst/>
          </a:prstGeom>
        </p:spPr>
      </p:pic>
      <p:sp>
        <p:nvSpPr>
          <p:cNvPr id="4" name="Title 1">
            <a:extLst>
              <a:ext uri="{FF2B5EF4-FFF2-40B4-BE49-F238E27FC236}">
                <a16:creationId xmlns:a16="http://schemas.microsoft.com/office/drawing/2014/main" id="{9C55E129-83E0-3A46-AF56-E1BAEB2554D6}"/>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35692874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2_Pink">
    <p:bg>
      <p:bgPr>
        <a:solidFill>
          <a:srgbClr val="AF315A">
            <a:alpha val="10000"/>
          </a:srgb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1B0BC5F-C487-A744-9239-01BA7E5D1EEA}"/>
              </a:ext>
            </a:extLst>
          </p:cNvPr>
          <p:cNvPicPr>
            <a:picLocks noChangeAspect="1"/>
          </p:cNvPicPr>
          <p:nvPr/>
        </p:nvPicPr>
        <p:blipFill>
          <a:blip r:embed="rId2" cstate="email">
            <a:alphaModFix/>
            <a:extLst>
              <a:ext uri="{28A0092B-C50C-407E-A947-70E740481C1C}">
                <a14:useLocalDpi xmlns:a14="http://schemas.microsoft.com/office/drawing/2010/main"/>
              </a:ext>
            </a:extLst>
          </a:blip>
          <a:stretch>
            <a:fillRect/>
          </a:stretch>
        </p:blipFill>
        <p:spPr>
          <a:xfrm>
            <a:off x="0" y="375464"/>
            <a:ext cx="496601" cy="708171"/>
          </a:xfrm>
          <a:prstGeom prst="rect">
            <a:avLst/>
          </a:prstGeom>
        </p:spPr>
      </p:pic>
      <p:sp>
        <p:nvSpPr>
          <p:cNvPr id="6" name="Title 1">
            <a:extLst>
              <a:ext uri="{FF2B5EF4-FFF2-40B4-BE49-F238E27FC236}">
                <a16:creationId xmlns:a16="http://schemas.microsoft.com/office/drawing/2014/main" id="{F4C2EEB0-D3B9-B449-BE0E-901ADF190C7A}"/>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12097291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2_Gold">
    <p:bg>
      <p:bgPr>
        <a:solidFill>
          <a:srgbClr val="E0A141">
            <a:alpha val="5000"/>
          </a:srgb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604DB06-2BB7-FA4D-9DA1-8DE92897C0BA}"/>
              </a:ext>
            </a:extLst>
          </p:cNvPr>
          <p:cNvPicPr>
            <a:picLocks noChangeAspect="1"/>
          </p:cNvPicPr>
          <p:nvPr/>
        </p:nvPicPr>
        <p:blipFill>
          <a:blip r:embed="rId2" cstate="email">
            <a:alphaModFix/>
            <a:extLst>
              <a:ext uri="{28A0092B-C50C-407E-A947-70E740481C1C}">
                <a14:useLocalDpi xmlns:a14="http://schemas.microsoft.com/office/drawing/2010/main"/>
              </a:ext>
            </a:extLst>
          </a:blip>
          <a:stretch>
            <a:fillRect/>
          </a:stretch>
        </p:blipFill>
        <p:spPr>
          <a:xfrm>
            <a:off x="-1" y="375464"/>
            <a:ext cx="496601" cy="708171"/>
          </a:xfrm>
          <a:prstGeom prst="rect">
            <a:avLst/>
          </a:prstGeom>
        </p:spPr>
      </p:pic>
      <p:sp>
        <p:nvSpPr>
          <p:cNvPr id="5" name="Title 1">
            <a:extLst>
              <a:ext uri="{FF2B5EF4-FFF2-40B4-BE49-F238E27FC236}">
                <a16:creationId xmlns:a16="http://schemas.microsoft.com/office/drawing/2014/main" id="{2917282B-4C54-3F4D-9CDA-5B7D607EA0B9}"/>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29649688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Map">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0A5C8800-B6EF-A145-A1F1-96E4FF516797}"/>
              </a:ext>
            </a:extLst>
          </p:cNvPr>
          <p:cNvSpPr>
            <a:spLocks noGrp="1"/>
          </p:cNvSpPr>
          <p:nvPr>
            <p:ph type="title" hasCustomPrompt="1"/>
          </p:nvPr>
        </p:nvSpPr>
        <p:spPr>
          <a:xfrm>
            <a:off x="0" y="190956"/>
            <a:ext cx="10515600" cy="1143000"/>
          </a:xfrm>
        </p:spPr>
        <p:txBody>
          <a:bodyPr lIns="804672">
            <a:normAutofit/>
          </a:bodyPr>
          <a:lstStyle>
            <a:lvl1pPr>
              <a:defRPr sz="3000" b="1" i="0">
                <a:solidFill>
                  <a:srgbClr val="02666D"/>
                </a:solidFill>
                <a:latin typeface="Poppins SemiBold" pitchFamily="2" charset="77"/>
                <a:ea typeface="Roboto" panose="02000000000000000000" pitchFamily="2" charset="0"/>
                <a:cs typeface="Poppins SemiBold" pitchFamily="2" charset="77"/>
              </a:defRPr>
            </a:lvl1pPr>
          </a:lstStyle>
          <a:p>
            <a:r>
              <a:rPr lang="en-US" dirty="0"/>
              <a:t>Click to edit Chart Title</a:t>
            </a:r>
          </a:p>
        </p:txBody>
      </p:sp>
    </p:spTree>
    <p:extLst>
      <p:ext uri="{BB962C8B-B14F-4D97-AF65-F5344CB8AC3E}">
        <p14:creationId xmlns:p14="http://schemas.microsoft.com/office/powerpoint/2010/main" val="8118653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Meet the Team">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E78A47C4-1320-9047-8046-FA0DB1A98318}"/>
              </a:ext>
            </a:extLst>
          </p:cNvPr>
          <p:cNvSpPr txBox="1">
            <a:spLocks/>
          </p:cNvSpPr>
          <p:nvPr/>
        </p:nvSpPr>
        <p:spPr>
          <a:xfrm>
            <a:off x="0" y="190956"/>
            <a:ext cx="10515600" cy="1143000"/>
          </a:xfrm>
          <a:prstGeom prst="rect">
            <a:avLst/>
          </a:prstGeom>
        </p:spPr>
        <p:txBody>
          <a:bodyPr vert="horz" lIns="804672" tIns="45720" rIns="91440" bIns="45720" rtlCol="0" anchor="ctr">
            <a:normAutofit/>
          </a:bodyPr>
          <a:lstStyle>
            <a:lvl1pPr algn="l" defTabSz="914400" rtl="0" eaLnBrk="1" latinLnBrk="0" hangingPunct="1">
              <a:lnSpc>
                <a:spcPct val="90000"/>
              </a:lnSpc>
              <a:spcBef>
                <a:spcPct val="0"/>
              </a:spcBef>
              <a:buNone/>
              <a:defRPr sz="3000" b="1" i="0" kern="1200" cap="all" spc="150" baseline="0">
                <a:solidFill>
                  <a:srgbClr val="02666D"/>
                </a:solidFill>
                <a:latin typeface="Poppins" pitchFamily="2" charset="77"/>
                <a:ea typeface="Roboto" panose="02000000000000000000" pitchFamily="2" charset="0"/>
                <a:cs typeface="Poppins" pitchFamily="2" charset="77"/>
              </a:defRPr>
            </a:lvl1pPr>
          </a:lstStyle>
          <a:p>
            <a:r>
              <a:rPr lang="en-US" dirty="0"/>
              <a:t>Meet the Team</a:t>
            </a:r>
          </a:p>
        </p:txBody>
      </p:sp>
      <p:sp>
        <p:nvSpPr>
          <p:cNvPr id="2" name="Title 2">
            <a:extLst>
              <a:ext uri="{FF2B5EF4-FFF2-40B4-BE49-F238E27FC236}">
                <a16:creationId xmlns:a16="http://schemas.microsoft.com/office/drawing/2014/main" id="{0764CF7B-840F-2D41-ED09-59B769EDD88F}"/>
              </a:ext>
            </a:extLst>
          </p:cNvPr>
          <p:cNvSpPr txBox="1">
            <a:spLocks/>
          </p:cNvSpPr>
          <p:nvPr userDrawn="1"/>
        </p:nvSpPr>
        <p:spPr>
          <a:xfrm>
            <a:off x="0" y="190956"/>
            <a:ext cx="10515600" cy="1143000"/>
          </a:xfrm>
          <a:prstGeom prst="rect">
            <a:avLst/>
          </a:prstGeom>
        </p:spPr>
        <p:txBody>
          <a:bodyPr vert="horz" lIns="804672" tIns="45720" rIns="91440" bIns="45720" rtlCol="0" anchor="ctr">
            <a:normAutofit/>
          </a:bodyPr>
          <a:lstStyle>
            <a:lvl1pPr algn="l" defTabSz="914400" rtl="0" eaLnBrk="1" latinLnBrk="0" hangingPunct="1">
              <a:lnSpc>
                <a:spcPct val="90000"/>
              </a:lnSpc>
              <a:spcBef>
                <a:spcPct val="0"/>
              </a:spcBef>
              <a:buNone/>
              <a:defRPr sz="3000" b="1" i="0" kern="1200" cap="all" spc="150" baseline="0">
                <a:solidFill>
                  <a:srgbClr val="02666D"/>
                </a:solidFill>
                <a:latin typeface="Poppins" pitchFamily="2" charset="77"/>
                <a:ea typeface="Roboto" panose="02000000000000000000" pitchFamily="2" charset="0"/>
                <a:cs typeface="Poppins" pitchFamily="2" charset="77"/>
              </a:defRPr>
            </a:lvl1pPr>
          </a:lstStyle>
          <a:p>
            <a:r>
              <a:rPr lang="en-US" dirty="0">
                <a:solidFill>
                  <a:schemeClr val="accent1"/>
                </a:solidFill>
              </a:rPr>
              <a:t>Meet the Team</a:t>
            </a:r>
          </a:p>
        </p:txBody>
      </p:sp>
    </p:spTree>
    <p:extLst>
      <p:ext uri="{BB962C8B-B14F-4D97-AF65-F5344CB8AC3E}">
        <p14:creationId xmlns:p14="http://schemas.microsoft.com/office/powerpoint/2010/main" val="327267822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7_Thank You">
    <p:spTree>
      <p:nvGrpSpPr>
        <p:cNvPr id="1" name=""/>
        <p:cNvGrpSpPr/>
        <p:nvPr/>
      </p:nvGrpSpPr>
      <p:grpSpPr>
        <a:xfrm>
          <a:off x="0" y="0"/>
          <a:ext cx="0" cy="0"/>
          <a:chOff x="0" y="0"/>
          <a:chExt cx="0" cy="0"/>
        </a:xfrm>
      </p:grpSpPr>
      <p:pic>
        <p:nvPicPr>
          <p:cNvPr id="4" name="Picture 3" descr="A picture containing outdoor, tree, person, standing&#10;&#10;Description automatically generated">
            <a:extLst>
              <a:ext uri="{FF2B5EF4-FFF2-40B4-BE49-F238E27FC236}">
                <a16:creationId xmlns:a16="http://schemas.microsoft.com/office/drawing/2014/main" id="{DE3DFD45-99EF-10D2-19EC-E88E4B854F16}"/>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7556500" y="0"/>
            <a:ext cx="4101912" cy="6858000"/>
          </a:xfrm>
          <a:prstGeom prst="rect">
            <a:avLst/>
          </a:prstGeom>
        </p:spPr>
      </p:pic>
      <p:sp>
        <p:nvSpPr>
          <p:cNvPr id="37" name="TextBox 36">
            <a:extLst>
              <a:ext uri="{FF2B5EF4-FFF2-40B4-BE49-F238E27FC236}">
                <a16:creationId xmlns:a16="http://schemas.microsoft.com/office/drawing/2014/main" id="{C355AD93-7E4A-4B1B-A616-C5E58B8E1BE9}"/>
              </a:ext>
            </a:extLst>
          </p:cNvPr>
          <p:cNvSpPr txBox="1"/>
          <p:nvPr/>
        </p:nvSpPr>
        <p:spPr>
          <a:xfrm>
            <a:off x="715518" y="5231844"/>
            <a:ext cx="6020711" cy="1287019"/>
          </a:xfrm>
          <a:prstGeom prst="rect">
            <a:avLst/>
          </a:prstGeom>
          <a:noFill/>
        </p:spPr>
        <p:txBody>
          <a:bodyPr wrap="square" rtlCol="0">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100" b="0" i="1" u="none" strike="noStrike" kern="1200" cap="none" spc="0" normalizeH="0" baseline="0" noProof="0" dirty="0">
                <a:ln>
                  <a:noFill/>
                </a:ln>
                <a:solidFill>
                  <a:srgbClr val="635F59"/>
                </a:solidFill>
                <a:effectLst/>
                <a:uLnTx/>
                <a:uFillTx/>
                <a:latin typeface="Calibri" panose="020F0502020204030204"/>
                <a:ea typeface="+mn-ea"/>
                <a:cs typeface="+mn-cs"/>
              </a:rPr>
              <a:t>MOSAIC is made possible by the generous support of the American people through the U.S. President’s Emergency Plan for AIDS Relief (PEPFAR) and the U.S. Agency for International Development (USAID). The contents of this presentation are the responsibility of MOSAIC and do not necessarily reflect the views of PEPFAR, USAID, or the U.S. Government. MOSAIC is a global cooperative agreement (#7200AA21CA00011) led by FHI 360, with core partners Wits RHI, Pangaea Zimbabwe, LVCT Health, Jhpiego, and AVAC.</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100" b="0" i="1" u="none" strike="noStrike" kern="1200" cap="none" spc="0" normalizeH="0" baseline="0" noProof="0" dirty="0">
                <a:ln>
                  <a:noFill/>
                </a:ln>
                <a:solidFill>
                  <a:srgbClr val="635F59"/>
                </a:solidFill>
                <a:effectLst/>
                <a:uLnTx/>
                <a:uFillTx/>
                <a:latin typeface="Calibri" panose="020F0502020204030204"/>
                <a:ea typeface="+mn-ea"/>
                <a:cs typeface="+mn-cs"/>
              </a:rPr>
              <a:t>Photo Credit: MOSAIC Consortium</a:t>
            </a:r>
          </a:p>
        </p:txBody>
      </p:sp>
      <p:sp>
        <p:nvSpPr>
          <p:cNvPr id="19" name="Title 2">
            <a:extLst>
              <a:ext uri="{FF2B5EF4-FFF2-40B4-BE49-F238E27FC236}">
                <a16:creationId xmlns:a16="http://schemas.microsoft.com/office/drawing/2014/main" id="{FA06B5C9-C4CB-1E42-92BE-1E8453325584}"/>
              </a:ext>
            </a:extLst>
          </p:cNvPr>
          <p:cNvSpPr txBox="1">
            <a:spLocks/>
          </p:cNvSpPr>
          <p:nvPr/>
        </p:nvSpPr>
        <p:spPr>
          <a:xfrm>
            <a:off x="0" y="-5815"/>
            <a:ext cx="10515600" cy="1143000"/>
          </a:xfrm>
          <a:prstGeom prst="rect">
            <a:avLst/>
          </a:prstGeom>
        </p:spPr>
        <p:txBody>
          <a:bodyPr vert="horz" lIns="804672" tIns="45720" rIns="91440" bIns="45720" rtlCol="0" anchor="ctr">
            <a:normAutofit/>
          </a:bodyPr>
          <a:lstStyle>
            <a:lvl1pPr algn="l" defTabSz="914400" rtl="0" eaLnBrk="1" latinLnBrk="0" hangingPunct="1">
              <a:lnSpc>
                <a:spcPct val="90000"/>
              </a:lnSpc>
              <a:spcBef>
                <a:spcPct val="0"/>
              </a:spcBef>
              <a:buNone/>
              <a:defRPr sz="3000" b="1" i="0" kern="1200" cap="all" spc="150" baseline="0">
                <a:solidFill>
                  <a:srgbClr val="02666D"/>
                </a:solidFill>
                <a:latin typeface="Poppins" pitchFamily="2" charset="77"/>
                <a:ea typeface="Roboto" panose="02000000000000000000" pitchFamily="2" charset="0"/>
                <a:cs typeface="Poppins" pitchFamily="2" charset="77"/>
              </a:defRPr>
            </a:lvl1pPr>
          </a:lstStyle>
          <a:p>
            <a:r>
              <a:rPr lang="en-US" dirty="0">
                <a:solidFill>
                  <a:schemeClr val="accent1"/>
                </a:solidFill>
              </a:rPr>
              <a:t>ACKNOWLEDGMENTS</a:t>
            </a:r>
          </a:p>
        </p:txBody>
      </p:sp>
      <p:pic>
        <p:nvPicPr>
          <p:cNvPr id="3" name="Picture 2">
            <a:extLst>
              <a:ext uri="{FF2B5EF4-FFF2-40B4-BE49-F238E27FC236}">
                <a16:creationId xmlns:a16="http://schemas.microsoft.com/office/drawing/2014/main" id="{805ED304-335E-1145-BEA0-619398728E22}"/>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1274662" y="0"/>
            <a:ext cx="917337" cy="6858000"/>
          </a:xfrm>
          <a:prstGeom prst="rect">
            <a:avLst/>
          </a:prstGeom>
        </p:spPr>
      </p:pic>
      <p:sp>
        <p:nvSpPr>
          <p:cNvPr id="8" name="Text Placeholder 7">
            <a:extLst>
              <a:ext uri="{FF2B5EF4-FFF2-40B4-BE49-F238E27FC236}">
                <a16:creationId xmlns:a16="http://schemas.microsoft.com/office/drawing/2014/main" id="{C2D24103-1287-6C49-88C4-9E81E1DAA736}"/>
              </a:ext>
            </a:extLst>
          </p:cNvPr>
          <p:cNvSpPr>
            <a:spLocks noGrp="1"/>
          </p:cNvSpPr>
          <p:nvPr>
            <p:ph type="body" sz="quarter" idx="10" hasCustomPrompt="1"/>
          </p:nvPr>
        </p:nvSpPr>
        <p:spPr>
          <a:xfrm>
            <a:off x="715518" y="830987"/>
            <a:ext cx="5886450" cy="1067741"/>
          </a:xfr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700" baseline="0">
                <a:solidFill>
                  <a:srgbClr val="635F59"/>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b="0" i="0" u="none" strike="noStrike" dirty="0">
                <a:solidFill>
                  <a:srgbClr val="000000"/>
                </a:solidFill>
                <a:effectLst/>
                <a:latin typeface="Calibri" panose="020F0502020204030204" pitchFamily="34" charset="0"/>
              </a:rPr>
              <a:t>Click here to add the names of individual contributors to this presentation/slide deck, as well as photography credit (if applicable).</a:t>
            </a:r>
          </a:p>
        </p:txBody>
      </p:sp>
      <p:pic>
        <p:nvPicPr>
          <p:cNvPr id="13" name="Picture 12" descr="A screenshot of a computer&#10;&#10;Description automatically generated">
            <a:extLst>
              <a:ext uri="{FF2B5EF4-FFF2-40B4-BE49-F238E27FC236}">
                <a16:creationId xmlns:a16="http://schemas.microsoft.com/office/drawing/2014/main" id="{B877CC29-5D10-F1DF-E779-0989C5F8019E}"/>
              </a:ext>
            </a:extLst>
          </p:cNvPr>
          <p:cNvPicPr>
            <a:picLocks noChangeAspect="1"/>
          </p:cNvPicPr>
          <p:nvPr userDrawn="1"/>
        </p:nvPicPr>
        <p:blipFill>
          <a:blip r:embed="rId4"/>
          <a:srcRect r="7628" b="36265"/>
          <a:stretch/>
        </p:blipFill>
        <p:spPr>
          <a:xfrm>
            <a:off x="840254" y="2130228"/>
            <a:ext cx="5875737" cy="2896680"/>
          </a:xfrm>
          <a:prstGeom prst="rect">
            <a:avLst/>
          </a:prstGeom>
        </p:spPr>
      </p:pic>
    </p:spTree>
    <p:extLst>
      <p:ext uri="{BB962C8B-B14F-4D97-AF65-F5344CB8AC3E}">
        <p14:creationId xmlns:p14="http://schemas.microsoft.com/office/powerpoint/2010/main" val="11238535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Photo-Teal">
    <p:spTree>
      <p:nvGrpSpPr>
        <p:cNvPr id="1" name=""/>
        <p:cNvGrpSpPr/>
        <p:nvPr/>
      </p:nvGrpSpPr>
      <p:grpSpPr>
        <a:xfrm>
          <a:off x="0" y="0"/>
          <a:ext cx="0" cy="0"/>
          <a:chOff x="0" y="0"/>
          <a:chExt cx="0" cy="0"/>
        </a:xfrm>
      </p:grpSpPr>
      <p:pic>
        <p:nvPicPr>
          <p:cNvPr id="4" name="Picture 3" descr="A group of women sitting on a bed&#10;&#10;Description automatically generated with low confidence">
            <a:extLst>
              <a:ext uri="{FF2B5EF4-FFF2-40B4-BE49-F238E27FC236}">
                <a16:creationId xmlns:a16="http://schemas.microsoft.com/office/drawing/2014/main" id="{61E110E7-E123-F276-8AD4-28D7AAE07CE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F2F28414-4EED-FB93-56C2-412A14F6E9E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 y="0"/>
            <a:ext cx="12192000" cy="6858000"/>
          </a:xfrm>
          <a:prstGeom prst="rect">
            <a:avLst/>
          </a:prstGeom>
        </p:spPr>
      </p:pic>
      <p:pic>
        <p:nvPicPr>
          <p:cNvPr id="9" name="Picture 8">
            <a:extLst>
              <a:ext uri="{FF2B5EF4-FFF2-40B4-BE49-F238E27FC236}">
                <a16:creationId xmlns:a16="http://schemas.microsoft.com/office/drawing/2014/main" id="{A5867A2A-0E3F-ED7B-908F-DA0C25325CAD}"/>
              </a:ext>
            </a:extLst>
          </p:cNvPr>
          <p:cNvPicPr>
            <a:picLocks noChangeAspect="1"/>
          </p:cNvPicPr>
          <p:nvPr userDrawn="1"/>
        </p:nvPicPr>
        <p:blipFill rotWithShape="1">
          <a:blip r:embed="rId4"/>
          <a:srcRect l="64006" t="78" r="-1" b="-78"/>
          <a:stretch/>
        </p:blipFill>
        <p:spPr>
          <a:xfrm>
            <a:off x="7803472" y="0"/>
            <a:ext cx="4388528" cy="6858000"/>
          </a:xfrm>
          <a:prstGeom prst="rect">
            <a:avLst/>
          </a:prstGeom>
        </p:spPr>
      </p:pic>
      <p:sp>
        <p:nvSpPr>
          <p:cNvPr id="10" name="Rectangle 9">
            <a:extLst>
              <a:ext uri="{FF2B5EF4-FFF2-40B4-BE49-F238E27FC236}">
                <a16:creationId xmlns:a16="http://schemas.microsoft.com/office/drawing/2014/main" id="{7BD26820-EDFB-7F15-B829-80F4642B3979}"/>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 Same Side Corner Rectangle 10">
            <a:extLst>
              <a:ext uri="{FF2B5EF4-FFF2-40B4-BE49-F238E27FC236}">
                <a16:creationId xmlns:a16="http://schemas.microsoft.com/office/drawing/2014/main" id="{EA2946DD-A6C7-0A3D-35B9-E5B90FF64163}"/>
              </a:ext>
            </a:extLst>
          </p:cNvPr>
          <p:cNvSpPr/>
          <p:nvPr userDrawn="1"/>
        </p:nvSpPr>
        <p:spPr>
          <a:xfrm rot="5400000">
            <a:off x="508046" y="3815574"/>
            <a:ext cx="1816442" cy="2832533"/>
          </a:xfrm>
          <a:prstGeom prst="round2SameRect">
            <a:avLst>
              <a:gd name="adj1" fmla="val 50000"/>
              <a:gd name="adj2" fmla="val 0"/>
            </a:avLst>
          </a:prstGeom>
          <a:solidFill>
            <a:srgbClr val="026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8FFB380-79DD-9AB1-25DF-283BBD8E282C}"/>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 Same Side Corner Rectangle 12">
            <a:extLst>
              <a:ext uri="{FF2B5EF4-FFF2-40B4-BE49-F238E27FC236}">
                <a16:creationId xmlns:a16="http://schemas.microsoft.com/office/drawing/2014/main" id="{14C0A663-45FD-78F6-92BB-67D71A98BFA4}"/>
              </a:ext>
            </a:extLst>
          </p:cNvPr>
          <p:cNvSpPr/>
          <p:nvPr userDrawn="1"/>
        </p:nvSpPr>
        <p:spPr>
          <a:xfrm rot="5400000">
            <a:off x="508046" y="3815575"/>
            <a:ext cx="1816442" cy="2832533"/>
          </a:xfrm>
          <a:prstGeom prst="round2SameRect">
            <a:avLst>
              <a:gd name="adj1" fmla="val 50000"/>
              <a:gd name="adj2" fmla="val 0"/>
            </a:avLst>
          </a:prstGeom>
          <a:solidFill>
            <a:srgbClr val="026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9">
            <a:extLst>
              <a:ext uri="{FF2B5EF4-FFF2-40B4-BE49-F238E27FC236}">
                <a16:creationId xmlns:a16="http://schemas.microsoft.com/office/drawing/2014/main" id="{D411D53B-2C17-0513-DAAF-C9EEA0ACA832}"/>
              </a:ext>
            </a:extLst>
          </p:cNvPr>
          <p:cNvSpPr>
            <a:spLocks noGrp="1"/>
          </p:cNvSpPr>
          <p:nvPr>
            <p:ph type="body" sz="quarter" idx="13" hasCustomPrompt="1"/>
          </p:nvPr>
        </p:nvSpPr>
        <p:spPr>
          <a:xfrm>
            <a:off x="461148" y="4360000"/>
            <a:ext cx="2378912" cy="1821117"/>
          </a:xfrm>
        </p:spPr>
        <p:txBody>
          <a:bodyPr lIns="91440" anchor="ctr">
            <a:noAutofit/>
          </a:bodyPr>
          <a:lstStyle>
            <a:lvl1pPr marL="0" indent="0" algn="ctr">
              <a:lnSpc>
                <a:spcPct val="100000"/>
              </a:lnSpc>
              <a:buNone/>
              <a:defRPr sz="9600" b="1">
                <a:solidFill>
                  <a:schemeClr val="bg1"/>
                </a:solidFill>
                <a:latin typeface="Poppins" pitchFamily="2" charset="77"/>
                <a:ea typeface="Roboto" panose="02000000000000000000" pitchFamily="2" charset="0"/>
                <a:cs typeface="Poppins" pitchFamily="2" charset="77"/>
              </a:defRPr>
            </a:lvl1pPr>
          </a:lstStyle>
          <a:p>
            <a:pPr lvl="0"/>
            <a:r>
              <a:rPr lang="en-US" dirty="0"/>
              <a:t> 1</a:t>
            </a:r>
          </a:p>
        </p:txBody>
      </p:sp>
      <p:sp>
        <p:nvSpPr>
          <p:cNvPr id="16" name="Text Placeholder 21">
            <a:extLst>
              <a:ext uri="{FF2B5EF4-FFF2-40B4-BE49-F238E27FC236}">
                <a16:creationId xmlns:a16="http://schemas.microsoft.com/office/drawing/2014/main" id="{F01515E3-006C-9ED8-FA17-B99B5E3067DD}"/>
              </a:ext>
            </a:extLst>
          </p:cNvPr>
          <p:cNvSpPr>
            <a:spLocks noGrp="1"/>
          </p:cNvSpPr>
          <p:nvPr>
            <p:ph type="body" sz="quarter" idx="14" hasCustomPrompt="1"/>
          </p:nvPr>
        </p:nvSpPr>
        <p:spPr>
          <a:xfrm>
            <a:off x="3101546" y="4328290"/>
            <a:ext cx="7887901" cy="1816442"/>
          </a:xfrm>
        </p:spPr>
        <p:txBody>
          <a:bodyPr anchor="ctr">
            <a:normAutofit/>
          </a:bodyPr>
          <a:lstStyle>
            <a:lvl1pPr marL="0" indent="0">
              <a:buNone/>
              <a:defRPr sz="3000" b="1" cap="all" spc="100" baseline="0">
                <a:solidFill>
                  <a:schemeClr val="accent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Tree>
    <p:extLst>
      <p:ext uri="{BB962C8B-B14F-4D97-AF65-F5344CB8AC3E}">
        <p14:creationId xmlns:p14="http://schemas.microsoft.com/office/powerpoint/2010/main" val="2574456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Photo-Gold">
    <p:spTree>
      <p:nvGrpSpPr>
        <p:cNvPr id="1" name=""/>
        <p:cNvGrpSpPr/>
        <p:nvPr/>
      </p:nvGrpSpPr>
      <p:grpSpPr>
        <a:xfrm>
          <a:off x="0" y="0"/>
          <a:ext cx="0" cy="0"/>
          <a:chOff x="0" y="0"/>
          <a:chExt cx="0" cy="0"/>
        </a:xfrm>
      </p:grpSpPr>
      <p:pic>
        <p:nvPicPr>
          <p:cNvPr id="4" name="Picture 3" descr="A picture containing person, outdoor, tree&#10;&#10;Description automatically generated">
            <a:extLst>
              <a:ext uri="{FF2B5EF4-FFF2-40B4-BE49-F238E27FC236}">
                <a16:creationId xmlns:a16="http://schemas.microsoft.com/office/drawing/2014/main" id="{76062521-196F-236D-42EF-188B4FE165C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3900"/>
            <a:ext cx="12191998" cy="6854100"/>
          </a:xfrm>
          <a:prstGeom prst="rect">
            <a:avLst/>
          </a:prstGeom>
        </p:spPr>
      </p:pic>
      <p:pic>
        <p:nvPicPr>
          <p:cNvPr id="7" name="Picture 6">
            <a:extLst>
              <a:ext uri="{FF2B5EF4-FFF2-40B4-BE49-F238E27FC236}">
                <a16:creationId xmlns:a16="http://schemas.microsoft.com/office/drawing/2014/main" id="{137306F4-AE0F-F13F-D53B-4E9D7C3FA05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 y="0"/>
            <a:ext cx="12192000" cy="6858000"/>
          </a:xfrm>
          <a:prstGeom prst="rect">
            <a:avLst/>
          </a:prstGeom>
        </p:spPr>
      </p:pic>
      <p:sp>
        <p:nvSpPr>
          <p:cNvPr id="9" name="Rectangle 8">
            <a:extLst>
              <a:ext uri="{FF2B5EF4-FFF2-40B4-BE49-F238E27FC236}">
                <a16:creationId xmlns:a16="http://schemas.microsoft.com/office/drawing/2014/main" id="{777471C7-EDCF-B8F6-839D-A040509AFFD2}"/>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 Same Side Corner Rectangle 9">
            <a:extLst>
              <a:ext uri="{FF2B5EF4-FFF2-40B4-BE49-F238E27FC236}">
                <a16:creationId xmlns:a16="http://schemas.microsoft.com/office/drawing/2014/main" id="{CDED1D49-4FFE-FD17-B7E1-0EB298C4B3C3}"/>
              </a:ext>
            </a:extLst>
          </p:cNvPr>
          <p:cNvSpPr/>
          <p:nvPr userDrawn="1"/>
        </p:nvSpPr>
        <p:spPr>
          <a:xfrm rot="5400000">
            <a:off x="508046" y="3815577"/>
            <a:ext cx="1816442" cy="2832533"/>
          </a:xfrm>
          <a:prstGeom prst="round2SameRect">
            <a:avLst>
              <a:gd name="adj1" fmla="val 50000"/>
              <a:gd name="adj2" fmla="val 0"/>
            </a:avLst>
          </a:prstGeom>
          <a:solidFill>
            <a:srgbClr val="DF9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B439E7DF-9EF7-1D29-E2FE-10EBEEA10D80}"/>
              </a:ext>
            </a:extLst>
          </p:cNvPr>
          <p:cNvPicPr>
            <a:picLocks noChangeAspect="1"/>
          </p:cNvPicPr>
          <p:nvPr userDrawn="1"/>
        </p:nvPicPr>
        <p:blipFill rotWithShape="1">
          <a:blip r:embed="rId4"/>
          <a:srcRect l="64006" t="78" r="-1" b="-78"/>
          <a:stretch/>
        </p:blipFill>
        <p:spPr>
          <a:xfrm>
            <a:off x="7803472" y="0"/>
            <a:ext cx="4388528" cy="6858000"/>
          </a:xfrm>
          <a:prstGeom prst="rect">
            <a:avLst/>
          </a:prstGeom>
        </p:spPr>
      </p:pic>
      <p:sp>
        <p:nvSpPr>
          <p:cNvPr id="12" name="Rectangle 11">
            <a:extLst>
              <a:ext uri="{FF2B5EF4-FFF2-40B4-BE49-F238E27FC236}">
                <a16:creationId xmlns:a16="http://schemas.microsoft.com/office/drawing/2014/main" id="{62897F14-2BE8-B7C1-3969-B64D618890AA}"/>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 Same Side Corner Rectangle 12">
            <a:extLst>
              <a:ext uri="{FF2B5EF4-FFF2-40B4-BE49-F238E27FC236}">
                <a16:creationId xmlns:a16="http://schemas.microsoft.com/office/drawing/2014/main" id="{C9E64E1D-F63D-8649-CACC-05D3D8724CF8}"/>
              </a:ext>
            </a:extLst>
          </p:cNvPr>
          <p:cNvSpPr/>
          <p:nvPr userDrawn="1"/>
        </p:nvSpPr>
        <p:spPr>
          <a:xfrm rot="5400000">
            <a:off x="508046" y="3815577"/>
            <a:ext cx="1816442" cy="2832533"/>
          </a:xfrm>
          <a:prstGeom prst="round2SameRect">
            <a:avLst>
              <a:gd name="adj1" fmla="val 50000"/>
              <a:gd name="adj2" fmla="val 0"/>
            </a:avLst>
          </a:prstGeom>
          <a:solidFill>
            <a:srgbClr val="DF9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9">
            <a:extLst>
              <a:ext uri="{FF2B5EF4-FFF2-40B4-BE49-F238E27FC236}">
                <a16:creationId xmlns:a16="http://schemas.microsoft.com/office/drawing/2014/main" id="{E09BC866-D106-A00C-64CA-14503E732485}"/>
              </a:ext>
            </a:extLst>
          </p:cNvPr>
          <p:cNvSpPr>
            <a:spLocks noGrp="1"/>
          </p:cNvSpPr>
          <p:nvPr>
            <p:ph type="body" sz="quarter" idx="13" hasCustomPrompt="1"/>
          </p:nvPr>
        </p:nvSpPr>
        <p:spPr>
          <a:xfrm>
            <a:off x="461148" y="4360000"/>
            <a:ext cx="2378912" cy="1821117"/>
          </a:xfrm>
        </p:spPr>
        <p:txBody>
          <a:bodyPr lIns="91440" anchor="ctr">
            <a:noAutofit/>
          </a:bodyPr>
          <a:lstStyle>
            <a:lvl1pPr marL="0" indent="0" algn="ctr">
              <a:lnSpc>
                <a:spcPct val="100000"/>
              </a:lnSpc>
              <a:buNone/>
              <a:defRPr sz="9600" b="1">
                <a:solidFill>
                  <a:schemeClr val="bg1"/>
                </a:solidFill>
                <a:latin typeface="Poppins" pitchFamily="2" charset="77"/>
                <a:ea typeface="Roboto" panose="02000000000000000000" pitchFamily="2" charset="0"/>
                <a:cs typeface="Poppins" pitchFamily="2" charset="77"/>
              </a:defRPr>
            </a:lvl1pPr>
          </a:lstStyle>
          <a:p>
            <a:pPr lvl="0"/>
            <a:r>
              <a:rPr lang="en-US" dirty="0"/>
              <a:t> 1</a:t>
            </a:r>
          </a:p>
        </p:txBody>
      </p:sp>
      <p:sp>
        <p:nvSpPr>
          <p:cNvPr id="16" name="Text Placeholder 21">
            <a:extLst>
              <a:ext uri="{FF2B5EF4-FFF2-40B4-BE49-F238E27FC236}">
                <a16:creationId xmlns:a16="http://schemas.microsoft.com/office/drawing/2014/main" id="{EA1D9D07-D075-7CEC-341D-0EB776192B0B}"/>
              </a:ext>
            </a:extLst>
          </p:cNvPr>
          <p:cNvSpPr>
            <a:spLocks noGrp="1"/>
          </p:cNvSpPr>
          <p:nvPr>
            <p:ph type="body" sz="quarter" idx="14" hasCustomPrompt="1"/>
          </p:nvPr>
        </p:nvSpPr>
        <p:spPr>
          <a:xfrm>
            <a:off x="3101546" y="4328290"/>
            <a:ext cx="7887901" cy="1816442"/>
          </a:xfrm>
        </p:spPr>
        <p:txBody>
          <a:bodyPr anchor="ctr">
            <a:normAutofit/>
          </a:bodyPr>
          <a:lstStyle>
            <a:lvl1pPr marL="0" indent="0">
              <a:buNone/>
              <a:defRPr sz="3000" b="1" cap="all" spc="100" baseline="0">
                <a:solidFill>
                  <a:schemeClr val="accent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Tree>
    <p:extLst>
      <p:ext uri="{BB962C8B-B14F-4D97-AF65-F5344CB8AC3E}">
        <p14:creationId xmlns:p14="http://schemas.microsoft.com/office/powerpoint/2010/main" val="13946968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 Header-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2552489"/>
            <a:ext cx="2378912" cy="1821117"/>
          </a:xfrm>
        </p:spPr>
        <p:txBody>
          <a:bodyPr lIns="91440" anchor="ctr">
            <a:noAutofit/>
          </a:bodyPr>
          <a:lstStyle>
            <a:lvl1pPr marL="0" indent="0" algn="ctr">
              <a:lnSpc>
                <a:spcPct val="100000"/>
              </a:lnSpc>
              <a:buNone/>
              <a:defRPr sz="9600" b="1">
                <a:solidFill>
                  <a:srgbClr val="02666D"/>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2520779"/>
            <a:ext cx="7887901" cy="1816442"/>
          </a:xfrm>
        </p:spPr>
        <p:txBody>
          <a:bodyPr anchor="ctr">
            <a:normAutofit/>
          </a:bodyPr>
          <a:lstStyle>
            <a:lvl1pPr marL="0" indent="0">
              <a:buNone/>
              <a:defRPr sz="3000" b="1" cap="all" spc="100" baseline="0">
                <a:solidFill>
                  <a:schemeClr val="bg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
        <p:nvSpPr>
          <p:cNvPr id="3" name="Round Same Side Corner Rectangle 2">
            <a:extLst>
              <a:ext uri="{FF2B5EF4-FFF2-40B4-BE49-F238E27FC236}">
                <a16:creationId xmlns:a16="http://schemas.microsoft.com/office/drawing/2014/main" id="{EAA457FB-0279-DF5F-C9A6-62C28081BE54}"/>
              </a:ext>
            </a:extLst>
          </p:cNvPr>
          <p:cNvSpPr/>
          <p:nvPr userDrawn="1"/>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367321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 Header-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2552489"/>
            <a:ext cx="2378912" cy="1821117"/>
          </a:xfrm>
        </p:spPr>
        <p:txBody>
          <a:bodyPr lIns="91440" anchor="ctr">
            <a:noAutofit/>
          </a:bodyPr>
          <a:lstStyle>
            <a:lvl1pPr marL="0" indent="0" algn="ctr">
              <a:lnSpc>
                <a:spcPct val="100000"/>
              </a:lnSpc>
              <a:buNone/>
              <a:defRPr sz="9600" b="1">
                <a:solidFill>
                  <a:srgbClr val="AF315A"/>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2520779"/>
            <a:ext cx="7887901" cy="1816442"/>
          </a:xfrm>
        </p:spPr>
        <p:txBody>
          <a:bodyPr anchor="ctr">
            <a:normAutofit/>
          </a:bodyPr>
          <a:lstStyle>
            <a:lvl1pPr marL="0" indent="0">
              <a:buNone/>
              <a:defRPr sz="3000" b="1" cap="all" spc="100" baseline="0">
                <a:solidFill>
                  <a:schemeClr val="bg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
        <p:nvSpPr>
          <p:cNvPr id="3" name="Round Same Side Corner Rectangle 2">
            <a:extLst>
              <a:ext uri="{FF2B5EF4-FFF2-40B4-BE49-F238E27FC236}">
                <a16:creationId xmlns:a16="http://schemas.microsoft.com/office/drawing/2014/main" id="{5D7C1A45-D173-C8B1-BC80-C4A338932B9F}"/>
              </a:ext>
            </a:extLst>
          </p:cNvPr>
          <p:cNvSpPr/>
          <p:nvPr userDrawn="1"/>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Tree>
    <p:extLst>
      <p:ext uri="{BB962C8B-B14F-4D97-AF65-F5344CB8AC3E}">
        <p14:creationId xmlns:p14="http://schemas.microsoft.com/office/powerpoint/2010/main" val="4944977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ection Header-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2552489"/>
            <a:ext cx="2378912" cy="1821117"/>
          </a:xfrm>
        </p:spPr>
        <p:txBody>
          <a:bodyPr lIns="91440" anchor="ctr">
            <a:noAutofit/>
          </a:bodyPr>
          <a:lstStyle>
            <a:lvl1pPr marL="0" indent="0" algn="ctr">
              <a:lnSpc>
                <a:spcPct val="100000"/>
              </a:lnSpc>
              <a:buNone/>
              <a:defRPr sz="9600" b="1">
                <a:solidFill>
                  <a:srgbClr val="DF9F3B"/>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2520779"/>
            <a:ext cx="7887901" cy="1816442"/>
          </a:xfrm>
        </p:spPr>
        <p:txBody>
          <a:bodyPr anchor="ctr">
            <a:normAutofit/>
          </a:bodyPr>
          <a:lstStyle>
            <a:lvl1pPr marL="0" indent="0">
              <a:buNone/>
              <a:defRPr sz="3000" b="1" cap="all" spc="100" baseline="0">
                <a:solidFill>
                  <a:schemeClr val="bg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
        <p:nvSpPr>
          <p:cNvPr id="3" name="Round Same Side Corner Rectangle 2">
            <a:extLst>
              <a:ext uri="{FF2B5EF4-FFF2-40B4-BE49-F238E27FC236}">
                <a16:creationId xmlns:a16="http://schemas.microsoft.com/office/drawing/2014/main" id="{86EE2C5D-5463-C964-5C5A-7128CA81CC3E}"/>
              </a:ext>
            </a:extLst>
          </p:cNvPr>
          <p:cNvSpPr/>
          <p:nvPr userDrawn="1"/>
        </p:nvSpPr>
        <p:spPr>
          <a:xfrm rot="5400000">
            <a:off x="515572" y="2012734"/>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3"/>
              </a:solidFill>
            </a:endParaRPr>
          </a:p>
        </p:txBody>
      </p:sp>
    </p:spTree>
    <p:extLst>
      <p:ext uri="{BB962C8B-B14F-4D97-AF65-F5344CB8AC3E}">
        <p14:creationId xmlns:p14="http://schemas.microsoft.com/office/powerpoint/2010/main" val="17627727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amp; Content-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8022B1F-575D-BB42-97B4-34BF4248A872}"/>
              </a:ext>
            </a:extLst>
          </p:cNvPr>
          <p:cNvSpPr>
            <a:spLocks noGrp="1"/>
          </p:cNvSpPr>
          <p:nvPr>
            <p:ph idx="1"/>
          </p:nvPr>
        </p:nvSpPr>
        <p:spPr>
          <a:xfrm>
            <a:off x="838200" y="1350336"/>
            <a:ext cx="9677400"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8">
            <a:extLst>
              <a:ext uri="{FF2B5EF4-FFF2-40B4-BE49-F238E27FC236}">
                <a16:creationId xmlns:a16="http://schemas.microsoft.com/office/drawing/2014/main" id="{2777A70A-6F4E-5C47-8E74-FD877FEDCF6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0" y="375464"/>
            <a:ext cx="496601" cy="708171"/>
          </a:xfrm>
          <a:prstGeom prst="rect">
            <a:avLst/>
          </a:prstGeom>
        </p:spPr>
      </p:pic>
      <p:sp>
        <p:nvSpPr>
          <p:cNvPr id="5" name="Title 1">
            <a:extLst>
              <a:ext uri="{FF2B5EF4-FFF2-40B4-BE49-F238E27FC236}">
                <a16:creationId xmlns:a16="http://schemas.microsoft.com/office/drawing/2014/main" id="{031A0D84-D40D-4B0B-AA0B-6E5D05F5667F}"/>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2347357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wo Content-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ABF9E271-AAC7-F748-AA3D-0443064B07B0}"/>
              </a:ext>
            </a:extLst>
          </p:cNvPr>
          <p:cNvSpPr>
            <a:spLocks noGrp="1"/>
          </p:cNvSpPr>
          <p:nvPr>
            <p:ph idx="11"/>
          </p:nvPr>
        </p:nvSpPr>
        <p:spPr>
          <a:xfrm>
            <a:off x="5814237"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Content Placeholder 2">
            <a:extLst>
              <a:ext uri="{FF2B5EF4-FFF2-40B4-BE49-F238E27FC236}">
                <a16:creationId xmlns:a16="http://schemas.microsoft.com/office/drawing/2014/main" id="{08022B1F-575D-BB42-97B4-34BF4248A872}"/>
              </a:ext>
            </a:extLst>
          </p:cNvPr>
          <p:cNvSpPr>
            <a:spLocks noGrp="1"/>
          </p:cNvSpPr>
          <p:nvPr>
            <p:ph idx="1"/>
          </p:nvPr>
        </p:nvSpPr>
        <p:spPr>
          <a:xfrm>
            <a:off x="838199"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8">
            <a:extLst>
              <a:ext uri="{FF2B5EF4-FFF2-40B4-BE49-F238E27FC236}">
                <a16:creationId xmlns:a16="http://schemas.microsoft.com/office/drawing/2014/main" id="{2777A70A-6F4E-5C47-8E74-FD877FEDCF6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0" y="375464"/>
            <a:ext cx="496601" cy="708171"/>
          </a:xfrm>
          <a:prstGeom prst="rect">
            <a:avLst/>
          </a:prstGeom>
        </p:spPr>
      </p:pic>
      <p:sp>
        <p:nvSpPr>
          <p:cNvPr id="11" name="Title 1">
            <a:extLst>
              <a:ext uri="{FF2B5EF4-FFF2-40B4-BE49-F238E27FC236}">
                <a16:creationId xmlns:a16="http://schemas.microsoft.com/office/drawing/2014/main" id="{EFF6C658-983B-4C3F-9E55-51F84372F6EA}"/>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10021595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1C18C7-44E9-A849-A928-B8E8636A7A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88DA799-6C4E-E449-822B-0C755EE6E1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6A7D608-4208-EF42-89C9-4CF2EAA472C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757F1C-AA46-F440-992C-E659F30495C3}" type="datetimeFigureOut">
              <a:rPr lang="en-US" smtClean="0"/>
              <a:t>3/27/2025</a:t>
            </a:fld>
            <a:endParaRPr lang="en-US"/>
          </a:p>
        </p:txBody>
      </p:sp>
      <p:sp>
        <p:nvSpPr>
          <p:cNvPr id="5" name="Footer Placeholder 4">
            <a:extLst>
              <a:ext uri="{FF2B5EF4-FFF2-40B4-BE49-F238E27FC236}">
                <a16:creationId xmlns:a16="http://schemas.microsoft.com/office/drawing/2014/main" id="{AD22D1D9-95FD-2048-8C24-2A1B55F65C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62BEC77-9EA5-F74E-A125-70D24612075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DE773F-A8FD-9A43-AD89-7584A207DBAB}" type="slidenum">
              <a:rPr lang="en-US" smtClean="0"/>
              <a:t>‹#›</a:t>
            </a:fld>
            <a:endParaRPr lang="en-US"/>
          </a:p>
        </p:txBody>
      </p:sp>
    </p:spTree>
    <p:extLst>
      <p:ext uri="{BB962C8B-B14F-4D97-AF65-F5344CB8AC3E}">
        <p14:creationId xmlns:p14="http://schemas.microsoft.com/office/powerpoint/2010/main" val="3965933813"/>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4" r:id="rId3"/>
    <p:sldLayoutId id="2147483726"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 id="2147483740" r:id="rId17"/>
    <p:sldLayoutId id="2147483741" r:id="rId18"/>
    <p:sldLayoutId id="2147483742" r:id="rId19"/>
    <p:sldLayoutId id="2147483743" r:id="rId20"/>
    <p:sldLayoutId id="2147483744" r:id="rId21"/>
    <p:sldLayoutId id="2147483745" r:id="rId22"/>
    <p:sldLayoutId id="2147483746" r:id="rId23"/>
    <p:sldLayoutId id="2147483747" r:id="rId24"/>
    <p:sldLayoutId id="2147483763" r:id="rId2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10.xml"/><Relationship Id="rId5" Type="http://schemas.openxmlformats.org/officeDocument/2006/relationships/image" Target="../media/image31.png"/><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3.xml"/><Relationship Id="rId1" Type="http://schemas.openxmlformats.org/officeDocument/2006/relationships/slideLayout" Target="../slideLayouts/slideLayout11.xml"/><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3" Type="http://schemas.openxmlformats.org/officeDocument/2006/relationships/hyperlink" Target="https://prep-it-community-of-practice.mn.co/" TargetMode="External"/><Relationship Id="rId2" Type="http://schemas.openxmlformats.org/officeDocument/2006/relationships/notesSlide" Target="../notesSlides/notesSlide14.xml"/><Relationship Id="rId1" Type="http://schemas.openxmlformats.org/officeDocument/2006/relationships/slideLayout" Target="../slideLayouts/slideLayout10.xml"/><Relationship Id="rId4" Type="http://schemas.openxmlformats.org/officeDocument/2006/relationships/image" Target="../media/image35.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10.xml"/><Relationship Id="rId4" Type="http://schemas.openxmlformats.org/officeDocument/2006/relationships/hyperlink" Target="http://www.prepitweb.org/"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10.xml"/><Relationship Id="rId5" Type="http://schemas.openxmlformats.org/officeDocument/2006/relationships/image" Target="../media/image25.svg"/><Relationship Id="rId4" Type="http://schemas.openxmlformats.org/officeDocument/2006/relationships/image" Target="../media/image2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10.xml"/><Relationship Id="rId4" Type="http://schemas.openxmlformats.org/officeDocument/2006/relationships/image" Target="../media/image27.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ECF83FF-577A-C643-8B63-00EA32A36BAA}"/>
              </a:ext>
            </a:extLst>
          </p:cNvPr>
          <p:cNvSpPr>
            <a:spLocks noGrp="1"/>
          </p:cNvSpPr>
          <p:nvPr>
            <p:ph type="ctrTitle"/>
          </p:nvPr>
        </p:nvSpPr>
        <p:spPr>
          <a:xfrm>
            <a:off x="0" y="1705056"/>
            <a:ext cx="11430000" cy="2006840"/>
          </a:xfrm>
        </p:spPr>
        <p:txBody>
          <a:bodyPr>
            <a:normAutofit/>
          </a:bodyPr>
          <a:lstStyle/>
          <a:p>
            <a:r>
              <a:rPr lang="en-US" dirty="0" err="1"/>
              <a:t>PrEP</a:t>
            </a:r>
            <a:r>
              <a:rPr lang="en-US" dirty="0"/>
              <a:t>-it Instructional Presentations</a:t>
            </a:r>
            <a:br>
              <a:rPr lang="en-US" dirty="0"/>
            </a:br>
            <a:r>
              <a:rPr lang="en-US" sz="4000" i="1" dirty="0">
                <a:solidFill>
                  <a:srgbClr val="E9EFF0"/>
                </a:solidFill>
                <a:latin typeface="Poppins Medium" pitchFamily="2" charset="77"/>
                <a:cs typeface="Poppins Medium" pitchFamily="2" charset="77"/>
              </a:rPr>
              <a:t>Module 4: Continuation</a:t>
            </a:r>
            <a:endParaRPr lang="en-US" sz="4000" dirty="0"/>
          </a:p>
        </p:txBody>
      </p:sp>
      <p:sp>
        <p:nvSpPr>
          <p:cNvPr id="2" name="Subtitle 2">
            <a:extLst>
              <a:ext uri="{FF2B5EF4-FFF2-40B4-BE49-F238E27FC236}">
                <a16:creationId xmlns:a16="http://schemas.microsoft.com/office/drawing/2014/main" id="{72EDA801-3C5D-A77C-07CA-F9977C041B05}"/>
              </a:ext>
            </a:extLst>
          </p:cNvPr>
          <p:cNvSpPr>
            <a:spLocks noGrp="1"/>
          </p:cNvSpPr>
          <p:nvPr>
            <p:ph type="subTitle" idx="1" hasCustomPrompt="1"/>
          </p:nvPr>
        </p:nvSpPr>
        <p:spPr>
          <a:xfrm>
            <a:off x="0" y="4191000"/>
            <a:ext cx="10026502" cy="961944"/>
          </a:xfrm>
        </p:spPr>
        <p:txBody>
          <a:bodyPr lIns="1371600">
            <a:normAutofit/>
          </a:bodyPr>
          <a:lstStyle>
            <a:lvl1pPr marL="0" indent="0" algn="l">
              <a:spcBef>
                <a:spcPts val="400"/>
              </a:spcBef>
              <a:buNone/>
              <a:defRPr sz="1600" b="0" i="0" cap="all" spc="250" baseline="0">
                <a:solidFill>
                  <a:schemeClr val="bg1"/>
                </a:solidFill>
                <a:latin typeface="Poppins" pitchFamily="2" charset="77"/>
                <a:ea typeface="Roboto" panose="02000000000000000000" pitchFamily="2" charset="0"/>
                <a:cs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dirty="0"/>
          </a:p>
          <a:p>
            <a:endParaRPr lang="en-US" dirty="0"/>
          </a:p>
          <a:p>
            <a:r>
              <a:rPr lang="en-US" dirty="0"/>
              <a:t>DECEMBER 2024</a:t>
            </a:r>
          </a:p>
        </p:txBody>
      </p:sp>
    </p:spTree>
    <p:extLst>
      <p:ext uri="{BB962C8B-B14F-4D97-AF65-F5344CB8AC3E}">
        <p14:creationId xmlns:p14="http://schemas.microsoft.com/office/powerpoint/2010/main" val="802128974"/>
      </p:ext>
    </p:extLst>
  </p:cSld>
  <p:clrMapOvr>
    <a:masterClrMapping/>
  </p:clrMapOvr>
  <mc:AlternateContent xmlns:mc="http://schemas.openxmlformats.org/markup-compatibility/2006" xmlns:p14="http://schemas.microsoft.com/office/powerpoint/2010/main">
    <mc:Choice Requires="p14">
      <p:transition spd="slow" p14:dur="2000" advTm="9000"/>
    </mc:Choice>
    <mc:Fallback xmlns="">
      <p:transition spd="slow" advTm="9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6ACA6F9-185E-8AC5-4738-D51EC670E208}"/>
              </a:ext>
            </a:extLst>
          </p:cNvPr>
          <p:cNvSpPr>
            <a:spLocks noGrp="1"/>
          </p:cNvSpPr>
          <p:nvPr>
            <p:ph type="title"/>
          </p:nvPr>
        </p:nvSpPr>
        <p:spPr>
          <a:xfrm>
            <a:off x="0" y="190956"/>
            <a:ext cx="10515600" cy="1143000"/>
          </a:xfrm>
        </p:spPr>
        <p:txBody>
          <a:bodyPr anchor="ctr">
            <a:normAutofit/>
          </a:bodyPr>
          <a:lstStyle/>
          <a:p>
            <a:r>
              <a:rPr lang="en-US" dirty="0"/>
              <a:t>Hypothetical example continuation curves from program data</a:t>
            </a:r>
          </a:p>
        </p:txBody>
      </p:sp>
      <p:pic>
        <p:nvPicPr>
          <p:cNvPr id="7" name="Picture 6">
            <a:extLst>
              <a:ext uri="{FF2B5EF4-FFF2-40B4-BE49-F238E27FC236}">
                <a16:creationId xmlns:a16="http://schemas.microsoft.com/office/drawing/2014/main" id="{7454CCF4-430E-9520-7E5C-B23C2D116134}"/>
              </a:ext>
            </a:extLst>
          </p:cNvPr>
          <p:cNvPicPr>
            <a:picLocks noChangeAspect="1"/>
          </p:cNvPicPr>
          <p:nvPr/>
        </p:nvPicPr>
        <p:blipFill>
          <a:blip r:embed="rId3"/>
          <a:stretch>
            <a:fillRect/>
          </a:stretch>
        </p:blipFill>
        <p:spPr>
          <a:xfrm>
            <a:off x="919743" y="1397131"/>
            <a:ext cx="9122900" cy="1847886"/>
          </a:xfrm>
          <a:prstGeom prst="rect">
            <a:avLst/>
          </a:prstGeom>
        </p:spPr>
      </p:pic>
      <p:pic>
        <p:nvPicPr>
          <p:cNvPr id="11" name="Picture 10">
            <a:extLst>
              <a:ext uri="{FF2B5EF4-FFF2-40B4-BE49-F238E27FC236}">
                <a16:creationId xmlns:a16="http://schemas.microsoft.com/office/drawing/2014/main" id="{27F8F0E4-F1EB-DC8A-02AE-C8773855245F}"/>
              </a:ext>
            </a:extLst>
          </p:cNvPr>
          <p:cNvPicPr>
            <a:picLocks noChangeAspect="1"/>
          </p:cNvPicPr>
          <p:nvPr/>
        </p:nvPicPr>
        <p:blipFill>
          <a:blip r:embed="rId4"/>
          <a:stretch>
            <a:fillRect/>
          </a:stretch>
        </p:blipFill>
        <p:spPr>
          <a:xfrm>
            <a:off x="1970330" y="3429000"/>
            <a:ext cx="7379079" cy="3245017"/>
          </a:xfrm>
          <a:prstGeom prst="rect">
            <a:avLst/>
          </a:prstGeom>
        </p:spPr>
      </p:pic>
      <p:pic>
        <p:nvPicPr>
          <p:cNvPr id="14" name="Picture 13">
            <a:extLst>
              <a:ext uri="{FF2B5EF4-FFF2-40B4-BE49-F238E27FC236}">
                <a16:creationId xmlns:a16="http://schemas.microsoft.com/office/drawing/2014/main" id="{5CF06223-B92B-F1C9-1F10-C331E24BBCBE}"/>
              </a:ext>
            </a:extLst>
          </p:cNvPr>
          <p:cNvPicPr>
            <a:picLocks noChangeAspect="1"/>
          </p:cNvPicPr>
          <p:nvPr/>
        </p:nvPicPr>
        <p:blipFill>
          <a:blip r:embed="rId5"/>
          <a:stretch>
            <a:fillRect/>
          </a:stretch>
        </p:blipFill>
        <p:spPr>
          <a:xfrm>
            <a:off x="9058044" y="3622685"/>
            <a:ext cx="1969198" cy="710776"/>
          </a:xfrm>
          <a:prstGeom prst="rect">
            <a:avLst/>
          </a:prstGeom>
        </p:spPr>
      </p:pic>
    </p:spTree>
    <p:extLst>
      <p:ext uri="{BB962C8B-B14F-4D97-AF65-F5344CB8AC3E}">
        <p14:creationId xmlns:p14="http://schemas.microsoft.com/office/powerpoint/2010/main" val="3003398402"/>
      </p:ext>
    </p:extLst>
  </p:cSld>
  <p:clrMapOvr>
    <a:masterClrMapping/>
  </p:clrMapOvr>
  <mc:AlternateContent xmlns:mc="http://schemas.openxmlformats.org/markup-compatibility/2006" xmlns:p14="http://schemas.microsoft.com/office/powerpoint/2010/main">
    <mc:Choice Requires="p14">
      <p:transition spd="slow" p14:dur="2000" advTm="38000"/>
    </mc:Choice>
    <mc:Fallback xmlns="">
      <p:transition spd="slow" advTm="38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FECF4-19E7-5A31-C055-770C2498BF87}"/>
              </a:ext>
            </a:extLst>
          </p:cNvPr>
          <p:cNvSpPr>
            <a:spLocks noGrp="1"/>
          </p:cNvSpPr>
          <p:nvPr>
            <p:ph type="title"/>
          </p:nvPr>
        </p:nvSpPr>
        <p:spPr/>
        <p:txBody>
          <a:bodyPr/>
          <a:lstStyle/>
          <a:p>
            <a:r>
              <a:rPr lang="en-US" dirty="0">
                <a:latin typeface="Poppins SemiBold" panose="00000700000000000000" pitchFamily="2" charset="0"/>
                <a:cs typeface="Poppins SemiBold" panose="00000700000000000000" pitchFamily="2" charset="0"/>
              </a:rPr>
              <a:t>Apply curves to populations</a:t>
            </a:r>
          </a:p>
        </p:txBody>
      </p:sp>
      <p:sp>
        <p:nvSpPr>
          <p:cNvPr id="3" name="Content Placeholder 2">
            <a:extLst>
              <a:ext uri="{FF2B5EF4-FFF2-40B4-BE49-F238E27FC236}">
                <a16:creationId xmlns:a16="http://schemas.microsoft.com/office/drawing/2014/main" id="{5759F08C-E3D0-EF90-F8D7-2F3034D361AE}"/>
              </a:ext>
            </a:extLst>
          </p:cNvPr>
          <p:cNvSpPr>
            <a:spLocks noGrp="1"/>
          </p:cNvSpPr>
          <p:nvPr>
            <p:ph idx="1"/>
          </p:nvPr>
        </p:nvSpPr>
        <p:spPr>
          <a:xfrm>
            <a:off x="915625" y="4608435"/>
            <a:ext cx="9677400" cy="1025100"/>
          </a:xfrm>
        </p:spPr>
        <p:txBody>
          <a:bodyPr>
            <a:normAutofit/>
          </a:bodyPr>
          <a:lstStyle/>
          <a:p>
            <a:pPr marL="0" indent="0">
              <a:buNone/>
            </a:pPr>
            <a:r>
              <a:rPr lang="en-US" dirty="0">
                <a:latin typeface="Calibri "/>
                <a:cs typeface="Poppins" panose="00000500000000000000" pitchFamily="2" charset="0"/>
              </a:rPr>
              <a:t>Use dropdown lists to select most relevant continuation curve for each priority population and method</a:t>
            </a:r>
          </a:p>
          <a:p>
            <a:pPr>
              <a:buFont typeface="Wingdings" panose="05000000000000000000" pitchFamily="2" charset="2"/>
              <a:buChar char="§"/>
            </a:pPr>
            <a:endParaRPr lang="en-US" sz="1200" dirty="0">
              <a:latin typeface="Poppins" panose="00000500000000000000" pitchFamily="2" charset="0"/>
              <a:cs typeface="Poppins" panose="00000500000000000000" pitchFamily="2" charset="0"/>
            </a:endParaRPr>
          </a:p>
        </p:txBody>
      </p:sp>
      <p:pic>
        <p:nvPicPr>
          <p:cNvPr id="12" name="Picture 11">
            <a:extLst>
              <a:ext uri="{FF2B5EF4-FFF2-40B4-BE49-F238E27FC236}">
                <a16:creationId xmlns:a16="http://schemas.microsoft.com/office/drawing/2014/main" id="{4C9CA484-FDDC-50EF-A894-2F5371EFDC5B}"/>
              </a:ext>
            </a:extLst>
          </p:cNvPr>
          <p:cNvPicPr>
            <a:picLocks noChangeAspect="1"/>
          </p:cNvPicPr>
          <p:nvPr/>
        </p:nvPicPr>
        <p:blipFill>
          <a:blip r:embed="rId3"/>
          <a:stretch>
            <a:fillRect/>
          </a:stretch>
        </p:blipFill>
        <p:spPr>
          <a:xfrm>
            <a:off x="0" y="1592616"/>
            <a:ext cx="11233779" cy="2344812"/>
          </a:xfrm>
          <a:prstGeom prst="rect">
            <a:avLst/>
          </a:prstGeom>
        </p:spPr>
      </p:pic>
    </p:spTree>
    <p:extLst>
      <p:ext uri="{BB962C8B-B14F-4D97-AF65-F5344CB8AC3E}">
        <p14:creationId xmlns:p14="http://schemas.microsoft.com/office/powerpoint/2010/main" val="1710564433"/>
      </p:ext>
    </p:extLst>
  </p:cSld>
  <p:clrMapOvr>
    <a:masterClrMapping/>
  </p:clrMapOvr>
  <mc:AlternateContent xmlns:mc="http://schemas.openxmlformats.org/markup-compatibility/2006" xmlns:p14="http://schemas.microsoft.com/office/powerpoint/2010/main">
    <mc:Choice Requires="p14">
      <p:transition spd="slow" p14:dur="2000" advTm="42000"/>
    </mc:Choice>
    <mc:Fallback xmlns="">
      <p:transition spd="slow" advTm="42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7D8E90-765D-3265-5F1A-F229F7DDEA2E}"/>
              </a:ext>
            </a:extLst>
          </p:cNvPr>
          <p:cNvSpPr>
            <a:spLocks noGrp="1"/>
          </p:cNvSpPr>
          <p:nvPr>
            <p:ph type="title"/>
          </p:nvPr>
        </p:nvSpPr>
        <p:spPr>
          <a:xfrm>
            <a:off x="185531" y="328654"/>
            <a:ext cx="10515600" cy="1143000"/>
          </a:xfrm>
        </p:spPr>
        <p:txBody>
          <a:bodyPr>
            <a:normAutofit fontScale="90000"/>
          </a:bodyPr>
          <a:lstStyle/>
          <a:p>
            <a:br>
              <a:rPr lang="en-US" dirty="0"/>
            </a:br>
            <a:r>
              <a:rPr lang="en-US" dirty="0"/>
              <a:t>OPTIONAL: The </a:t>
            </a:r>
            <a:r>
              <a:rPr lang="en-US" i="1" dirty="0"/>
              <a:t>Continuation Calculator</a:t>
            </a:r>
            <a:r>
              <a:rPr lang="en-US" dirty="0"/>
              <a:t> can be used to estimate continuation using past program data</a:t>
            </a:r>
            <a:endParaRPr lang="en-US" i="1" dirty="0"/>
          </a:p>
        </p:txBody>
      </p:sp>
      <p:sp>
        <p:nvSpPr>
          <p:cNvPr id="3" name="Content Placeholder 2">
            <a:extLst>
              <a:ext uri="{FF2B5EF4-FFF2-40B4-BE49-F238E27FC236}">
                <a16:creationId xmlns:a16="http://schemas.microsoft.com/office/drawing/2014/main" id="{44D23CED-CA25-B625-81F5-4B031D60F466}"/>
              </a:ext>
            </a:extLst>
          </p:cNvPr>
          <p:cNvSpPr>
            <a:spLocks noGrp="1"/>
          </p:cNvSpPr>
          <p:nvPr>
            <p:ph idx="1"/>
          </p:nvPr>
        </p:nvSpPr>
        <p:spPr>
          <a:xfrm>
            <a:off x="838200" y="1510025"/>
            <a:ext cx="9677400" cy="4826627"/>
          </a:xfrm>
        </p:spPr>
        <p:txBody>
          <a:bodyPr>
            <a:noAutofit/>
          </a:bodyPr>
          <a:lstStyle/>
          <a:p>
            <a:endParaRPr lang="en-US" sz="500" dirty="0"/>
          </a:p>
          <a:p>
            <a:r>
              <a:rPr lang="en-US" sz="2400" dirty="0"/>
              <a:t>Use a sample of client records, selecting from clients who initiated one year or more ago (ideally 2+ years ago), to estimate continuation rates</a:t>
            </a:r>
          </a:p>
          <a:p>
            <a:pPr lvl="1"/>
            <a:r>
              <a:rPr lang="en-US" sz="2000" dirty="0"/>
              <a:t>For each client, data must include visit dates and the amount of product dispensed at each visit </a:t>
            </a:r>
          </a:p>
          <a:p>
            <a:pPr lvl="1"/>
            <a:endParaRPr lang="en-US" sz="1000" dirty="0"/>
          </a:p>
          <a:p>
            <a:r>
              <a:rPr lang="en-US" sz="2400" dirty="0"/>
              <a:t>Specify priority populations and the gap in PrEP coverage needed to define a “discontinuation” based on local guidelines (e.g., 14 days).</a:t>
            </a:r>
          </a:p>
          <a:p>
            <a:pPr marL="0" indent="0">
              <a:buNone/>
            </a:pPr>
            <a:endParaRPr lang="en-US" sz="1000" dirty="0"/>
          </a:p>
          <a:p>
            <a:r>
              <a:rPr lang="en-US" sz="2400" dirty="0"/>
              <a:t>For each client, enter data on:</a:t>
            </a:r>
          </a:p>
          <a:p>
            <a:pPr lvl="1"/>
            <a:r>
              <a:rPr lang="en-US" sz="2000" dirty="0"/>
              <a:t>Priority population </a:t>
            </a:r>
            <a:r>
              <a:rPr lang="en-US" sz="2000" i="1" dirty="0"/>
              <a:t>(can put all clients as one population, e.g., “all clients”)</a:t>
            </a:r>
            <a:endParaRPr lang="en-US" sz="2000" dirty="0"/>
          </a:p>
          <a:p>
            <a:pPr lvl="1"/>
            <a:r>
              <a:rPr lang="en-US" sz="2000" dirty="0"/>
              <a:t>Date initiated and # days drug supplied at initiation visit</a:t>
            </a:r>
          </a:p>
          <a:p>
            <a:pPr lvl="1"/>
            <a:r>
              <a:rPr lang="en-US" sz="2000" dirty="0"/>
              <a:t>Date(s) for continuation visits and the # days drug supplied at each continuation visit</a:t>
            </a:r>
          </a:p>
          <a:p>
            <a:pPr lvl="1"/>
            <a:r>
              <a:rPr lang="en-US" sz="2000" dirty="0" err="1"/>
              <a:t>PrEP</a:t>
            </a:r>
            <a:r>
              <a:rPr lang="en-US" sz="2000" dirty="0"/>
              <a:t> ID number </a:t>
            </a:r>
            <a:r>
              <a:rPr lang="en-US" sz="2000" i="1" dirty="0"/>
              <a:t>(optional)</a:t>
            </a:r>
          </a:p>
          <a:p>
            <a:pPr lvl="1"/>
            <a:r>
              <a:rPr lang="en-US" sz="2000" dirty="0"/>
              <a:t>Reasons for discontinuation </a:t>
            </a:r>
            <a:r>
              <a:rPr lang="en-US" sz="2000" i="1" dirty="0"/>
              <a:t>(optional)</a:t>
            </a:r>
          </a:p>
          <a:p>
            <a:pPr lvl="1"/>
            <a:endParaRPr lang="en-US" sz="2000" dirty="0"/>
          </a:p>
          <a:p>
            <a:pPr marL="457200" lvl="1" indent="0">
              <a:buNone/>
            </a:pPr>
            <a:endParaRPr lang="en-US" sz="1000" dirty="0"/>
          </a:p>
        </p:txBody>
      </p:sp>
    </p:spTree>
    <p:extLst>
      <p:ext uri="{BB962C8B-B14F-4D97-AF65-F5344CB8AC3E}">
        <p14:creationId xmlns:p14="http://schemas.microsoft.com/office/powerpoint/2010/main" val="1961307794"/>
      </p:ext>
    </p:extLst>
  </p:cSld>
  <p:clrMapOvr>
    <a:masterClrMapping/>
  </p:clrMapOvr>
  <mc:AlternateContent xmlns:mc="http://schemas.openxmlformats.org/markup-compatibility/2006" xmlns:p14="http://schemas.microsoft.com/office/powerpoint/2010/main">
    <mc:Choice Requires="p14">
      <p:transition spd="slow" p14:dur="2000" advTm="66000"/>
    </mc:Choice>
    <mc:Fallback xmlns="">
      <p:transition spd="slow" advTm="66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ontent Placeholder 14">
            <a:extLst>
              <a:ext uri="{FF2B5EF4-FFF2-40B4-BE49-F238E27FC236}">
                <a16:creationId xmlns:a16="http://schemas.microsoft.com/office/drawing/2014/main" id="{B296747F-9EEB-1770-BFF0-F5F9CB20AF8E}"/>
              </a:ext>
            </a:extLst>
          </p:cNvPr>
          <p:cNvSpPr>
            <a:spLocks noGrp="1"/>
          </p:cNvSpPr>
          <p:nvPr>
            <p:ph idx="1"/>
          </p:nvPr>
        </p:nvSpPr>
        <p:spPr>
          <a:xfrm>
            <a:off x="309879" y="1423744"/>
            <a:ext cx="4701363" cy="387024"/>
          </a:xfrm>
        </p:spPr>
        <p:txBody>
          <a:bodyPr/>
          <a:lstStyle/>
          <a:p>
            <a:pPr marL="0" indent="0">
              <a:buNone/>
            </a:pPr>
            <a:r>
              <a:rPr lang="en-US" b="1" dirty="0"/>
              <a:t>INPUTS</a:t>
            </a:r>
          </a:p>
        </p:txBody>
      </p:sp>
      <p:sp>
        <p:nvSpPr>
          <p:cNvPr id="7" name="Title 6">
            <a:extLst>
              <a:ext uri="{FF2B5EF4-FFF2-40B4-BE49-F238E27FC236}">
                <a16:creationId xmlns:a16="http://schemas.microsoft.com/office/drawing/2014/main" id="{C89A661A-CFCC-5FDD-C783-3D0255143F22}"/>
              </a:ext>
            </a:extLst>
          </p:cNvPr>
          <p:cNvSpPr>
            <a:spLocks noGrp="1"/>
          </p:cNvSpPr>
          <p:nvPr>
            <p:ph type="title"/>
          </p:nvPr>
        </p:nvSpPr>
        <p:spPr/>
        <p:txBody>
          <a:bodyPr/>
          <a:lstStyle/>
          <a:p>
            <a:r>
              <a:rPr lang="en-US" dirty="0"/>
              <a:t>Continuation Calculator example</a:t>
            </a:r>
          </a:p>
        </p:txBody>
      </p:sp>
      <p:pic>
        <p:nvPicPr>
          <p:cNvPr id="5" name="Picture 4">
            <a:extLst>
              <a:ext uri="{FF2B5EF4-FFF2-40B4-BE49-F238E27FC236}">
                <a16:creationId xmlns:a16="http://schemas.microsoft.com/office/drawing/2014/main" id="{744F54DF-BE21-1907-95B7-1ED7EE5EA127}"/>
              </a:ext>
            </a:extLst>
          </p:cNvPr>
          <p:cNvPicPr>
            <a:picLocks noChangeAspect="1"/>
          </p:cNvPicPr>
          <p:nvPr/>
        </p:nvPicPr>
        <p:blipFill>
          <a:blip r:embed="rId3"/>
          <a:stretch>
            <a:fillRect/>
          </a:stretch>
        </p:blipFill>
        <p:spPr>
          <a:xfrm>
            <a:off x="0" y="1827148"/>
            <a:ext cx="12192000" cy="2078664"/>
          </a:xfrm>
          <a:prstGeom prst="rect">
            <a:avLst/>
          </a:prstGeom>
        </p:spPr>
      </p:pic>
      <p:sp>
        <p:nvSpPr>
          <p:cNvPr id="17" name="Content Placeholder 14">
            <a:extLst>
              <a:ext uri="{FF2B5EF4-FFF2-40B4-BE49-F238E27FC236}">
                <a16:creationId xmlns:a16="http://schemas.microsoft.com/office/drawing/2014/main" id="{67DEED8C-E8EF-F700-F506-29E07FE9DD5B}"/>
              </a:ext>
            </a:extLst>
          </p:cNvPr>
          <p:cNvSpPr txBox="1">
            <a:spLocks/>
          </p:cNvSpPr>
          <p:nvPr/>
        </p:nvSpPr>
        <p:spPr>
          <a:xfrm>
            <a:off x="309878" y="4189112"/>
            <a:ext cx="4701363" cy="38702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E0A141"/>
              </a:buClr>
              <a:buFont typeface="Wingdings" pitchFamily="2" charset="2"/>
              <a:buChar char="§"/>
              <a:defRPr sz="2800" kern="1200">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lgn="l" defTabSz="914400" rtl="0" eaLnBrk="1" latinLnBrk="0" hangingPunct="1">
              <a:lnSpc>
                <a:spcPct val="90000"/>
              </a:lnSpc>
              <a:spcBef>
                <a:spcPts val="500"/>
              </a:spcBef>
              <a:buClr>
                <a:srgbClr val="E0A141"/>
              </a:buClr>
              <a:buFont typeface="Arial" panose="020B0604020202020204" pitchFamily="34" charset="0"/>
              <a:buChar char="•"/>
              <a:defRPr sz="2400" kern="1200">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lgn="l" defTabSz="914400" rtl="0" eaLnBrk="1" latinLnBrk="0" hangingPunct="1">
              <a:lnSpc>
                <a:spcPct val="90000"/>
              </a:lnSpc>
              <a:spcBef>
                <a:spcPts val="500"/>
              </a:spcBef>
              <a:buClr>
                <a:srgbClr val="E0A141"/>
              </a:buClr>
              <a:buFont typeface="Arial" panose="020B0604020202020204" pitchFamily="34" charset="0"/>
              <a:buChar char="•"/>
              <a:defRPr sz="2000" kern="1200">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lgn="l" defTabSz="914400" rtl="0" eaLnBrk="1" latinLnBrk="0" hangingPunct="1">
              <a:lnSpc>
                <a:spcPct val="90000"/>
              </a:lnSpc>
              <a:spcBef>
                <a:spcPts val="500"/>
              </a:spcBef>
              <a:buClr>
                <a:srgbClr val="E0A141"/>
              </a:buClr>
              <a:buFont typeface="Arial" panose="020B0604020202020204" pitchFamily="34" charset="0"/>
              <a:buChar char="•"/>
              <a:defRPr sz="1800" kern="1200">
                <a:solidFill>
                  <a:srgbClr val="635F59"/>
                </a:solidFill>
                <a:latin typeface="Calibri" panose="020F0502020204030204" pitchFamily="34" charset="0"/>
                <a:ea typeface="Roboto" panose="02000000000000000000" pitchFamily="2" charset="0"/>
                <a:cs typeface="Calibri" panose="020F0502020204030204" pitchFamily="34" charset="0"/>
              </a:defRPr>
            </a:lvl4pPr>
            <a:lvl5pPr marL="2057400" indent="-228600" algn="l" defTabSz="914400" rtl="0" eaLnBrk="1" latinLnBrk="0" hangingPunct="1">
              <a:lnSpc>
                <a:spcPct val="90000"/>
              </a:lnSpc>
              <a:spcBef>
                <a:spcPts val="500"/>
              </a:spcBef>
              <a:buClr>
                <a:srgbClr val="E0A141"/>
              </a:buClr>
              <a:buFont typeface="Arial" panose="020B0604020202020204" pitchFamily="34" charset="0"/>
              <a:buChar char="•"/>
              <a:defRPr sz="1800" kern="1200">
                <a:solidFill>
                  <a:srgbClr val="635F59"/>
                </a:solidFill>
                <a:latin typeface="Calibri" panose="020F0502020204030204" pitchFamily="34" charset="0"/>
                <a:ea typeface="Roboto" panose="02000000000000000000" pitchFamily="2"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Wingdings" pitchFamily="2" charset="2"/>
              <a:buNone/>
            </a:pPr>
            <a:r>
              <a:rPr lang="en-US" b="1" dirty="0"/>
              <a:t>RESULTS</a:t>
            </a:r>
          </a:p>
        </p:txBody>
      </p:sp>
      <p:pic>
        <p:nvPicPr>
          <p:cNvPr id="19" name="Picture 18">
            <a:extLst>
              <a:ext uri="{FF2B5EF4-FFF2-40B4-BE49-F238E27FC236}">
                <a16:creationId xmlns:a16="http://schemas.microsoft.com/office/drawing/2014/main" id="{28ACDC02-F3CC-78FB-2A99-A71AE7EB5DD5}"/>
              </a:ext>
            </a:extLst>
          </p:cNvPr>
          <p:cNvPicPr>
            <a:picLocks noChangeAspect="1"/>
          </p:cNvPicPr>
          <p:nvPr/>
        </p:nvPicPr>
        <p:blipFill>
          <a:blip r:embed="rId4"/>
          <a:stretch>
            <a:fillRect/>
          </a:stretch>
        </p:blipFill>
        <p:spPr>
          <a:xfrm>
            <a:off x="0" y="4576136"/>
            <a:ext cx="9141622" cy="1645316"/>
          </a:xfrm>
          <a:prstGeom prst="rect">
            <a:avLst/>
          </a:prstGeom>
        </p:spPr>
      </p:pic>
      <p:sp>
        <p:nvSpPr>
          <p:cNvPr id="3" name="TextBox 2">
            <a:extLst>
              <a:ext uri="{FF2B5EF4-FFF2-40B4-BE49-F238E27FC236}">
                <a16:creationId xmlns:a16="http://schemas.microsoft.com/office/drawing/2014/main" id="{20EB9536-FF02-BC24-761F-E7B6628249B8}"/>
              </a:ext>
            </a:extLst>
          </p:cNvPr>
          <p:cNvSpPr txBox="1"/>
          <p:nvPr/>
        </p:nvSpPr>
        <p:spPr>
          <a:xfrm>
            <a:off x="136923" y="6299399"/>
            <a:ext cx="8867775" cy="400110"/>
          </a:xfrm>
          <a:prstGeom prst="rect">
            <a:avLst/>
          </a:prstGeom>
          <a:noFill/>
        </p:spPr>
        <p:txBody>
          <a:bodyPr wrap="square">
            <a:spAutoFit/>
          </a:bodyPr>
          <a:lstStyle/>
          <a:p>
            <a:r>
              <a:rPr lang="en-US" sz="2000" dirty="0"/>
              <a:t>Tool outputs the continuation rates and % reinitiated for each priority population </a:t>
            </a:r>
          </a:p>
        </p:txBody>
      </p:sp>
    </p:spTree>
    <p:extLst>
      <p:ext uri="{BB962C8B-B14F-4D97-AF65-F5344CB8AC3E}">
        <p14:creationId xmlns:p14="http://schemas.microsoft.com/office/powerpoint/2010/main" val="4124577985"/>
      </p:ext>
    </p:extLst>
  </p:cSld>
  <p:clrMapOvr>
    <a:masterClrMapping/>
  </p:clrMapOvr>
  <mc:AlternateContent xmlns:mc="http://schemas.openxmlformats.org/markup-compatibility/2006" xmlns:p14="http://schemas.microsoft.com/office/powerpoint/2010/main">
    <mc:Choice Requires="p14">
      <p:transition spd="slow" p14:dur="2000" advTm="45000"/>
    </mc:Choice>
    <mc:Fallback xmlns="">
      <p:transition spd="slow" advTm="45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16E3F35-A342-D446-BC79-E39D6F08A93F}"/>
              </a:ext>
            </a:extLst>
          </p:cNvPr>
          <p:cNvSpPr>
            <a:spLocks noGrp="1"/>
          </p:cNvSpPr>
          <p:nvPr>
            <p:ph type="title"/>
          </p:nvPr>
        </p:nvSpPr>
        <p:spPr/>
        <p:txBody>
          <a:bodyPr/>
          <a:lstStyle/>
          <a:p>
            <a:r>
              <a:rPr lang="en-US" dirty="0"/>
              <a:t>Questions?</a:t>
            </a:r>
          </a:p>
        </p:txBody>
      </p:sp>
      <p:sp>
        <p:nvSpPr>
          <p:cNvPr id="2" name="Content Placeholder 1">
            <a:extLst>
              <a:ext uri="{FF2B5EF4-FFF2-40B4-BE49-F238E27FC236}">
                <a16:creationId xmlns:a16="http://schemas.microsoft.com/office/drawing/2014/main" id="{11EE8D03-AEEA-350E-2D59-8CB3FE624B94}"/>
              </a:ext>
            </a:extLst>
          </p:cNvPr>
          <p:cNvSpPr>
            <a:spLocks noGrp="1"/>
          </p:cNvSpPr>
          <p:nvPr>
            <p:ph idx="1"/>
          </p:nvPr>
        </p:nvSpPr>
        <p:spPr>
          <a:xfrm>
            <a:off x="838199" y="1350336"/>
            <a:ext cx="9896475" cy="4826627"/>
          </a:xfrm>
        </p:spPr>
        <p:txBody>
          <a:bodyPr/>
          <a:lstStyle/>
          <a:p>
            <a:pPr marL="0" indent="0">
              <a:buNone/>
            </a:pPr>
            <a:r>
              <a:rPr lang="en-US" dirty="0"/>
              <a:t>For more information on commodities forecasting and other functions within </a:t>
            </a:r>
            <a:r>
              <a:rPr lang="en-US" dirty="0" err="1"/>
              <a:t>PrEP</a:t>
            </a:r>
            <a:r>
              <a:rPr lang="en-US" dirty="0"/>
              <a:t>-it, join the </a:t>
            </a:r>
            <a:r>
              <a:rPr lang="en-US" b="1" dirty="0" err="1">
                <a:solidFill>
                  <a:schemeClr val="accent2"/>
                </a:solidFill>
              </a:rPr>
              <a:t>PrEP</a:t>
            </a:r>
            <a:r>
              <a:rPr lang="en-US" b="1" dirty="0">
                <a:solidFill>
                  <a:schemeClr val="accent2"/>
                </a:solidFill>
              </a:rPr>
              <a:t>-it Community of Practice </a:t>
            </a:r>
            <a:r>
              <a:rPr lang="en-US" dirty="0"/>
              <a:t>at:</a:t>
            </a:r>
          </a:p>
          <a:p>
            <a:pPr marL="0" indent="0">
              <a:buNone/>
            </a:pPr>
            <a:endParaRPr lang="en-US" sz="1000" dirty="0"/>
          </a:p>
          <a:p>
            <a:pPr marL="0" indent="0" algn="ctr">
              <a:buNone/>
            </a:pPr>
            <a:r>
              <a:rPr lang="en-US" sz="3000" dirty="0">
                <a:solidFill>
                  <a:schemeClr val="accent2"/>
                </a:solidFill>
                <a:latin typeface="Calibri "/>
                <a:cs typeface="Poppins" panose="00000500000000000000" pitchFamily="2" charset="0"/>
                <a:hlinkClick r:id="rId3"/>
              </a:rPr>
              <a:t>https://prep-it-community-of-practice.mn.co/</a:t>
            </a:r>
            <a:endParaRPr lang="en-US" sz="3000" dirty="0">
              <a:solidFill>
                <a:schemeClr val="accent2"/>
              </a:solidFill>
              <a:latin typeface="Calibri "/>
              <a:cs typeface="Poppins" panose="00000500000000000000" pitchFamily="2" charset="0"/>
            </a:endParaRPr>
          </a:p>
          <a:p>
            <a:pPr marL="0" indent="0" algn="ctr">
              <a:buNone/>
            </a:pPr>
            <a:endParaRPr lang="en-US" sz="1000" dirty="0">
              <a:solidFill>
                <a:schemeClr val="accent2"/>
              </a:solidFill>
              <a:latin typeface="Calibri "/>
              <a:cs typeface="Poppins" panose="00000500000000000000" pitchFamily="2" charset="0"/>
            </a:endParaRPr>
          </a:p>
          <a:p>
            <a:pPr marL="0" indent="0">
              <a:buNone/>
            </a:pPr>
            <a:r>
              <a:rPr lang="en-US" dirty="0">
                <a:solidFill>
                  <a:schemeClr val="tx2"/>
                </a:solidFill>
                <a:latin typeface="Calibri "/>
                <a:cs typeface="Poppins" panose="00000500000000000000" pitchFamily="2" charset="0"/>
              </a:rPr>
              <a:t>Enter questions with a hashtag </a:t>
            </a:r>
            <a:r>
              <a:rPr lang="en-US" i="1" dirty="0">
                <a:solidFill>
                  <a:schemeClr val="accent2"/>
                </a:solidFill>
                <a:latin typeface="Calibri "/>
                <a:cs typeface="Poppins" panose="00000500000000000000" pitchFamily="2" charset="0"/>
              </a:rPr>
              <a:t>#continuation </a:t>
            </a:r>
            <a:r>
              <a:rPr lang="en-US" i="1" dirty="0">
                <a:solidFill>
                  <a:schemeClr val="tx2"/>
                </a:solidFill>
                <a:latin typeface="Calibri "/>
                <a:cs typeface="Poppins" panose="00000500000000000000" pitchFamily="2" charset="0"/>
              </a:rPr>
              <a:t>for</a:t>
            </a:r>
            <a:r>
              <a:rPr lang="en-US" dirty="0">
                <a:solidFill>
                  <a:schemeClr val="tx2"/>
                </a:solidFill>
                <a:latin typeface="Calibri "/>
                <a:cs typeface="Poppins" panose="00000500000000000000" pitchFamily="2" charset="0"/>
              </a:rPr>
              <a:t> questions specific to these sections.</a:t>
            </a:r>
          </a:p>
          <a:p>
            <a:pPr marL="0" indent="0">
              <a:buNone/>
            </a:pPr>
            <a:endParaRPr lang="en-US" dirty="0">
              <a:solidFill>
                <a:schemeClr val="tx2"/>
              </a:solidFill>
              <a:latin typeface="Calibri "/>
              <a:cs typeface="Poppins" panose="00000500000000000000" pitchFamily="2" charset="0"/>
            </a:endParaRPr>
          </a:p>
          <a:p>
            <a:pPr marL="0" indent="0">
              <a:buNone/>
            </a:pPr>
            <a:endParaRPr lang="en-US" sz="600" dirty="0">
              <a:latin typeface="Calibri "/>
              <a:cs typeface="Poppins" panose="00000500000000000000" pitchFamily="2" charset="0"/>
            </a:endParaRPr>
          </a:p>
          <a:p>
            <a:pPr marL="0" indent="0">
              <a:buNone/>
            </a:pPr>
            <a:endParaRPr lang="en-US" dirty="0"/>
          </a:p>
        </p:txBody>
      </p:sp>
      <p:pic>
        <p:nvPicPr>
          <p:cNvPr id="6" name="Picture 5">
            <a:extLst>
              <a:ext uri="{FF2B5EF4-FFF2-40B4-BE49-F238E27FC236}">
                <a16:creationId xmlns:a16="http://schemas.microsoft.com/office/drawing/2014/main" id="{9D7DD189-9453-6960-6C32-CB9E49720926}"/>
              </a:ext>
            </a:extLst>
          </p:cNvPr>
          <p:cNvPicPr>
            <a:picLocks noChangeAspect="1"/>
          </p:cNvPicPr>
          <p:nvPr/>
        </p:nvPicPr>
        <p:blipFill>
          <a:blip r:embed="rId4"/>
          <a:stretch>
            <a:fillRect/>
          </a:stretch>
        </p:blipFill>
        <p:spPr>
          <a:xfrm>
            <a:off x="1630168" y="4203595"/>
            <a:ext cx="8718164" cy="2463449"/>
          </a:xfrm>
          <a:prstGeom prst="rect">
            <a:avLst/>
          </a:prstGeom>
        </p:spPr>
      </p:pic>
    </p:spTree>
    <p:extLst>
      <p:ext uri="{BB962C8B-B14F-4D97-AF65-F5344CB8AC3E}">
        <p14:creationId xmlns:p14="http://schemas.microsoft.com/office/powerpoint/2010/main" val="3496144715"/>
      </p:ext>
    </p:extLst>
  </p:cSld>
  <p:clrMapOvr>
    <a:masterClrMapping/>
  </p:clrMapOvr>
  <mc:AlternateContent xmlns:mc="http://schemas.openxmlformats.org/markup-compatibility/2006" xmlns:p14="http://schemas.microsoft.com/office/powerpoint/2010/main">
    <mc:Choice Requires="p14">
      <p:transition spd="slow" p14:dur="2000" advTm="18000"/>
    </mc:Choice>
    <mc:Fallback xmlns="">
      <p:transition spd="slow" advTm="18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A672976-BA0D-D46A-6939-BD9F31C26CB0}"/>
              </a:ext>
            </a:extLst>
          </p:cNvPr>
          <p:cNvSpPr>
            <a:spLocks noGrp="1"/>
          </p:cNvSpPr>
          <p:nvPr>
            <p:ph type="body" sz="quarter" idx="10"/>
          </p:nvPr>
        </p:nvSpPr>
        <p:spPr>
          <a:xfrm>
            <a:off x="715518" y="1079343"/>
            <a:ext cx="5886450" cy="1067741"/>
          </a:xfrm>
        </p:spPr>
        <p:txBody>
          <a:bodyPr/>
          <a:lstStyle/>
          <a:p>
            <a:r>
              <a:rPr kumimoji="0" lang="en-US" sz="1700" b="0" i="0" u="none" strike="noStrike" kern="1200" cap="none" spc="0" normalizeH="0" baseline="0" noProof="0" dirty="0">
                <a:ln>
                  <a:noFill/>
                </a:ln>
                <a:solidFill>
                  <a:srgbClr val="635F59"/>
                </a:solidFill>
                <a:effectLst/>
                <a:uLnTx/>
                <a:uFillTx/>
                <a:latin typeface="Calibri" panose="020F0502020204030204"/>
                <a:ea typeface="+mn-ea"/>
                <a:cs typeface="+mn-cs"/>
              </a:rPr>
              <a:t>These slides were prepared by Nicole Bellows and Katharine Kripke of Avenir Health.</a:t>
            </a:r>
          </a:p>
          <a:p>
            <a:endParaRPr lang="en-US" dirty="0"/>
          </a:p>
        </p:txBody>
      </p:sp>
    </p:spTree>
    <p:extLst>
      <p:ext uri="{BB962C8B-B14F-4D97-AF65-F5344CB8AC3E}">
        <p14:creationId xmlns:p14="http://schemas.microsoft.com/office/powerpoint/2010/main" val="2962929845"/>
      </p:ext>
    </p:extLst>
  </p:cSld>
  <p:clrMapOvr>
    <a:masterClrMapping/>
  </p:clrMapOvr>
  <mc:AlternateContent xmlns:mc="http://schemas.openxmlformats.org/markup-compatibility/2006" xmlns:p14="http://schemas.microsoft.com/office/powerpoint/2010/main">
    <mc:Choice Requires="p14">
      <p:transition spd="slow" p14:dur="2000" advTm="5240"/>
    </mc:Choice>
    <mc:Fallback xmlns="">
      <p:transition spd="slow" advTm="524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1C1F5A1-5B19-23D4-1635-256EC6582798}"/>
              </a:ext>
            </a:extLst>
          </p:cNvPr>
          <p:cNvSpPr/>
          <p:nvPr/>
        </p:nvSpPr>
        <p:spPr>
          <a:xfrm>
            <a:off x="6708913" y="0"/>
            <a:ext cx="5483087"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4771AC45-870F-8C4A-9ECE-9F6DD861686D}"/>
              </a:ext>
            </a:extLst>
          </p:cNvPr>
          <p:cNvSpPr>
            <a:spLocks noGrp="1"/>
          </p:cNvSpPr>
          <p:nvPr>
            <p:ph type="title"/>
          </p:nvPr>
        </p:nvSpPr>
        <p:spPr/>
        <p:txBody>
          <a:bodyPr/>
          <a:lstStyle/>
          <a:p>
            <a:r>
              <a:rPr lang="en-US" dirty="0"/>
              <a:t>Instructional presentations</a:t>
            </a:r>
          </a:p>
        </p:txBody>
      </p:sp>
      <p:sp>
        <p:nvSpPr>
          <p:cNvPr id="5" name="Content Placeholder 4">
            <a:extLst>
              <a:ext uri="{FF2B5EF4-FFF2-40B4-BE49-F238E27FC236}">
                <a16:creationId xmlns:a16="http://schemas.microsoft.com/office/drawing/2014/main" id="{1FDD2365-A693-824B-8B4E-FFAD48F9D8E7}"/>
              </a:ext>
            </a:extLst>
          </p:cNvPr>
          <p:cNvSpPr>
            <a:spLocks noGrp="1"/>
          </p:cNvSpPr>
          <p:nvPr>
            <p:ph idx="1"/>
          </p:nvPr>
        </p:nvSpPr>
        <p:spPr>
          <a:xfrm>
            <a:off x="723815" y="1107991"/>
            <a:ext cx="5731170" cy="4826627"/>
          </a:xfrm>
        </p:spPr>
        <p:txBody>
          <a:bodyPr/>
          <a:lstStyle/>
          <a:p>
            <a:pPr marL="411480" indent="-411480">
              <a:lnSpc>
                <a:spcPct val="100000"/>
              </a:lnSpc>
              <a:spcAft>
                <a:spcPts val="1200"/>
              </a:spcAft>
            </a:pPr>
            <a:r>
              <a:rPr lang="en-US" dirty="0"/>
              <a:t>This presentation is part of a series for guidance on the use of the</a:t>
            </a:r>
            <a:r>
              <a:rPr lang="en-US" sz="2800" dirty="0">
                <a:latin typeface="Poppins" panose="00000500000000000000" pitchFamily="2" charset="0"/>
                <a:cs typeface="Poppins" panose="00000500000000000000" pitchFamily="2" charset="0"/>
              </a:rPr>
              <a:t> </a:t>
            </a:r>
            <a:r>
              <a:rPr lang="en-US" dirty="0" err="1"/>
              <a:t>PrEP</a:t>
            </a:r>
            <a:r>
              <a:rPr lang="en-US" dirty="0"/>
              <a:t>-it (</a:t>
            </a:r>
            <a:r>
              <a:rPr lang="en-US" dirty="0" err="1"/>
              <a:t>PrEP</a:t>
            </a:r>
            <a:r>
              <a:rPr lang="en-US" dirty="0"/>
              <a:t> Implementation planning, monitoring, and evaluation Tool)</a:t>
            </a:r>
          </a:p>
          <a:p>
            <a:pPr marL="411480" indent="-411480">
              <a:lnSpc>
                <a:spcPct val="100000"/>
              </a:lnSpc>
              <a:spcAft>
                <a:spcPts val="1200"/>
              </a:spcAft>
            </a:pPr>
            <a:r>
              <a:rPr lang="en-US" dirty="0" err="1"/>
              <a:t>PrEP</a:t>
            </a:r>
            <a:r>
              <a:rPr lang="en-US" dirty="0"/>
              <a:t>-it is a decision-making and analysis tool with interrelated modules used for target setting, costing, and commodities forecasting</a:t>
            </a:r>
          </a:p>
          <a:p>
            <a:pPr marL="411480" indent="-411480">
              <a:lnSpc>
                <a:spcPct val="100000"/>
              </a:lnSpc>
              <a:spcAft>
                <a:spcPts val="1200"/>
              </a:spcAft>
            </a:pPr>
            <a:endParaRPr lang="en-US" dirty="0"/>
          </a:p>
          <a:p>
            <a:pPr marL="411480" indent="-411480">
              <a:lnSpc>
                <a:spcPct val="100000"/>
              </a:lnSpc>
              <a:spcAft>
                <a:spcPts val="1200"/>
              </a:spcAft>
            </a:pPr>
            <a:endParaRPr lang="en-US" dirty="0"/>
          </a:p>
          <a:p>
            <a:pPr marL="0" indent="0">
              <a:lnSpc>
                <a:spcPct val="100000"/>
              </a:lnSpc>
              <a:spcAft>
                <a:spcPts val="1200"/>
              </a:spcAft>
              <a:buNone/>
            </a:pPr>
            <a:endParaRPr lang="en-US" dirty="0"/>
          </a:p>
        </p:txBody>
      </p:sp>
      <p:sp>
        <p:nvSpPr>
          <p:cNvPr id="11" name="Rectangle 10">
            <a:extLst>
              <a:ext uri="{FF2B5EF4-FFF2-40B4-BE49-F238E27FC236}">
                <a16:creationId xmlns:a16="http://schemas.microsoft.com/office/drawing/2014/main" id="{EECF5314-7365-1306-FD79-4E8A537C6FFC}"/>
              </a:ext>
            </a:extLst>
          </p:cNvPr>
          <p:cNvSpPr/>
          <p:nvPr/>
        </p:nvSpPr>
        <p:spPr>
          <a:xfrm>
            <a:off x="7216770" y="0"/>
            <a:ext cx="4975230" cy="6858000"/>
          </a:xfrm>
          <a:prstGeom prst="rect">
            <a:avLst/>
          </a:prstGeom>
          <a:solidFill>
            <a:schemeClr val="accent2">
              <a:lumMod val="20000"/>
              <a:lumOff val="80000"/>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nvGrpSpPr>
          <p:cNvPr id="3" name="Group 2">
            <a:extLst>
              <a:ext uri="{FF2B5EF4-FFF2-40B4-BE49-F238E27FC236}">
                <a16:creationId xmlns:a16="http://schemas.microsoft.com/office/drawing/2014/main" id="{3F7FAAD0-A0C6-77C6-FD6C-55519A7B4F90}"/>
              </a:ext>
            </a:extLst>
          </p:cNvPr>
          <p:cNvGrpSpPr/>
          <p:nvPr/>
        </p:nvGrpSpPr>
        <p:grpSpPr>
          <a:xfrm>
            <a:off x="7573881" y="190956"/>
            <a:ext cx="4261008" cy="6089652"/>
            <a:chOff x="7791449" y="190956"/>
            <a:chExt cx="4261008" cy="6089652"/>
          </a:xfrm>
        </p:grpSpPr>
        <p:sp>
          <p:nvSpPr>
            <p:cNvPr id="7" name="Rectangle: Rounded Corners 6">
              <a:extLst>
                <a:ext uri="{FF2B5EF4-FFF2-40B4-BE49-F238E27FC236}">
                  <a16:creationId xmlns:a16="http://schemas.microsoft.com/office/drawing/2014/main" id="{7BDFF16D-5073-4EAF-C8FF-2480DA696714}"/>
                </a:ext>
              </a:extLst>
            </p:cNvPr>
            <p:cNvSpPr/>
            <p:nvPr/>
          </p:nvSpPr>
          <p:spPr>
            <a:xfrm>
              <a:off x="7791449" y="2439082"/>
              <a:ext cx="4261008" cy="3841526"/>
            </a:xfrm>
            <a:prstGeom prst="roundRect">
              <a:avLst>
                <a:gd name="adj" fmla="val 5995"/>
              </a:avLst>
            </a:prstGeom>
            <a:solidFill>
              <a:schemeClr val="accent2">
                <a:lumMod val="20000"/>
                <a:lumOff val="80000"/>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14000"/>
                </a:lnSpc>
                <a:spcBef>
                  <a:spcPts val="300"/>
                </a:spcBef>
                <a:spcAft>
                  <a:spcPts val="300"/>
                </a:spcAft>
                <a:buClrTx/>
                <a:buSzTx/>
                <a:buFontTx/>
                <a:buNone/>
                <a:tabLst/>
                <a:defRPr/>
              </a:pPr>
              <a:r>
                <a:rPr kumimoji="0" lang="en-US" sz="1800" b="1" i="1" u="sng" strike="noStrike" kern="1200" cap="none" spc="0" normalizeH="0" baseline="0" noProof="0" dirty="0">
                  <a:ln>
                    <a:noFill/>
                  </a:ln>
                  <a:solidFill>
                    <a:srgbClr val="29676B"/>
                  </a:solidFill>
                  <a:effectLst/>
                  <a:uLnTx/>
                  <a:uFillTx/>
                  <a:latin typeface="Poppins SemiBold" pitchFamily="2" charset="77"/>
                  <a:ea typeface="+mn-ea"/>
                  <a:cs typeface="Poppins SemiBold" pitchFamily="2" charset="77"/>
                </a:rPr>
                <a:t>PREP-IT GUIDANCE SECTIONS</a:t>
              </a:r>
              <a:endParaRPr kumimoji="0" lang="en-US" sz="1800" b="1" i="0" u="none" strike="noStrike" kern="1200" cap="none" spc="0" normalizeH="0" baseline="0" noProof="0" dirty="0">
                <a:ln>
                  <a:noFill/>
                </a:ln>
                <a:solidFill>
                  <a:schemeClr val="accent2"/>
                </a:solidFill>
                <a:effectLst/>
                <a:uLnTx/>
                <a:uFillTx/>
                <a:latin typeface="Poppins" pitchFamily="2" charset="77"/>
                <a:ea typeface="+mn-ea"/>
                <a:cs typeface="Poppins" pitchFamily="2" charset="77"/>
              </a:endParaRPr>
            </a:p>
            <a:p>
              <a:pPr marL="457200" indent="-365760">
                <a:lnSpc>
                  <a:spcPct val="114000"/>
                </a:lnSpc>
                <a:spcBef>
                  <a:spcPts val="300"/>
                </a:spcBef>
                <a:spcAft>
                  <a:spcPts val="300"/>
                </a:spcAft>
                <a:buFont typeface="+mj-lt"/>
                <a:buAutoNum type="arabicPeriod"/>
                <a:defRPr/>
              </a:pPr>
              <a:r>
                <a:rPr lang="en-US" dirty="0">
                  <a:solidFill>
                    <a:schemeClr val="tx1"/>
                  </a:solidFill>
                  <a:latin typeface="Poppins" pitchFamily="2" charset="77"/>
                  <a:cs typeface="Poppins" pitchFamily="2" charset="77"/>
                </a:rPr>
                <a:t>Introduction to </a:t>
              </a:r>
              <a:r>
                <a:rPr lang="en-US" dirty="0" err="1">
                  <a:solidFill>
                    <a:schemeClr val="tx1"/>
                  </a:solidFill>
                  <a:latin typeface="Poppins" pitchFamily="2" charset="77"/>
                  <a:cs typeface="Poppins" pitchFamily="2" charset="77"/>
                </a:rPr>
                <a:t>PrEP</a:t>
              </a:r>
              <a:r>
                <a:rPr lang="en-US" dirty="0">
                  <a:solidFill>
                    <a:schemeClr val="tx1"/>
                  </a:solidFill>
                  <a:latin typeface="Poppins" pitchFamily="2" charset="77"/>
                  <a:cs typeface="Poppins" pitchFamily="2" charset="77"/>
                </a:rPr>
                <a:t>-it</a:t>
              </a:r>
            </a:p>
            <a:p>
              <a:pPr marL="457200" indent="-365760">
                <a:lnSpc>
                  <a:spcPct val="114000"/>
                </a:lnSpc>
                <a:spcBef>
                  <a:spcPts val="300"/>
                </a:spcBef>
                <a:spcAft>
                  <a:spcPts val="300"/>
                </a:spcAft>
                <a:buFont typeface="+mj-lt"/>
                <a:buAutoNum type="arabicPeriod"/>
                <a:defRPr/>
              </a:pPr>
              <a:r>
                <a:rPr lang="en-US" dirty="0">
                  <a:solidFill>
                    <a:schemeClr val="tx1"/>
                  </a:solidFill>
                  <a:latin typeface="Poppins" pitchFamily="2" charset="77"/>
                  <a:cs typeface="Poppins" pitchFamily="2" charset="77"/>
                </a:rPr>
                <a:t>Getting started</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Population and methods</a:t>
              </a:r>
            </a:p>
            <a:p>
              <a:pPr marL="457200" indent="-365760">
                <a:lnSpc>
                  <a:spcPct val="114000"/>
                </a:lnSpc>
                <a:spcBef>
                  <a:spcPts val="300"/>
                </a:spcBef>
                <a:spcAft>
                  <a:spcPts val="300"/>
                </a:spcAft>
                <a:buFont typeface="+mj-lt"/>
                <a:buAutoNum type="arabicPeriod"/>
                <a:defRPr/>
              </a:pPr>
              <a:r>
                <a:rPr lang="en-US" b="1" dirty="0">
                  <a:solidFill>
                    <a:schemeClr val="accent2"/>
                  </a:solidFill>
                  <a:latin typeface="Poppins" pitchFamily="2" charset="77"/>
                  <a:cs typeface="Poppins" pitchFamily="2" charset="77"/>
                </a:rPr>
                <a:t>Continuation</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Visit schedules</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Program data</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Costs</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Impact </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Targets</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Aggregate/disaggregate</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Commodities forecasting</a:t>
              </a:r>
            </a:p>
          </p:txBody>
        </p:sp>
        <p:pic>
          <p:nvPicPr>
            <p:cNvPr id="8" name="Picture 7" descr="A screenshot of a computer&#10;&#10;Description automatically generated">
              <a:extLst>
                <a:ext uri="{FF2B5EF4-FFF2-40B4-BE49-F238E27FC236}">
                  <a16:creationId xmlns:a16="http://schemas.microsoft.com/office/drawing/2014/main" id="{867B3D56-4BE4-2A6A-2E55-0375935D97B5}"/>
                </a:ext>
              </a:extLst>
            </p:cNvPr>
            <p:cNvPicPr>
              <a:picLocks noChangeAspect="1"/>
            </p:cNvPicPr>
            <p:nvPr/>
          </p:nvPicPr>
          <p:blipFill>
            <a:blip r:embed="rId3"/>
            <a:stretch>
              <a:fillRect/>
            </a:stretch>
          </p:blipFill>
          <p:spPr>
            <a:xfrm>
              <a:off x="8238845" y="190956"/>
              <a:ext cx="2784612" cy="1577410"/>
            </a:xfrm>
            <a:prstGeom prst="rect">
              <a:avLst/>
            </a:prstGeom>
            <a:effectLst>
              <a:outerShdw blurRad="50800" dist="83355" dir="2700000" algn="tl" rotWithShape="0">
                <a:prstClr val="black">
                  <a:alpha val="40000"/>
                </a:prstClr>
              </a:outerShdw>
            </a:effectLst>
          </p:spPr>
        </p:pic>
      </p:grpSp>
      <p:sp>
        <p:nvSpPr>
          <p:cNvPr id="2" name="TextBox 1">
            <a:extLst>
              <a:ext uri="{FF2B5EF4-FFF2-40B4-BE49-F238E27FC236}">
                <a16:creationId xmlns:a16="http://schemas.microsoft.com/office/drawing/2014/main" id="{50F6E605-0AC5-D883-915E-311D172AC6E4}"/>
              </a:ext>
            </a:extLst>
          </p:cNvPr>
          <p:cNvSpPr txBox="1"/>
          <p:nvPr/>
        </p:nvSpPr>
        <p:spPr>
          <a:xfrm>
            <a:off x="479201" y="5934618"/>
            <a:ext cx="5937504" cy="754053"/>
          </a:xfrm>
          <a:prstGeom prst="rect">
            <a:avLst/>
          </a:prstGeom>
          <a:noFill/>
        </p:spPr>
        <p:txBody>
          <a:bodyPr wrap="square" rtlCol="0">
            <a:spAutoFit/>
          </a:bodyPr>
          <a:lstStyle/>
          <a:p>
            <a:r>
              <a:rPr lang="en-US" sz="2000" dirty="0">
                <a:solidFill>
                  <a:schemeClr val="accent1"/>
                </a:solidFill>
              </a:rPr>
              <a:t>Access </a:t>
            </a:r>
            <a:r>
              <a:rPr lang="en-US" sz="2000" dirty="0" err="1">
                <a:solidFill>
                  <a:schemeClr val="accent1"/>
                </a:solidFill>
              </a:rPr>
              <a:t>PrEP</a:t>
            </a:r>
            <a:r>
              <a:rPr lang="en-US" sz="2000" dirty="0">
                <a:solidFill>
                  <a:schemeClr val="accent1"/>
                </a:solidFill>
              </a:rPr>
              <a:t>-it at </a:t>
            </a:r>
            <a:r>
              <a:rPr lang="en-US" sz="2000" b="1" dirty="0">
                <a:solidFill>
                  <a:schemeClr val="accent1"/>
                </a:solidFill>
                <a:hlinkClick r:id="rId4">
                  <a:extLst>
                    <a:ext uri="{A12FA001-AC4F-418D-AE19-62706E023703}">
                      <ahyp:hlinkClr xmlns:ahyp="http://schemas.microsoft.com/office/drawing/2018/hyperlinkcolor" val="tx"/>
                    </a:ext>
                  </a:extLst>
                </a:hlinkClick>
              </a:rPr>
              <a:t>www.prepitweb.org</a:t>
            </a:r>
            <a:endParaRPr lang="en-US" sz="2000" b="1" dirty="0">
              <a:solidFill>
                <a:schemeClr val="accent1"/>
              </a:solidFill>
            </a:endParaRPr>
          </a:p>
          <a:p>
            <a:endParaRPr lang="en-US" sz="300" b="1" dirty="0">
              <a:solidFill>
                <a:schemeClr val="accent1"/>
              </a:solidFill>
            </a:endParaRPr>
          </a:p>
          <a:p>
            <a:r>
              <a:rPr lang="en-US" sz="2000" dirty="0">
                <a:solidFill>
                  <a:schemeClr val="accent1"/>
                </a:solidFill>
              </a:rPr>
              <a:t>Questions? email </a:t>
            </a:r>
            <a:r>
              <a:rPr lang="en-US" sz="2000" b="1" dirty="0">
                <a:solidFill>
                  <a:schemeClr val="accent1"/>
                </a:solidFill>
              </a:rPr>
              <a:t>prepithelp@avenirhealth.org</a:t>
            </a:r>
          </a:p>
        </p:txBody>
      </p:sp>
    </p:spTree>
    <p:extLst>
      <p:ext uri="{BB962C8B-B14F-4D97-AF65-F5344CB8AC3E}">
        <p14:creationId xmlns:p14="http://schemas.microsoft.com/office/powerpoint/2010/main" val="973587387"/>
      </p:ext>
    </p:extLst>
  </p:cSld>
  <p:clrMapOvr>
    <a:masterClrMapping/>
  </p:clrMapOvr>
  <mc:AlternateContent xmlns:mc="http://schemas.openxmlformats.org/markup-compatibility/2006" xmlns:p14="http://schemas.microsoft.com/office/powerpoint/2010/main">
    <mc:Choice Requires="p14">
      <p:transition spd="slow" p14:dur="2000" advTm="29000"/>
    </mc:Choice>
    <mc:Fallback xmlns="">
      <p:transition spd="slow" advTm="29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2C7093-12A0-4BEA-81AE-3229E2CF08C5}"/>
              </a:ext>
            </a:extLst>
          </p:cNvPr>
          <p:cNvSpPr>
            <a:spLocks noGrp="1"/>
          </p:cNvSpPr>
          <p:nvPr>
            <p:ph type="title"/>
          </p:nvPr>
        </p:nvSpPr>
        <p:spPr/>
        <p:txBody>
          <a:bodyPr/>
          <a:lstStyle/>
          <a:p>
            <a:r>
              <a:rPr lang="en-US" dirty="0">
                <a:latin typeface="Poppins SemiBold" panose="00000700000000000000" pitchFamily="2" charset="0"/>
                <a:cs typeface="Poppins SemiBold" panose="00000700000000000000" pitchFamily="2" charset="0"/>
              </a:rPr>
              <a:t>Configuration</a:t>
            </a:r>
            <a:endParaRPr lang="en-US" sz="3600" dirty="0">
              <a:latin typeface="Poppins SemiBold" panose="00000700000000000000" pitchFamily="2" charset="0"/>
              <a:cs typeface="Poppins SemiBold" panose="00000700000000000000" pitchFamily="2" charset="0"/>
            </a:endParaRPr>
          </a:p>
        </p:txBody>
      </p:sp>
      <p:pic>
        <p:nvPicPr>
          <p:cNvPr id="6" name="Picture 5">
            <a:extLst>
              <a:ext uri="{FF2B5EF4-FFF2-40B4-BE49-F238E27FC236}">
                <a16:creationId xmlns:a16="http://schemas.microsoft.com/office/drawing/2014/main" id="{310326FA-E105-7E20-CE0F-F40CE372278F}"/>
              </a:ext>
            </a:extLst>
          </p:cNvPr>
          <p:cNvPicPr>
            <a:picLocks noChangeAspect="1"/>
          </p:cNvPicPr>
          <p:nvPr/>
        </p:nvPicPr>
        <p:blipFill>
          <a:blip r:embed="rId3"/>
          <a:stretch>
            <a:fillRect/>
          </a:stretch>
        </p:blipFill>
        <p:spPr>
          <a:xfrm>
            <a:off x="6390938" y="592086"/>
            <a:ext cx="4445004" cy="5673827"/>
          </a:xfrm>
          <a:prstGeom prst="rect">
            <a:avLst/>
          </a:prstGeom>
        </p:spPr>
      </p:pic>
      <p:sp>
        <p:nvSpPr>
          <p:cNvPr id="3" name="Rectangle: Rounded Corners 2">
            <a:extLst>
              <a:ext uri="{FF2B5EF4-FFF2-40B4-BE49-F238E27FC236}">
                <a16:creationId xmlns:a16="http://schemas.microsoft.com/office/drawing/2014/main" id="{37565C48-4837-4CC6-E25F-898D87BECF1D}"/>
              </a:ext>
            </a:extLst>
          </p:cNvPr>
          <p:cNvSpPr/>
          <p:nvPr/>
        </p:nvSpPr>
        <p:spPr>
          <a:xfrm>
            <a:off x="6782158" y="2877013"/>
            <a:ext cx="4053784" cy="1103971"/>
          </a:xfrm>
          <a:prstGeom prst="roundRect">
            <a:avLst/>
          </a:prstGeom>
          <a:noFill/>
          <a:ln w="635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C7A79F5D-BDA3-3851-E853-6D3B051F2179}"/>
              </a:ext>
            </a:extLst>
          </p:cNvPr>
          <p:cNvSpPr txBox="1"/>
          <p:nvPr/>
        </p:nvSpPr>
        <p:spPr>
          <a:xfrm>
            <a:off x="563706" y="3167388"/>
            <a:ext cx="5532294" cy="523220"/>
          </a:xfrm>
          <a:prstGeom prst="rect">
            <a:avLst/>
          </a:prstGeom>
          <a:noFill/>
        </p:spPr>
        <p:txBody>
          <a:bodyPr wrap="square" rtlCol="0">
            <a:spAutoFit/>
          </a:bodyPr>
          <a:lstStyle/>
          <a:p>
            <a:r>
              <a:rPr lang="en-US" sz="2800" i="1" dirty="0"/>
              <a:t>How long do clients stay on </a:t>
            </a:r>
            <a:r>
              <a:rPr lang="en-US" sz="2800" i="1" dirty="0" err="1"/>
              <a:t>PrEP</a:t>
            </a:r>
            <a:r>
              <a:rPr lang="en-US" sz="2800" i="1" dirty="0"/>
              <a:t>?</a:t>
            </a:r>
          </a:p>
        </p:txBody>
      </p:sp>
    </p:spTree>
    <p:extLst>
      <p:ext uri="{BB962C8B-B14F-4D97-AF65-F5344CB8AC3E}">
        <p14:creationId xmlns:p14="http://schemas.microsoft.com/office/powerpoint/2010/main" val="2685955671"/>
      </p:ext>
    </p:extLst>
  </p:cSld>
  <p:clrMapOvr>
    <a:masterClrMapping/>
  </p:clrMapOvr>
  <mc:AlternateContent xmlns:mc="http://schemas.openxmlformats.org/markup-compatibility/2006" xmlns:p14="http://schemas.microsoft.com/office/powerpoint/2010/main">
    <mc:Choice Requires="p14">
      <p:transition spd="slow" p14:dur="2000" advTm="16000"/>
    </mc:Choice>
    <mc:Fallback xmlns="">
      <p:transition spd="slow" advTm="16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C658E7-B9DE-28B7-8986-4EB3CAE05912}"/>
              </a:ext>
            </a:extLst>
          </p:cNvPr>
          <p:cNvSpPr>
            <a:spLocks noGrp="1"/>
          </p:cNvSpPr>
          <p:nvPr>
            <p:ph type="title"/>
          </p:nvPr>
        </p:nvSpPr>
        <p:spPr/>
        <p:txBody>
          <a:bodyPr/>
          <a:lstStyle/>
          <a:p>
            <a:r>
              <a:rPr lang="en-US" dirty="0" err="1"/>
              <a:t>PrEP</a:t>
            </a:r>
            <a:r>
              <a:rPr lang="en-US" dirty="0"/>
              <a:t> stages</a:t>
            </a:r>
          </a:p>
        </p:txBody>
      </p:sp>
      <p:sp>
        <p:nvSpPr>
          <p:cNvPr id="2" name="Content Placeholder 2">
            <a:extLst>
              <a:ext uri="{FF2B5EF4-FFF2-40B4-BE49-F238E27FC236}">
                <a16:creationId xmlns:a16="http://schemas.microsoft.com/office/drawing/2014/main" id="{B7ADC194-E670-34FE-700C-468E7B722322}"/>
              </a:ext>
            </a:extLst>
          </p:cNvPr>
          <p:cNvSpPr txBox="1">
            <a:spLocks/>
          </p:cNvSpPr>
          <p:nvPr/>
        </p:nvSpPr>
        <p:spPr>
          <a:xfrm>
            <a:off x="838200" y="1350336"/>
            <a:ext cx="5778503" cy="4826627"/>
          </a:xfrm>
          <a:prstGeom prst="rect">
            <a:avLst/>
          </a:prstGeom>
          <a:effectLst/>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Clr>
                <a:srgbClr val="E0A141"/>
              </a:buClr>
              <a:buFont typeface="Wingdings" pitchFamily="2" charset="2"/>
              <a:buChar char="§"/>
              <a:defRPr sz="2800" kern="1200">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lgn="l" defTabSz="914400" rtl="0" eaLnBrk="1" latinLnBrk="0" hangingPunct="1">
              <a:lnSpc>
                <a:spcPct val="90000"/>
              </a:lnSpc>
              <a:spcBef>
                <a:spcPts val="500"/>
              </a:spcBef>
              <a:buClr>
                <a:srgbClr val="E0A141"/>
              </a:buClr>
              <a:buFont typeface="Arial" panose="020B0604020202020204" pitchFamily="34" charset="0"/>
              <a:buChar char="•"/>
              <a:defRPr sz="2400" kern="1200">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lgn="l" defTabSz="914400" rtl="0" eaLnBrk="1" latinLnBrk="0" hangingPunct="1">
              <a:lnSpc>
                <a:spcPct val="90000"/>
              </a:lnSpc>
              <a:spcBef>
                <a:spcPts val="500"/>
              </a:spcBef>
              <a:buClr>
                <a:srgbClr val="E0A141"/>
              </a:buClr>
              <a:buFont typeface="Arial" panose="020B0604020202020204" pitchFamily="34" charset="0"/>
              <a:buChar char="•"/>
              <a:defRPr sz="2000" kern="1200">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lgn="l" defTabSz="914400" rtl="0" eaLnBrk="1" latinLnBrk="0" hangingPunct="1">
              <a:lnSpc>
                <a:spcPct val="90000"/>
              </a:lnSpc>
              <a:spcBef>
                <a:spcPts val="500"/>
              </a:spcBef>
              <a:buClr>
                <a:srgbClr val="E0A141"/>
              </a:buClr>
              <a:buFont typeface="Arial" panose="020B0604020202020204" pitchFamily="34" charset="0"/>
              <a:buChar char="•"/>
              <a:defRPr sz="1800" kern="1200">
                <a:solidFill>
                  <a:srgbClr val="635F59"/>
                </a:solidFill>
                <a:latin typeface="Calibri" panose="020F0502020204030204" pitchFamily="34" charset="0"/>
                <a:ea typeface="Roboto" panose="02000000000000000000" pitchFamily="2" charset="0"/>
                <a:cs typeface="Calibri" panose="020F0502020204030204" pitchFamily="34" charset="0"/>
              </a:defRPr>
            </a:lvl4pPr>
            <a:lvl5pPr marL="2057400" indent="-228600" algn="l" defTabSz="914400" rtl="0" eaLnBrk="1" latinLnBrk="0" hangingPunct="1">
              <a:lnSpc>
                <a:spcPct val="90000"/>
              </a:lnSpc>
              <a:spcBef>
                <a:spcPts val="500"/>
              </a:spcBef>
              <a:buClr>
                <a:srgbClr val="E0A141"/>
              </a:buClr>
              <a:buFont typeface="Arial" panose="020B0604020202020204" pitchFamily="34" charset="0"/>
              <a:buChar char="•"/>
              <a:defRPr sz="1800" kern="1200">
                <a:solidFill>
                  <a:srgbClr val="635F59"/>
                </a:solidFill>
                <a:latin typeface="Calibri" panose="020F0502020204030204" pitchFamily="34" charset="0"/>
                <a:ea typeface="Roboto" panose="02000000000000000000" pitchFamily="2"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200"/>
              </a:spcBef>
              <a:spcAft>
                <a:spcPts val="0"/>
              </a:spcAft>
              <a:buClr>
                <a:srgbClr val="E0A141"/>
              </a:buClr>
              <a:buSzTx/>
              <a:buFont typeface="Wingdings" pitchFamily="2" charset="2"/>
              <a:buChar char="§"/>
              <a:tabLst/>
              <a:defRPr/>
            </a:pPr>
            <a:r>
              <a:rPr kumimoji="0" lang="en-US" sz="2400" b="0" i="0" u="none" strike="noStrike" kern="1200" cap="none" spc="0" normalizeH="0" baseline="0" noProof="0" dirty="0">
                <a:ln>
                  <a:noFill/>
                </a:ln>
                <a:solidFill>
                  <a:srgbClr val="635F59"/>
                </a:solidFill>
                <a:effectLst/>
                <a:uLnTx/>
                <a:uFillTx/>
                <a:latin typeface="Calibri "/>
                <a:ea typeface="Roboto" panose="02000000000000000000" pitchFamily="2" charset="0"/>
                <a:cs typeface="Poppins" panose="00000500000000000000" pitchFamily="2" charset="0"/>
              </a:rPr>
              <a:t>Start with a finite population of clients in need of PrEP</a:t>
            </a:r>
          </a:p>
          <a:p>
            <a:pPr marL="0" marR="0" lvl="0" indent="0" algn="l" defTabSz="914400" rtl="0" eaLnBrk="1" fontAlgn="auto" latinLnBrk="0" hangingPunct="1">
              <a:lnSpc>
                <a:spcPct val="90000"/>
              </a:lnSpc>
              <a:spcBef>
                <a:spcPts val="1200"/>
              </a:spcBef>
              <a:spcAft>
                <a:spcPts val="0"/>
              </a:spcAft>
              <a:buClr>
                <a:srgbClr val="E0A141"/>
              </a:buClr>
              <a:buSzTx/>
              <a:buFont typeface="Wingdings" pitchFamily="2" charset="2"/>
              <a:buNone/>
              <a:tabLst/>
              <a:defRPr/>
            </a:pPr>
            <a:endParaRPr kumimoji="0" lang="en-US" sz="1000" b="0" i="0" u="none" strike="noStrike" kern="1200" cap="none" spc="0" normalizeH="0" baseline="0" noProof="0" dirty="0">
              <a:ln>
                <a:noFill/>
              </a:ln>
              <a:solidFill>
                <a:srgbClr val="635F59"/>
              </a:solidFill>
              <a:effectLst/>
              <a:uLnTx/>
              <a:uFillTx/>
              <a:latin typeface="Calibri "/>
              <a:ea typeface="Roboto" panose="02000000000000000000" pitchFamily="2" charset="0"/>
              <a:cs typeface="Poppins" panose="00000500000000000000" pitchFamily="2" charset="0"/>
            </a:endParaRPr>
          </a:p>
          <a:p>
            <a:pPr marL="228600" marR="0" lvl="0" indent="-228600" algn="l" defTabSz="914400" rtl="0" eaLnBrk="1" fontAlgn="auto" latinLnBrk="0" hangingPunct="1">
              <a:lnSpc>
                <a:spcPct val="90000"/>
              </a:lnSpc>
              <a:spcBef>
                <a:spcPts val="1200"/>
              </a:spcBef>
              <a:spcAft>
                <a:spcPts val="0"/>
              </a:spcAft>
              <a:buClr>
                <a:srgbClr val="E0A141"/>
              </a:buClr>
              <a:buSzTx/>
              <a:buFont typeface="Wingdings" pitchFamily="2" charset="2"/>
              <a:buChar char="§"/>
              <a:tabLst/>
              <a:defRPr/>
            </a:pPr>
            <a:r>
              <a:rPr kumimoji="0" lang="en-US" sz="2400" b="1" i="0" u="none" strike="noStrike" kern="1200" cap="none" spc="0" normalizeH="0" baseline="0" noProof="0" dirty="0">
                <a:ln>
                  <a:noFill/>
                </a:ln>
                <a:solidFill>
                  <a:srgbClr val="29676B"/>
                </a:solidFill>
                <a:effectLst/>
                <a:uLnTx/>
                <a:uFillTx/>
                <a:latin typeface="Calibri "/>
                <a:ea typeface="Roboto" panose="02000000000000000000" pitchFamily="2" charset="0"/>
                <a:cs typeface="Poppins" panose="00000500000000000000" pitchFamily="2" charset="0"/>
              </a:rPr>
              <a:t>Initiations</a:t>
            </a:r>
            <a:r>
              <a:rPr kumimoji="0" lang="en-US" sz="2400" b="0" i="0" u="none" strike="noStrike" kern="1200" cap="none" spc="0" normalizeH="0" baseline="0" noProof="0" dirty="0">
                <a:ln>
                  <a:noFill/>
                </a:ln>
                <a:solidFill>
                  <a:srgbClr val="635F59"/>
                </a:solidFill>
                <a:effectLst/>
                <a:uLnTx/>
                <a:uFillTx/>
                <a:latin typeface="Calibri "/>
                <a:ea typeface="Roboto" panose="02000000000000000000" pitchFamily="2" charset="0"/>
                <a:cs typeface="Poppins" panose="00000500000000000000" pitchFamily="2" charset="0"/>
              </a:rPr>
              <a:t> are the visits when clients begin taking </a:t>
            </a:r>
            <a:r>
              <a:rPr kumimoji="0" lang="en-US" sz="2400" b="0" i="0" u="none" strike="noStrike" kern="1200" cap="none" spc="0" normalizeH="0" baseline="0" noProof="0" dirty="0" err="1">
                <a:ln>
                  <a:noFill/>
                </a:ln>
                <a:solidFill>
                  <a:srgbClr val="635F59"/>
                </a:solidFill>
                <a:effectLst/>
                <a:uLnTx/>
                <a:uFillTx/>
                <a:latin typeface="Calibri "/>
                <a:ea typeface="Roboto" panose="02000000000000000000" pitchFamily="2" charset="0"/>
                <a:cs typeface="Poppins" panose="00000500000000000000" pitchFamily="2" charset="0"/>
              </a:rPr>
              <a:t>PrEP</a:t>
            </a:r>
            <a:r>
              <a:rPr kumimoji="0" lang="en-US" sz="2400" b="0" i="0" u="none" strike="noStrike" kern="1200" cap="none" spc="0" normalizeH="0" baseline="0" noProof="0" dirty="0">
                <a:ln>
                  <a:noFill/>
                </a:ln>
                <a:solidFill>
                  <a:srgbClr val="635F59"/>
                </a:solidFill>
                <a:effectLst/>
                <a:uLnTx/>
                <a:uFillTx/>
                <a:latin typeface="Calibri "/>
                <a:ea typeface="Roboto" panose="02000000000000000000" pitchFamily="2" charset="0"/>
                <a:cs typeface="Poppins" panose="00000500000000000000" pitchFamily="2" charset="0"/>
              </a:rPr>
              <a:t> for the first time</a:t>
            </a:r>
          </a:p>
          <a:p>
            <a:pPr marL="0" marR="0" lvl="0" indent="0" algn="l" defTabSz="914400" rtl="0" eaLnBrk="1" fontAlgn="auto" latinLnBrk="0" hangingPunct="1">
              <a:lnSpc>
                <a:spcPct val="90000"/>
              </a:lnSpc>
              <a:spcBef>
                <a:spcPts val="1200"/>
              </a:spcBef>
              <a:spcAft>
                <a:spcPts val="0"/>
              </a:spcAft>
              <a:buClr>
                <a:srgbClr val="E0A141"/>
              </a:buClr>
              <a:buSzTx/>
              <a:buNone/>
              <a:tabLst/>
              <a:defRPr/>
            </a:pPr>
            <a:endParaRPr kumimoji="0" lang="en-US" sz="2400" b="0" i="0" u="none" strike="noStrike" kern="1200" cap="none" spc="0" normalizeH="0" baseline="0" noProof="0" dirty="0">
              <a:ln>
                <a:noFill/>
              </a:ln>
              <a:solidFill>
                <a:srgbClr val="635F59"/>
              </a:solidFill>
              <a:effectLst/>
              <a:uLnTx/>
              <a:uFillTx/>
              <a:latin typeface="Calibri "/>
              <a:ea typeface="Roboto" panose="02000000000000000000" pitchFamily="2" charset="0"/>
              <a:cs typeface="Poppins" panose="00000500000000000000" pitchFamily="2" charset="0"/>
            </a:endParaRPr>
          </a:p>
          <a:p>
            <a:pPr>
              <a:spcBef>
                <a:spcPts val="1200"/>
              </a:spcBef>
            </a:pPr>
            <a:r>
              <a:rPr lang="en-US" sz="2400" b="1" dirty="0">
                <a:solidFill>
                  <a:schemeClr val="accent1"/>
                </a:solidFill>
                <a:latin typeface="Calibri "/>
                <a:cs typeface="Poppins" panose="00000500000000000000" pitchFamily="2" charset="0"/>
              </a:rPr>
              <a:t>Continuation</a:t>
            </a:r>
            <a:r>
              <a:rPr lang="en-US" sz="2400" dirty="0">
                <a:latin typeface="Calibri "/>
                <a:cs typeface="Poppins" panose="00000500000000000000" pitchFamily="2" charset="0"/>
              </a:rPr>
              <a:t> is how long clients  continuously stay in the bucket. If people pause or do not return to their visits on time, they leave the bucket</a:t>
            </a:r>
          </a:p>
          <a:p>
            <a:pPr marL="0" marR="0" lvl="0" indent="0" algn="l" defTabSz="914400" rtl="0" eaLnBrk="1" fontAlgn="auto" latinLnBrk="0" hangingPunct="1">
              <a:lnSpc>
                <a:spcPct val="90000"/>
              </a:lnSpc>
              <a:spcBef>
                <a:spcPts val="1200"/>
              </a:spcBef>
              <a:spcAft>
                <a:spcPts val="0"/>
              </a:spcAft>
              <a:buClr>
                <a:srgbClr val="E0A141"/>
              </a:buClr>
              <a:buSzTx/>
              <a:buFont typeface="Wingdings" pitchFamily="2" charset="2"/>
              <a:buNone/>
              <a:tabLst/>
              <a:defRPr/>
            </a:pPr>
            <a:endParaRPr kumimoji="0" lang="en-US" sz="1000" b="0" i="0" u="none" strike="noStrike" kern="1200" cap="none" spc="0" normalizeH="0" baseline="0" noProof="0" dirty="0">
              <a:ln>
                <a:noFill/>
              </a:ln>
              <a:solidFill>
                <a:srgbClr val="635F59"/>
              </a:solidFill>
              <a:effectLst/>
              <a:uLnTx/>
              <a:uFillTx/>
              <a:latin typeface="Calibri "/>
              <a:ea typeface="Roboto" panose="02000000000000000000" pitchFamily="2" charset="0"/>
              <a:cs typeface="Poppins" panose="00000500000000000000" pitchFamily="2" charset="0"/>
            </a:endParaRPr>
          </a:p>
          <a:p>
            <a:pPr marL="228600" marR="0" lvl="0" indent="-228600" algn="l" defTabSz="914400" rtl="0" eaLnBrk="1" fontAlgn="auto" latinLnBrk="0" hangingPunct="1">
              <a:lnSpc>
                <a:spcPct val="90000"/>
              </a:lnSpc>
              <a:spcBef>
                <a:spcPts val="1200"/>
              </a:spcBef>
              <a:spcAft>
                <a:spcPts val="0"/>
              </a:spcAft>
              <a:buClr>
                <a:srgbClr val="E0A141"/>
              </a:buClr>
              <a:buSzTx/>
              <a:buFont typeface="Wingdings" pitchFamily="2" charset="2"/>
              <a:buChar char="§"/>
              <a:tabLst/>
              <a:defRPr/>
            </a:pPr>
            <a:r>
              <a:rPr kumimoji="0" lang="en-US" sz="2400" b="1" i="0" u="none" strike="noStrike" kern="1200" cap="none" spc="0" normalizeH="0" baseline="0" noProof="0" dirty="0">
                <a:ln>
                  <a:noFill/>
                </a:ln>
                <a:solidFill>
                  <a:srgbClr val="29676B"/>
                </a:solidFill>
                <a:effectLst/>
                <a:uLnTx/>
                <a:uFillTx/>
                <a:latin typeface="Calibri "/>
                <a:ea typeface="Roboto" panose="02000000000000000000" pitchFamily="2" charset="0"/>
                <a:cs typeface="Poppins" panose="00000500000000000000" pitchFamily="2" charset="0"/>
              </a:rPr>
              <a:t>Reinitiations</a:t>
            </a:r>
            <a:r>
              <a:rPr kumimoji="0" lang="en-US" sz="2400" b="0" i="0" u="none" strike="noStrike" kern="1200" cap="none" spc="0" normalizeH="0" baseline="0" noProof="0" dirty="0">
                <a:ln>
                  <a:noFill/>
                </a:ln>
                <a:solidFill>
                  <a:srgbClr val="635F59"/>
                </a:solidFill>
                <a:effectLst/>
                <a:uLnTx/>
                <a:uFillTx/>
                <a:latin typeface="Calibri "/>
                <a:ea typeface="Roboto" panose="02000000000000000000" pitchFamily="2" charset="0"/>
                <a:cs typeface="Poppins" panose="00000500000000000000" pitchFamily="2" charset="0"/>
              </a:rPr>
              <a:t> are when someone returns </a:t>
            </a:r>
            <a:r>
              <a:rPr lang="en-US" sz="2400" dirty="0">
                <a:latin typeface="Calibri "/>
                <a:cs typeface="Poppins" panose="00000500000000000000" pitchFamily="2" charset="0"/>
              </a:rPr>
              <a:t>for a </a:t>
            </a:r>
            <a:r>
              <a:rPr kumimoji="0" lang="en-US" sz="2400" b="0" i="0" u="none" strike="noStrike" kern="1200" cap="none" spc="0" normalizeH="0" baseline="0" noProof="0" dirty="0" err="1">
                <a:ln>
                  <a:noFill/>
                </a:ln>
                <a:solidFill>
                  <a:srgbClr val="635F59"/>
                </a:solidFill>
                <a:effectLst/>
                <a:uLnTx/>
                <a:uFillTx/>
                <a:latin typeface="Calibri "/>
                <a:ea typeface="Roboto" panose="02000000000000000000" pitchFamily="2" charset="0"/>
                <a:cs typeface="Poppins" panose="00000500000000000000" pitchFamily="2" charset="0"/>
              </a:rPr>
              <a:t>PrEP</a:t>
            </a:r>
            <a:r>
              <a:rPr kumimoji="0" lang="en-US" sz="2400" b="0" i="0" u="none" strike="noStrike" kern="1200" cap="none" spc="0" normalizeH="0" baseline="0" noProof="0" dirty="0">
                <a:ln>
                  <a:noFill/>
                </a:ln>
                <a:solidFill>
                  <a:srgbClr val="635F59"/>
                </a:solidFill>
                <a:effectLst/>
                <a:uLnTx/>
                <a:uFillTx/>
                <a:latin typeface="Calibri "/>
                <a:ea typeface="Roboto" panose="02000000000000000000" pitchFamily="2" charset="0"/>
                <a:cs typeface="Poppins" panose="00000500000000000000" pitchFamily="2" charset="0"/>
              </a:rPr>
              <a:t> visit after a break</a:t>
            </a:r>
          </a:p>
          <a:p>
            <a:pPr marL="0" marR="0" lvl="0" indent="0" algn="l" defTabSz="914400" rtl="0" eaLnBrk="1" fontAlgn="auto" latinLnBrk="0" hangingPunct="1">
              <a:lnSpc>
                <a:spcPct val="90000"/>
              </a:lnSpc>
              <a:spcBef>
                <a:spcPts val="1200"/>
              </a:spcBef>
              <a:spcAft>
                <a:spcPts val="0"/>
              </a:spcAft>
              <a:buClr>
                <a:srgbClr val="E0A141"/>
              </a:buClr>
              <a:buSzTx/>
              <a:buFont typeface="Wingdings" pitchFamily="2" charset="2"/>
              <a:buNone/>
              <a:tabLst/>
              <a:defRPr/>
            </a:pPr>
            <a:endParaRPr kumimoji="0" lang="en-US" sz="2800" b="0" i="0" u="none" strike="noStrike" kern="1200" cap="none" spc="0" normalizeH="0" baseline="0" noProof="0" dirty="0">
              <a:ln>
                <a:noFill/>
              </a:ln>
              <a:solidFill>
                <a:srgbClr val="635F59"/>
              </a:solidFill>
              <a:effectLst/>
              <a:uLnTx/>
              <a:uFillTx/>
              <a:latin typeface="Calibri "/>
              <a:ea typeface="Roboto" panose="02000000000000000000" pitchFamily="2" charset="0"/>
              <a:cs typeface="Poppins" panose="00000500000000000000" pitchFamily="2" charset="0"/>
            </a:endParaRPr>
          </a:p>
          <a:p>
            <a:pPr marL="228600" marR="0" lvl="0" indent="-228600" algn="l" defTabSz="914400" rtl="0" eaLnBrk="1" fontAlgn="auto" latinLnBrk="0" hangingPunct="1">
              <a:lnSpc>
                <a:spcPct val="90000"/>
              </a:lnSpc>
              <a:spcBef>
                <a:spcPts val="1000"/>
              </a:spcBef>
              <a:spcAft>
                <a:spcPts val="0"/>
              </a:spcAft>
              <a:buClr>
                <a:srgbClr val="E0A141"/>
              </a:buClr>
              <a:buSzTx/>
              <a:buFont typeface="Wingdings" pitchFamily="2" charset="2"/>
              <a:buChar char="§"/>
              <a:tabLst/>
              <a:defRPr/>
            </a:pPr>
            <a:endParaRPr kumimoji="0" lang="en-US" sz="2800" b="0" i="0" u="none" strike="noStrike" kern="1200" cap="none" spc="0" normalizeH="0" baseline="0" noProof="0" dirty="0">
              <a:ln>
                <a:noFill/>
              </a:ln>
              <a:solidFill>
                <a:srgbClr val="635F59"/>
              </a:solidFill>
              <a:effectLst/>
              <a:uLnTx/>
              <a:uFillTx/>
              <a:latin typeface="Calibri" panose="020F0502020204030204" pitchFamily="34" charset="0"/>
              <a:ea typeface="Roboto" panose="02000000000000000000" pitchFamily="2" charset="0"/>
              <a:cs typeface="Calibri" panose="020F0502020204030204" pitchFamily="34" charset="0"/>
            </a:endParaRPr>
          </a:p>
        </p:txBody>
      </p:sp>
      <p:sp>
        <p:nvSpPr>
          <p:cNvPr id="8" name="Freeform: Shape 7">
            <a:extLst>
              <a:ext uri="{FF2B5EF4-FFF2-40B4-BE49-F238E27FC236}">
                <a16:creationId xmlns:a16="http://schemas.microsoft.com/office/drawing/2014/main" id="{944AE495-4C7B-A17D-09D3-075B2810F8BA}"/>
              </a:ext>
            </a:extLst>
          </p:cNvPr>
          <p:cNvSpPr/>
          <p:nvPr/>
        </p:nvSpPr>
        <p:spPr>
          <a:xfrm>
            <a:off x="8805810" y="1854478"/>
            <a:ext cx="216599" cy="333194"/>
          </a:xfrm>
          <a:custGeom>
            <a:avLst/>
            <a:gdLst>
              <a:gd name="connsiteX0" fmla="*/ 8 w 216599"/>
              <a:gd name="connsiteY0" fmla="*/ 223584 h 333194"/>
              <a:gd name="connsiteX1" fmla="*/ 106988 w 216599"/>
              <a:gd name="connsiteY1" fmla="*/ 333186 h 333194"/>
              <a:gd name="connsiteX2" fmla="*/ 216591 w 216599"/>
              <a:gd name="connsiteY2" fmla="*/ 226206 h 333194"/>
              <a:gd name="connsiteX3" fmla="*/ 216591 w 216599"/>
              <a:gd name="connsiteY3" fmla="*/ 223584 h 333194"/>
              <a:gd name="connsiteX4" fmla="*/ 108307 w 216599"/>
              <a:gd name="connsiteY4" fmla="*/ 0 h 333194"/>
              <a:gd name="connsiteX5" fmla="*/ 8 w 216599"/>
              <a:gd name="connsiteY5" fmla="*/ 223584 h 333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599" h="333194">
                <a:moveTo>
                  <a:pt x="8" y="223584"/>
                </a:moveTo>
                <a:cubicBezTo>
                  <a:pt x="-716" y="283391"/>
                  <a:pt x="47181" y="332462"/>
                  <a:pt x="106988" y="333186"/>
                </a:cubicBezTo>
                <a:cubicBezTo>
                  <a:pt x="166796" y="333910"/>
                  <a:pt x="215867" y="286014"/>
                  <a:pt x="216591" y="226206"/>
                </a:cubicBezTo>
                <a:cubicBezTo>
                  <a:pt x="216602" y="225331"/>
                  <a:pt x="216602" y="224458"/>
                  <a:pt x="216591" y="223584"/>
                </a:cubicBezTo>
                <a:cubicBezTo>
                  <a:pt x="216607" y="153876"/>
                  <a:pt x="108307" y="0"/>
                  <a:pt x="108307" y="0"/>
                </a:cubicBezTo>
                <a:cubicBezTo>
                  <a:pt x="108307" y="0"/>
                  <a:pt x="8" y="154321"/>
                  <a:pt x="8" y="223584"/>
                </a:cubicBezTo>
                <a:close/>
              </a:path>
            </a:pathLst>
          </a:custGeom>
          <a:solidFill>
            <a:srgbClr val="00B0F0"/>
          </a:solidFill>
          <a:ln w="158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625E58"/>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2241B306-24EC-3F5A-4717-A480561CBDF6}"/>
              </a:ext>
            </a:extLst>
          </p:cNvPr>
          <p:cNvSpPr txBox="1"/>
          <p:nvPr/>
        </p:nvSpPr>
        <p:spPr>
          <a:xfrm>
            <a:off x="6910465" y="2362676"/>
            <a:ext cx="3017520" cy="43088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00B0F0"/>
                </a:solidFill>
                <a:effectLst/>
                <a:uLnTx/>
                <a:uFillTx/>
                <a:latin typeface="Poppins" panose="00000500000000000000" pitchFamily="2" charset="0"/>
                <a:ea typeface="+mn-ea"/>
                <a:cs typeface="Poppins" panose="00000500000000000000" pitchFamily="2" charset="0"/>
              </a:rPr>
              <a:t>initiations</a:t>
            </a:r>
          </a:p>
        </p:txBody>
      </p:sp>
      <p:grpSp>
        <p:nvGrpSpPr>
          <p:cNvPr id="18" name="Group 17">
            <a:extLst>
              <a:ext uri="{FF2B5EF4-FFF2-40B4-BE49-F238E27FC236}">
                <a16:creationId xmlns:a16="http://schemas.microsoft.com/office/drawing/2014/main" id="{812AFAB5-7A44-503E-B4CE-CD3BA5C4C50B}"/>
              </a:ext>
            </a:extLst>
          </p:cNvPr>
          <p:cNvGrpSpPr/>
          <p:nvPr/>
        </p:nvGrpSpPr>
        <p:grpSpPr>
          <a:xfrm>
            <a:off x="6794932" y="-265139"/>
            <a:ext cx="4380979" cy="8057575"/>
            <a:chOff x="6294341" y="-269011"/>
            <a:chExt cx="4380979" cy="8057575"/>
          </a:xfrm>
        </p:grpSpPr>
        <p:grpSp>
          <p:nvGrpSpPr>
            <p:cNvPr id="17" name="Group 16">
              <a:extLst>
                <a:ext uri="{FF2B5EF4-FFF2-40B4-BE49-F238E27FC236}">
                  <a16:creationId xmlns:a16="http://schemas.microsoft.com/office/drawing/2014/main" id="{25EEE354-B779-074B-7409-1BDA0BF47B86}"/>
                </a:ext>
              </a:extLst>
            </p:cNvPr>
            <p:cNvGrpSpPr/>
            <p:nvPr/>
          </p:nvGrpSpPr>
          <p:grpSpPr>
            <a:xfrm>
              <a:off x="6294341" y="-269011"/>
              <a:ext cx="4380979" cy="8057575"/>
              <a:chOff x="6294341" y="-269011"/>
              <a:chExt cx="4380979" cy="8057575"/>
            </a:xfrm>
          </p:grpSpPr>
          <p:pic>
            <p:nvPicPr>
              <p:cNvPr id="7" name="Picture 6">
                <a:extLst>
                  <a:ext uri="{FF2B5EF4-FFF2-40B4-BE49-F238E27FC236}">
                    <a16:creationId xmlns:a16="http://schemas.microsoft.com/office/drawing/2014/main" id="{3BA83251-2219-F800-21CE-4E87EC52AD83}"/>
                  </a:ext>
                </a:extLst>
              </p:cNvPr>
              <p:cNvPicPr>
                <a:picLocks noChangeAspect="1"/>
              </p:cNvPicPr>
              <p:nvPr/>
            </p:nvPicPr>
            <p:blipFill>
              <a:blip r:embed="rId3"/>
              <a:stretch>
                <a:fillRect/>
              </a:stretch>
            </p:blipFill>
            <p:spPr>
              <a:xfrm>
                <a:off x="6695021" y="2693085"/>
                <a:ext cx="3182224" cy="3173761"/>
              </a:xfrm>
              <a:prstGeom prst="rect">
                <a:avLst/>
              </a:prstGeom>
            </p:spPr>
          </p:pic>
          <p:sp>
            <p:nvSpPr>
              <p:cNvPr id="10" name="Freeform: Shape 9">
                <a:extLst>
                  <a:ext uri="{FF2B5EF4-FFF2-40B4-BE49-F238E27FC236}">
                    <a16:creationId xmlns:a16="http://schemas.microsoft.com/office/drawing/2014/main" id="{A2BBD73B-47B9-7A2D-C8EF-5144CF59C1B2}"/>
                  </a:ext>
                </a:extLst>
              </p:cNvPr>
              <p:cNvSpPr/>
              <p:nvPr/>
            </p:nvSpPr>
            <p:spPr>
              <a:xfrm>
                <a:off x="9854530" y="3597052"/>
                <a:ext cx="216599" cy="333194"/>
              </a:xfrm>
              <a:custGeom>
                <a:avLst/>
                <a:gdLst>
                  <a:gd name="connsiteX0" fmla="*/ 8 w 216599"/>
                  <a:gd name="connsiteY0" fmla="*/ 223584 h 333194"/>
                  <a:gd name="connsiteX1" fmla="*/ 106988 w 216599"/>
                  <a:gd name="connsiteY1" fmla="*/ 333186 h 333194"/>
                  <a:gd name="connsiteX2" fmla="*/ 216591 w 216599"/>
                  <a:gd name="connsiteY2" fmla="*/ 226206 h 333194"/>
                  <a:gd name="connsiteX3" fmla="*/ 216591 w 216599"/>
                  <a:gd name="connsiteY3" fmla="*/ 223584 h 333194"/>
                  <a:gd name="connsiteX4" fmla="*/ 108307 w 216599"/>
                  <a:gd name="connsiteY4" fmla="*/ 0 h 333194"/>
                  <a:gd name="connsiteX5" fmla="*/ 8 w 216599"/>
                  <a:gd name="connsiteY5" fmla="*/ 223584 h 333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599" h="333194">
                    <a:moveTo>
                      <a:pt x="8" y="223584"/>
                    </a:moveTo>
                    <a:cubicBezTo>
                      <a:pt x="-716" y="283391"/>
                      <a:pt x="47181" y="332462"/>
                      <a:pt x="106988" y="333186"/>
                    </a:cubicBezTo>
                    <a:cubicBezTo>
                      <a:pt x="166796" y="333910"/>
                      <a:pt x="215867" y="286014"/>
                      <a:pt x="216591" y="226206"/>
                    </a:cubicBezTo>
                    <a:cubicBezTo>
                      <a:pt x="216602" y="225331"/>
                      <a:pt x="216602" y="224458"/>
                      <a:pt x="216591" y="223584"/>
                    </a:cubicBezTo>
                    <a:cubicBezTo>
                      <a:pt x="216607" y="153876"/>
                      <a:pt x="108307" y="0"/>
                      <a:pt x="108307" y="0"/>
                    </a:cubicBezTo>
                    <a:cubicBezTo>
                      <a:pt x="108307" y="0"/>
                      <a:pt x="8" y="154321"/>
                      <a:pt x="8" y="223584"/>
                    </a:cubicBezTo>
                    <a:close/>
                  </a:path>
                </a:pathLst>
              </a:custGeom>
              <a:solidFill>
                <a:srgbClr val="00B0F0"/>
              </a:solidFill>
              <a:ln w="158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25E58"/>
                  </a:solidFill>
                  <a:effectLst/>
                  <a:uLnTx/>
                  <a:uFillTx/>
                  <a:latin typeface="Calibri" panose="020F0502020204030204"/>
                  <a:ea typeface="+mn-ea"/>
                  <a:cs typeface="+mn-cs"/>
                </a:endParaRPr>
              </a:p>
            </p:txBody>
          </p:sp>
          <p:pic>
            <p:nvPicPr>
              <p:cNvPr id="14" name="Graphic 13" descr="Paint with solid fill">
                <a:extLst>
                  <a:ext uri="{FF2B5EF4-FFF2-40B4-BE49-F238E27FC236}">
                    <a16:creationId xmlns:a16="http://schemas.microsoft.com/office/drawing/2014/main" id="{E34B39C2-4D1A-B2D7-57E9-D9E1140BF1D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4764655">
                <a:off x="6294341" y="-269011"/>
                <a:ext cx="2589394" cy="2589394"/>
              </a:xfrm>
              <a:prstGeom prst="rect">
                <a:avLst/>
              </a:prstGeom>
            </p:spPr>
          </p:pic>
          <p:sp>
            <p:nvSpPr>
              <p:cNvPr id="15" name="Freeform: Shape 14">
                <a:extLst>
                  <a:ext uri="{FF2B5EF4-FFF2-40B4-BE49-F238E27FC236}">
                    <a16:creationId xmlns:a16="http://schemas.microsoft.com/office/drawing/2014/main" id="{9B35DA84-8797-4998-044C-77DF8E1AA1AD}"/>
                  </a:ext>
                </a:extLst>
              </p:cNvPr>
              <p:cNvSpPr/>
              <p:nvPr/>
            </p:nvSpPr>
            <p:spPr>
              <a:xfrm>
                <a:off x="8769978" y="2517766"/>
                <a:ext cx="216599" cy="333194"/>
              </a:xfrm>
              <a:custGeom>
                <a:avLst/>
                <a:gdLst>
                  <a:gd name="connsiteX0" fmla="*/ 8 w 216599"/>
                  <a:gd name="connsiteY0" fmla="*/ 223584 h 333194"/>
                  <a:gd name="connsiteX1" fmla="*/ 106988 w 216599"/>
                  <a:gd name="connsiteY1" fmla="*/ 333186 h 333194"/>
                  <a:gd name="connsiteX2" fmla="*/ 216591 w 216599"/>
                  <a:gd name="connsiteY2" fmla="*/ 226206 h 333194"/>
                  <a:gd name="connsiteX3" fmla="*/ 216591 w 216599"/>
                  <a:gd name="connsiteY3" fmla="*/ 223584 h 333194"/>
                  <a:gd name="connsiteX4" fmla="*/ 108307 w 216599"/>
                  <a:gd name="connsiteY4" fmla="*/ 0 h 333194"/>
                  <a:gd name="connsiteX5" fmla="*/ 8 w 216599"/>
                  <a:gd name="connsiteY5" fmla="*/ 223584 h 333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599" h="333194">
                    <a:moveTo>
                      <a:pt x="8" y="223584"/>
                    </a:moveTo>
                    <a:cubicBezTo>
                      <a:pt x="-716" y="283391"/>
                      <a:pt x="47181" y="332462"/>
                      <a:pt x="106988" y="333186"/>
                    </a:cubicBezTo>
                    <a:cubicBezTo>
                      <a:pt x="166796" y="333910"/>
                      <a:pt x="215867" y="286014"/>
                      <a:pt x="216591" y="226206"/>
                    </a:cubicBezTo>
                    <a:cubicBezTo>
                      <a:pt x="216602" y="225331"/>
                      <a:pt x="216602" y="224458"/>
                      <a:pt x="216591" y="223584"/>
                    </a:cubicBezTo>
                    <a:cubicBezTo>
                      <a:pt x="216607" y="153876"/>
                      <a:pt x="108307" y="0"/>
                      <a:pt x="108307" y="0"/>
                    </a:cubicBezTo>
                    <a:cubicBezTo>
                      <a:pt x="108307" y="0"/>
                      <a:pt x="8" y="154321"/>
                      <a:pt x="8" y="223584"/>
                    </a:cubicBezTo>
                    <a:close/>
                  </a:path>
                </a:pathLst>
              </a:custGeom>
              <a:solidFill>
                <a:srgbClr val="00B0F0"/>
              </a:solidFill>
              <a:ln w="158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25E58"/>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E25D7A12-3A60-DC4D-B03F-0F73D08A3284}"/>
                  </a:ext>
                </a:extLst>
              </p:cNvPr>
              <p:cNvSpPr txBox="1"/>
              <p:nvPr/>
            </p:nvSpPr>
            <p:spPr>
              <a:xfrm rot="5400000">
                <a:off x="8051957" y="5165200"/>
                <a:ext cx="4815840"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00B0F0"/>
                    </a:solidFill>
                    <a:effectLst/>
                    <a:uLnTx/>
                    <a:uFillTx/>
                    <a:latin typeface="Poppins" panose="00000500000000000000" pitchFamily="2" charset="0"/>
                    <a:ea typeface="+mn-ea"/>
                    <a:cs typeface="Poppins" panose="00000500000000000000" pitchFamily="2" charset="0"/>
                  </a:rPr>
                  <a:t>reinitiations</a:t>
                </a:r>
              </a:p>
            </p:txBody>
          </p:sp>
        </p:grpSp>
        <p:sp>
          <p:nvSpPr>
            <p:cNvPr id="9" name="Arrow: Curved Up 8">
              <a:extLst>
                <a:ext uri="{FF2B5EF4-FFF2-40B4-BE49-F238E27FC236}">
                  <a16:creationId xmlns:a16="http://schemas.microsoft.com/office/drawing/2014/main" id="{21FD8026-7BB2-1906-E0DE-244CA5CDA49E}"/>
                </a:ext>
              </a:extLst>
            </p:cNvPr>
            <p:cNvSpPr/>
            <p:nvPr/>
          </p:nvSpPr>
          <p:spPr>
            <a:xfrm rot="16034917">
              <a:off x="8191537" y="3069988"/>
              <a:ext cx="2931043" cy="1189935"/>
            </a:xfrm>
            <a:prstGeom prst="curvedUpArrow">
              <a:avLst>
                <a:gd name="adj1" fmla="val 25000"/>
                <a:gd name="adj2" fmla="val 59735"/>
                <a:gd name="adj3" fmla="val 25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25E58"/>
                </a:solidFill>
                <a:effectLst/>
                <a:uLnTx/>
                <a:uFillTx/>
                <a:latin typeface="Calibri" panose="020F0502020204030204"/>
                <a:ea typeface="+mn-ea"/>
                <a:cs typeface="+mn-cs"/>
              </a:endParaRPr>
            </a:p>
          </p:txBody>
        </p:sp>
      </p:grpSp>
      <p:sp>
        <p:nvSpPr>
          <p:cNvPr id="11" name="Freeform: Shape 10">
            <a:extLst>
              <a:ext uri="{FF2B5EF4-FFF2-40B4-BE49-F238E27FC236}">
                <a16:creationId xmlns:a16="http://schemas.microsoft.com/office/drawing/2014/main" id="{ABC0B359-9791-A070-BC34-6B575D235AB8}"/>
              </a:ext>
            </a:extLst>
          </p:cNvPr>
          <p:cNvSpPr/>
          <p:nvPr/>
        </p:nvSpPr>
        <p:spPr>
          <a:xfrm>
            <a:off x="8768823" y="2483859"/>
            <a:ext cx="216599" cy="333194"/>
          </a:xfrm>
          <a:custGeom>
            <a:avLst/>
            <a:gdLst>
              <a:gd name="connsiteX0" fmla="*/ 8 w 216599"/>
              <a:gd name="connsiteY0" fmla="*/ 223584 h 333194"/>
              <a:gd name="connsiteX1" fmla="*/ 106988 w 216599"/>
              <a:gd name="connsiteY1" fmla="*/ 333186 h 333194"/>
              <a:gd name="connsiteX2" fmla="*/ 216591 w 216599"/>
              <a:gd name="connsiteY2" fmla="*/ 226206 h 333194"/>
              <a:gd name="connsiteX3" fmla="*/ 216591 w 216599"/>
              <a:gd name="connsiteY3" fmla="*/ 223584 h 333194"/>
              <a:gd name="connsiteX4" fmla="*/ 108307 w 216599"/>
              <a:gd name="connsiteY4" fmla="*/ 0 h 333194"/>
              <a:gd name="connsiteX5" fmla="*/ 8 w 216599"/>
              <a:gd name="connsiteY5" fmla="*/ 223584 h 333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599" h="333194">
                <a:moveTo>
                  <a:pt x="8" y="223584"/>
                </a:moveTo>
                <a:cubicBezTo>
                  <a:pt x="-716" y="283391"/>
                  <a:pt x="47181" y="332462"/>
                  <a:pt x="106988" y="333186"/>
                </a:cubicBezTo>
                <a:cubicBezTo>
                  <a:pt x="166796" y="333910"/>
                  <a:pt x="215867" y="286014"/>
                  <a:pt x="216591" y="226206"/>
                </a:cubicBezTo>
                <a:cubicBezTo>
                  <a:pt x="216602" y="225331"/>
                  <a:pt x="216602" y="224458"/>
                  <a:pt x="216591" y="223584"/>
                </a:cubicBezTo>
                <a:cubicBezTo>
                  <a:pt x="216607" y="153876"/>
                  <a:pt x="108307" y="0"/>
                  <a:pt x="108307" y="0"/>
                </a:cubicBezTo>
                <a:cubicBezTo>
                  <a:pt x="108307" y="0"/>
                  <a:pt x="8" y="154321"/>
                  <a:pt x="8" y="223584"/>
                </a:cubicBezTo>
                <a:close/>
              </a:path>
            </a:pathLst>
          </a:custGeom>
          <a:solidFill>
            <a:srgbClr val="00B0F0"/>
          </a:solidFill>
          <a:ln w="158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25E58"/>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87141868"/>
      </p:ext>
    </p:extLst>
  </p:cSld>
  <p:clrMapOvr>
    <a:masterClrMapping/>
  </p:clrMapOvr>
  <mc:AlternateContent xmlns:mc="http://schemas.openxmlformats.org/markup-compatibility/2006" xmlns:p14="http://schemas.microsoft.com/office/powerpoint/2010/main">
    <mc:Choice Requires="p14">
      <p:transition spd="slow" p14:dur="2000" advTm="56003"/>
    </mc:Choice>
    <mc:Fallback xmlns="">
      <p:transition spd="slow" advTm="56003"/>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5EAD83-59D9-1E30-EDCD-50FEC4200C67}"/>
              </a:ext>
            </a:extLst>
          </p:cNvPr>
          <p:cNvSpPr>
            <a:spLocks noGrp="1"/>
          </p:cNvSpPr>
          <p:nvPr>
            <p:ph type="title"/>
          </p:nvPr>
        </p:nvSpPr>
        <p:spPr/>
        <p:txBody>
          <a:bodyPr/>
          <a:lstStyle/>
          <a:p>
            <a:r>
              <a:rPr lang="en-US">
                <a:latin typeface="Poppins SemiBold" panose="00000700000000000000" pitchFamily="2" charset="0"/>
                <a:cs typeface="Poppins SemiBold" panose="00000700000000000000" pitchFamily="2" charset="0"/>
              </a:rPr>
              <a:t>Continuation</a:t>
            </a:r>
          </a:p>
        </p:txBody>
      </p:sp>
      <p:sp>
        <p:nvSpPr>
          <p:cNvPr id="10" name="Content Placeholder 2">
            <a:extLst>
              <a:ext uri="{FF2B5EF4-FFF2-40B4-BE49-F238E27FC236}">
                <a16:creationId xmlns:a16="http://schemas.microsoft.com/office/drawing/2014/main" id="{AA0428E5-C5E0-E24F-9C7E-CD9EB6C90F25}"/>
              </a:ext>
            </a:extLst>
          </p:cNvPr>
          <p:cNvSpPr txBox="1">
            <a:spLocks/>
          </p:cNvSpPr>
          <p:nvPr/>
        </p:nvSpPr>
        <p:spPr>
          <a:xfrm>
            <a:off x="734210" y="1466865"/>
            <a:ext cx="10305497" cy="4821909"/>
          </a:xfrm>
          <a:prstGeom prst="rect">
            <a:avLst/>
          </a:prstGeom>
          <a:effectLst/>
        </p:spPr>
        <p:txBody>
          <a:bodyPr vert="horz" lIns="91440" tIns="45720" rIns="91440" bIns="45720" rtlCol="0" anchor="t">
            <a:normAutofit/>
          </a:bodyPr>
          <a:lstStyle>
            <a:lvl1pPr marL="342900" indent="-342900" algn="l" defTabSz="457200" rtl="0" eaLnBrk="1" latinLnBrk="0" hangingPunct="1">
              <a:spcBef>
                <a:spcPct val="20000"/>
              </a:spcBef>
              <a:spcAft>
                <a:spcPts val="600"/>
              </a:spcAft>
              <a:buClr>
                <a:srgbClr val="ED9D11"/>
              </a:buClr>
              <a:buFont typeface="Wingdings 2" charset="2"/>
              <a:buChar char=""/>
              <a:defRPr sz="20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rgbClr val="ED9D11"/>
              </a:buClr>
              <a:buFont typeface="Wingdings 2" charset="2"/>
              <a:buChar char=""/>
              <a:defRPr sz="18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rgbClr val="ED9D11"/>
              </a:buClr>
              <a:buFont typeface="Wingdings 2" charset="2"/>
              <a:buChar char=""/>
              <a:defRPr sz="16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kumimoji="0" lang="en-US" sz="500" b="0" i="0" u="none" strike="noStrike" kern="1200" cap="none" spc="0" normalizeH="0" baseline="0" noProof="0" dirty="0">
              <a:ln>
                <a:noFill/>
              </a:ln>
              <a:solidFill>
                <a:srgbClr val="646464"/>
              </a:solidFill>
              <a:effectLst/>
              <a:uLnTx/>
              <a:uFillTx/>
              <a:latin typeface="Calibri "/>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r>
              <a:rPr kumimoji="0" lang="en-US" sz="2400" b="0" i="0" u="none" strike="noStrike" kern="1200" cap="none" spc="0" normalizeH="0" baseline="0" noProof="0" dirty="0">
                <a:ln>
                  <a:noFill/>
                </a:ln>
                <a:solidFill>
                  <a:srgbClr val="646464"/>
                </a:solidFill>
                <a:effectLst/>
                <a:uLnTx/>
                <a:uFillTx/>
                <a:latin typeface="Calibri "/>
                <a:cs typeface="Poppins" panose="00000500000000000000" pitchFamily="2" charset="0"/>
              </a:rPr>
              <a:t>In PrEP-it, continuation is defined as </a:t>
            </a:r>
            <a:r>
              <a:rPr kumimoji="0" lang="en-US" sz="2400" b="0" u="none" strike="noStrike" kern="1200" cap="none" spc="0" normalizeH="0" baseline="0" noProof="0" dirty="0">
                <a:ln>
                  <a:noFill/>
                </a:ln>
                <a:solidFill>
                  <a:srgbClr val="646464"/>
                </a:solidFill>
                <a:effectLst/>
                <a:uLnTx/>
                <a:uFillTx/>
                <a:latin typeface="Calibri "/>
                <a:cs typeface="Poppins" panose="00000500000000000000" pitchFamily="2" charset="0"/>
              </a:rPr>
              <a:t>the proportion of PrEP clients that are </a:t>
            </a:r>
            <a:r>
              <a:rPr lang="en-US" sz="2400" dirty="0">
                <a:solidFill>
                  <a:srgbClr val="646464"/>
                </a:solidFill>
                <a:latin typeface="Calibri "/>
                <a:cs typeface="Poppins" panose="00000500000000000000" pitchFamily="2" charset="0"/>
              </a:rPr>
              <a:t>returning for their refill visits on schedule, reported </a:t>
            </a:r>
            <a:r>
              <a:rPr kumimoji="0" lang="en-US" sz="2400" b="0" u="none" strike="noStrike" kern="1200" cap="none" spc="0" normalizeH="0" baseline="0" noProof="0" dirty="0">
                <a:ln>
                  <a:noFill/>
                </a:ln>
                <a:solidFill>
                  <a:srgbClr val="646464"/>
                </a:solidFill>
                <a:effectLst/>
                <a:uLnTx/>
                <a:uFillTx/>
                <a:latin typeface="Calibri "/>
                <a:cs typeface="Poppins" panose="00000500000000000000" pitchFamily="2" charset="0"/>
              </a:rPr>
              <a:t>at 1, 3, 6, and 12 months after initiation</a:t>
            </a: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kumimoji="0" lang="en-US" sz="500" b="0" i="1" u="none" strike="noStrike" kern="1200" cap="none" spc="0" normalizeH="0" baseline="0" noProof="0" dirty="0">
              <a:ln>
                <a:noFill/>
              </a:ln>
              <a:solidFill>
                <a:srgbClr val="646464"/>
              </a:solidFill>
              <a:effectLst/>
              <a:uLnTx/>
              <a:uFillTx/>
              <a:latin typeface="Calibri "/>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r>
              <a:rPr kumimoji="0" lang="en-US" sz="2400" b="0" i="0" u="none" strike="noStrike" kern="1200" cap="none" spc="0" normalizeH="0" baseline="0" noProof="0" dirty="0">
                <a:ln>
                  <a:noFill/>
                </a:ln>
                <a:solidFill>
                  <a:srgbClr val="646464"/>
                </a:solidFill>
                <a:effectLst/>
                <a:uLnTx/>
                <a:uFillTx/>
                <a:latin typeface="Calibri "/>
                <a:cs typeface="Poppins" panose="00000500000000000000" pitchFamily="2" charset="0"/>
              </a:rPr>
              <a:t>These </a:t>
            </a:r>
            <a:r>
              <a:rPr lang="en-US" sz="2400" dirty="0">
                <a:solidFill>
                  <a:srgbClr val="646464"/>
                </a:solidFill>
                <a:latin typeface="Calibri "/>
                <a:cs typeface="Poppins" panose="00000500000000000000" pitchFamily="2" charset="0"/>
              </a:rPr>
              <a:t>four datapoints</a:t>
            </a:r>
            <a:r>
              <a:rPr kumimoji="0" lang="en-US" sz="2400" b="0" i="0" u="none" strike="noStrike" kern="1200" cap="none" spc="0" normalizeH="0" baseline="0" noProof="0" dirty="0">
                <a:ln>
                  <a:noFill/>
                </a:ln>
                <a:solidFill>
                  <a:srgbClr val="646464"/>
                </a:solidFill>
                <a:effectLst/>
                <a:uLnTx/>
                <a:uFillTx/>
                <a:latin typeface="Calibri "/>
                <a:cs typeface="Poppins" panose="00000500000000000000" pitchFamily="2" charset="0"/>
              </a:rPr>
              <a:t> generate a “continuation curve” that is used to calculate the number of </a:t>
            </a:r>
            <a:r>
              <a:rPr kumimoji="0" lang="en-US" sz="2400" b="0" i="0" u="none" strike="noStrike" kern="1200" cap="none" spc="0" normalizeH="0" baseline="0" noProof="0" dirty="0" err="1">
                <a:ln>
                  <a:noFill/>
                </a:ln>
                <a:solidFill>
                  <a:srgbClr val="646464"/>
                </a:solidFill>
                <a:effectLst/>
                <a:uLnTx/>
                <a:uFillTx/>
                <a:latin typeface="Calibri "/>
                <a:cs typeface="Poppins" panose="00000500000000000000" pitchFamily="2" charset="0"/>
              </a:rPr>
              <a:t>PrEP</a:t>
            </a:r>
            <a:r>
              <a:rPr kumimoji="0" lang="en-US" sz="2400" b="0" i="0" u="none" strike="noStrike" kern="1200" cap="none" spc="0" normalizeH="0" baseline="0" noProof="0" dirty="0">
                <a:ln>
                  <a:noFill/>
                </a:ln>
                <a:solidFill>
                  <a:srgbClr val="646464"/>
                </a:solidFill>
                <a:effectLst/>
                <a:uLnTx/>
                <a:uFillTx/>
                <a:latin typeface="Calibri "/>
                <a:cs typeface="Poppins" panose="00000500000000000000" pitchFamily="2" charset="0"/>
              </a:rPr>
              <a:t> users over time</a:t>
            </a:r>
          </a:p>
          <a:p>
            <a:pPr marL="742950" marR="0" lvl="1" indent="-28575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kumimoji="0" lang="en-US" sz="500" b="0" i="0" u="none" strike="noStrike" kern="1200" cap="none" spc="0" normalizeH="0" baseline="0" noProof="0" dirty="0">
              <a:ln>
                <a:noFill/>
              </a:ln>
              <a:solidFill>
                <a:srgbClr val="646464"/>
              </a:solidFill>
              <a:effectLst/>
              <a:uLnTx/>
              <a:uFillTx/>
              <a:latin typeface="Calibri "/>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r>
              <a:rPr kumimoji="0" lang="en-US" sz="2400" b="0" i="0" u="none" strike="noStrike" kern="1200" cap="none" spc="0" normalizeH="0" baseline="0" noProof="0" dirty="0">
                <a:ln>
                  <a:noFill/>
                </a:ln>
                <a:solidFill>
                  <a:srgbClr val="646464"/>
                </a:solidFill>
                <a:effectLst/>
                <a:uLnTx/>
                <a:uFillTx/>
                <a:latin typeface="Calibri "/>
                <a:cs typeface="Poppins" panose="00000500000000000000" pitchFamily="2" charset="0"/>
              </a:rPr>
              <a:t>The continuation curve is a key input in </a:t>
            </a:r>
            <a:r>
              <a:rPr kumimoji="0" lang="en-US" sz="2400" b="0" i="0" u="none" strike="noStrike" kern="1200" cap="none" spc="0" normalizeH="0" baseline="0" noProof="0" dirty="0" err="1">
                <a:ln>
                  <a:noFill/>
                </a:ln>
                <a:solidFill>
                  <a:srgbClr val="646464"/>
                </a:solidFill>
                <a:effectLst/>
                <a:uLnTx/>
                <a:uFillTx/>
                <a:latin typeface="Calibri "/>
                <a:cs typeface="Poppins" panose="00000500000000000000" pitchFamily="2" charset="0"/>
              </a:rPr>
              <a:t>PrEP</a:t>
            </a:r>
            <a:r>
              <a:rPr kumimoji="0" lang="en-US" sz="2400" b="0" i="0" u="none" strike="noStrike" kern="1200" cap="none" spc="0" normalizeH="0" baseline="0" noProof="0" dirty="0">
                <a:ln>
                  <a:noFill/>
                </a:ln>
                <a:solidFill>
                  <a:srgbClr val="646464"/>
                </a:solidFill>
                <a:effectLst/>
                <a:uLnTx/>
                <a:uFillTx/>
                <a:latin typeface="Calibri "/>
                <a:cs typeface="Poppins" panose="00000500000000000000" pitchFamily="2" charset="0"/>
              </a:rPr>
              <a:t>-it that factors into calculations on how much product is needed each month, how much coverage can be reached for a given population, and estimated program costs and impacts</a:t>
            </a: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kumimoji="0" lang="en-US" sz="500" b="0" i="0" u="none" strike="noStrike" kern="1200" cap="none" spc="0" normalizeH="0" baseline="0" noProof="0" dirty="0">
              <a:ln>
                <a:noFill/>
              </a:ln>
              <a:solidFill>
                <a:srgbClr val="646464"/>
              </a:solidFill>
              <a:effectLst/>
              <a:uLnTx/>
              <a:uFillTx/>
              <a:latin typeface="Poppins" panose="00000500000000000000" pitchFamily="2" charset="0"/>
              <a:ea typeface="+mn-ea"/>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kumimoji="0" lang="en-US" sz="2400" b="0" i="0" u="none" strike="noStrike" kern="1200" cap="none" spc="0" normalizeH="0" baseline="0" noProof="0" dirty="0">
              <a:ln>
                <a:noFill/>
              </a:ln>
              <a:solidFill>
                <a:srgbClr val="646464"/>
              </a:solidFill>
              <a:effectLst/>
              <a:uLnTx/>
              <a:uFillTx/>
              <a:latin typeface="Poppins" panose="00000500000000000000" pitchFamily="2" charset="0"/>
              <a:ea typeface="+mn-ea"/>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kumimoji="0" lang="en-US" sz="2200" b="0" i="0" u="none" strike="noStrike" kern="1200" cap="none" spc="0" normalizeH="0" baseline="0" noProof="0" dirty="0">
              <a:ln>
                <a:noFill/>
              </a:ln>
              <a:solidFill>
                <a:srgbClr val="646464"/>
              </a:solidFill>
              <a:effectLst/>
              <a:uLnTx/>
              <a:uFillTx/>
              <a:latin typeface="Poppins" panose="00000500000000000000" pitchFamily="2" charset="0"/>
              <a:ea typeface="+mn-ea"/>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kumimoji="0" lang="en-US" sz="1000" b="0" i="0" u="none" strike="noStrike" kern="1200" cap="none" spc="0" normalizeH="0" baseline="0" noProof="0" dirty="0">
              <a:ln>
                <a:noFill/>
              </a:ln>
              <a:solidFill>
                <a:srgbClr val="646464"/>
              </a:solidFill>
              <a:effectLst/>
              <a:uLnTx/>
              <a:uFillTx/>
              <a:latin typeface="Poppins" panose="00000500000000000000" pitchFamily="2" charset="0"/>
              <a:ea typeface="+mn-ea"/>
              <a:cs typeface="Poppins" panose="00000500000000000000" pitchFamily="2" charset="0"/>
            </a:endParaRPr>
          </a:p>
        </p:txBody>
      </p:sp>
    </p:spTree>
    <p:extLst>
      <p:ext uri="{BB962C8B-B14F-4D97-AF65-F5344CB8AC3E}">
        <p14:creationId xmlns:p14="http://schemas.microsoft.com/office/powerpoint/2010/main" val="338315933"/>
      </p:ext>
    </p:extLst>
  </p:cSld>
  <p:clrMapOvr>
    <a:masterClrMapping/>
  </p:clrMapOvr>
  <mc:AlternateContent xmlns:mc="http://schemas.openxmlformats.org/markup-compatibility/2006" xmlns:p14="http://schemas.microsoft.com/office/powerpoint/2010/main">
    <mc:Choice Requires="p14">
      <p:transition spd="slow" p14:dur="2000" advTm="42000"/>
    </mc:Choice>
    <mc:Fallback xmlns="">
      <p:transition spd="slow" advTm="42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89F5EC0-C535-70B8-0DC2-9B23EE308762}"/>
              </a:ext>
            </a:extLst>
          </p:cNvPr>
          <p:cNvPicPr>
            <a:picLocks noChangeAspect="1"/>
          </p:cNvPicPr>
          <p:nvPr/>
        </p:nvPicPr>
        <p:blipFill>
          <a:blip r:embed="rId3"/>
          <a:stretch>
            <a:fillRect/>
          </a:stretch>
        </p:blipFill>
        <p:spPr>
          <a:xfrm>
            <a:off x="449728" y="171393"/>
            <a:ext cx="10117335" cy="5040632"/>
          </a:xfrm>
          <a:prstGeom prst="rect">
            <a:avLst/>
          </a:prstGeom>
        </p:spPr>
      </p:pic>
      <p:pic>
        <p:nvPicPr>
          <p:cNvPr id="4" name="Picture 3">
            <a:extLst>
              <a:ext uri="{FF2B5EF4-FFF2-40B4-BE49-F238E27FC236}">
                <a16:creationId xmlns:a16="http://schemas.microsoft.com/office/drawing/2014/main" id="{81D2D5B9-62B0-7112-A7A3-71637A5AF360}"/>
              </a:ext>
            </a:extLst>
          </p:cNvPr>
          <p:cNvPicPr>
            <a:picLocks noChangeAspect="1"/>
          </p:cNvPicPr>
          <p:nvPr/>
        </p:nvPicPr>
        <p:blipFill>
          <a:blip r:embed="rId4"/>
          <a:stretch>
            <a:fillRect/>
          </a:stretch>
        </p:blipFill>
        <p:spPr>
          <a:xfrm>
            <a:off x="627775" y="5212025"/>
            <a:ext cx="10010902" cy="1645975"/>
          </a:xfrm>
          <a:prstGeom prst="rect">
            <a:avLst/>
          </a:prstGeom>
        </p:spPr>
      </p:pic>
    </p:spTree>
    <p:extLst>
      <p:ext uri="{BB962C8B-B14F-4D97-AF65-F5344CB8AC3E}">
        <p14:creationId xmlns:p14="http://schemas.microsoft.com/office/powerpoint/2010/main" val="3612518965"/>
      </p:ext>
    </p:extLst>
  </p:cSld>
  <p:clrMapOvr>
    <a:masterClrMapping/>
  </p:clrMapOvr>
  <mc:AlternateContent xmlns:mc="http://schemas.openxmlformats.org/markup-compatibility/2006" xmlns:p14="http://schemas.microsoft.com/office/powerpoint/2010/main">
    <mc:Choice Requires="p14">
      <p:transition spd="slow" p14:dur="2000" advTm="28000"/>
    </mc:Choice>
    <mc:Fallback xmlns="">
      <p:transition spd="slow" advTm="28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865F17-D7EC-A226-D642-7053F254CAA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C8F1E4AB-79D7-4769-B89B-1646BF2E7BB0}"/>
              </a:ext>
            </a:extLst>
          </p:cNvPr>
          <p:cNvSpPr>
            <a:spLocks noGrp="1"/>
          </p:cNvSpPr>
          <p:nvPr>
            <p:ph type="title"/>
          </p:nvPr>
        </p:nvSpPr>
        <p:spPr/>
        <p:txBody>
          <a:bodyPr/>
          <a:lstStyle/>
          <a:p>
            <a:r>
              <a:rPr lang="en-US" dirty="0"/>
              <a:t>Data sources for continuation rates</a:t>
            </a:r>
          </a:p>
        </p:txBody>
      </p:sp>
      <p:sp>
        <p:nvSpPr>
          <p:cNvPr id="2" name="Content Placeholder 1">
            <a:extLst>
              <a:ext uri="{FF2B5EF4-FFF2-40B4-BE49-F238E27FC236}">
                <a16:creationId xmlns:a16="http://schemas.microsoft.com/office/drawing/2014/main" id="{D567F491-78E1-A3A3-17BB-06580474FC67}"/>
              </a:ext>
            </a:extLst>
          </p:cNvPr>
          <p:cNvSpPr>
            <a:spLocks noGrp="1"/>
          </p:cNvSpPr>
          <p:nvPr>
            <p:ph idx="1"/>
          </p:nvPr>
        </p:nvSpPr>
        <p:spPr>
          <a:xfrm>
            <a:off x="838199" y="1350336"/>
            <a:ext cx="10201275" cy="4826627"/>
          </a:xfrm>
        </p:spPr>
        <p:txBody>
          <a:bodyPr/>
          <a:lstStyle/>
          <a:p>
            <a:r>
              <a:rPr lang="en-US" dirty="0"/>
              <a:t>Some </a:t>
            </a:r>
            <a:r>
              <a:rPr lang="en-US" dirty="0" err="1"/>
              <a:t>PrEP</a:t>
            </a:r>
            <a:r>
              <a:rPr lang="en-US" dirty="0"/>
              <a:t> data systems are better suited than others for extracting data on continuation rates</a:t>
            </a:r>
          </a:p>
          <a:p>
            <a:pPr marL="0" indent="0">
              <a:buNone/>
            </a:pPr>
            <a:endParaRPr lang="en-US" sz="500" dirty="0"/>
          </a:p>
          <a:p>
            <a:pPr lvl="1"/>
            <a:r>
              <a:rPr lang="en-US" dirty="0"/>
              <a:t>Client-level data, longitudinally tracking visit dates and the amount of product dispensed at each visit are required to calculate continuation rates</a:t>
            </a:r>
          </a:p>
          <a:p>
            <a:pPr lvl="1"/>
            <a:endParaRPr lang="en-US" sz="500" dirty="0"/>
          </a:p>
          <a:p>
            <a:pPr lvl="1"/>
            <a:r>
              <a:rPr lang="en-US" dirty="0"/>
              <a:t>Systems that use individual electronic records for </a:t>
            </a:r>
            <a:r>
              <a:rPr lang="en-US" dirty="0" err="1"/>
              <a:t>PrEP</a:t>
            </a:r>
            <a:r>
              <a:rPr lang="en-US" dirty="0"/>
              <a:t> clients can usually output continuation rates</a:t>
            </a:r>
          </a:p>
          <a:p>
            <a:pPr marL="457200" lvl="1" indent="0">
              <a:buNone/>
            </a:pPr>
            <a:endParaRPr lang="en-US" sz="500" dirty="0"/>
          </a:p>
          <a:p>
            <a:pPr lvl="1"/>
            <a:r>
              <a:rPr lang="en-US" dirty="0"/>
              <a:t>Aggregated PEPFAR data (e.g., </a:t>
            </a:r>
            <a:r>
              <a:rPr lang="en-US" dirty="0" err="1"/>
              <a:t>PrEP_NEW</a:t>
            </a:r>
            <a:r>
              <a:rPr lang="en-US" dirty="0"/>
              <a:t>, </a:t>
            </a:r>
            <a:r>
              <a:rPr lang="en-US" dirty="0" err="1"/>
              <a:t>PrEP_CT</a:t>
            </a:r>
            <a:r>
              <a:rPr lang="en-US" dirty="0"/>
              <a:t>) on the total number of initiation and continuation visits do not allow for calculating continuation rates because they do not indicate duration of </a:t>
            </a:r>
            <a:r>
              <a:rPr lang="en-US" dirty="0" err="1"/>
              <a:t>PrEP</a:t>
            </a:r>
            <a:r>
              <a:rPr lang="en-US" dirty="0"/>
              <a:t> use or if coverage gaps occurred</a:t>
            </a:r>
          </a:p>
          <a:p>
            <a:pPr marL="457200" lvl="1" indent="0">
              <a:buNone/>
            </a:pPr>
            <a:endParaRPr lang="en-US" sz="500" dirty="0"/>
          </a:p>
          <a:p>
            <a:pPr lvl="1"/>
            <a:r>
              <a:rPr lang="en-US" dirty="0"/>
              <a:t>For those who do not have access to data suitable for continuation rates, </a:t>
            </a:r>
            <a:r>
              <a:rPr lang="en-US" dirty="0" err="1"/>
              <a:t>PrEP</a:t>
            </a:r>
            <a:r>
              <a:rPr lang="en-US" dirty="0"/>
              <a:t>-it provides options </a:t>
            </a:r>
          </a:p>
          <a:p>
            <a:pPr marL="0" indent="0">
              <a:buNone/>
            </a:pPr>
            <a:endParaRPr lang="en-US" sz="1000" dirty="0"/>
          </a:p>
          <a:p>
            <a:pPr marL="0" indent="0">
              <a:buNone/>
            </a:pPr>
            <a:endParaRPr lang="en-US" dirty="0"/>
          </a:p>
        </p:txBody>
      </p:sp>
    </p:spTree>
    <p:extLst>
      <p:ext uri="{BB962C8B-B14F-4D97-AF65-F5344CB8AC3E}">
        <p14:creationId xmlns:p14="http://schemas.microsoft.com/office/powerpoint/2010/main" val="3418173895"/>
      </p:ext>
    </p:extLst>
  </p:cSld>
  <p:clrMapOvr>
    <a:masterClrMapping/>
  </p:clrMapOvr>
  <mc:AlternateContent xmlns:mc="http://schemas.openxmlformats.org/markup-compatibility/2006" xmlns:p14="http://schemas.microsoft.com/office/powerpoint/2010/main">
    <mc:Choice Requires="p14">
      <p:transition spd="slow" p14:dur="2000" advTm="61000"/>
    </mc:Choice>
    <mc:Fallback xmlns="">
      <p:transition spd="slow" advTm="61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9D0E6F2-301A-5C63-821A-BF74DE083A76}"/>
              </a:ext>
            </a:extLst>
          </p:cNvPr>
          <p:cNvSpPr>
            <a:spLocks noGrp="1"/>
          </p:cNvSpPr>
          <p:nvPr>
            <p:ph type="title"/>
          </p:nvPr>
        </p:nvSpPr>
        <p:spPr/>
        <p:txBody>
          <a:bodyPr/>
          <a:lstStyle/>
          <a:p>
            <a:r>
              <a:rPr lang="en-US" dirty="0"/>
              <a:t>Data sources for continuation rates, continued</a:t>
            </a:r>
          </a:p>
        </p:txBody>
      </p:sp>
      <p:sp>
        <p:nvSpPr>
          <p:cNvPr id="4" name="Rectangle 3">
            <a:extLst>
              <a:ext uri="{FF2B5EF4-FFF2-40B4-BE49-F238E27FC236}">
                <a16:creationId xmlns:a16="http://schemas.microsoft.com/office/drawing/2014/main" id="{A8BE02BE-9D91-B20D-A598-91D72C2AEA70}"/>
              </a:ext>
            </a:extLst>
          </p:cNvPr>
          <p:cNvSpPr/>
          <p:nvPr/>
        </p:nvSpPr>
        <p:spPr>
          <a:xfrm>
            <a:off x="1120877" y="1405802"/>
            <a:ext cx="4975123" cy="1143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Are there national electronic individual </a:t>
            </a:r>
            <a:r>
              <a:rPr lang="en-US" dirty="0" err="1"/>
              <a:t>PrEP</a:t>
            </a:r>
            <a:r>
              <a:rPr lang="en-US" dirty="0"/>
              <a:t> records available to calculate </a:t>
            </a:r>
            <a:r>
              <a:rPr lang="en-US" dirty="0" err="1"/>
              <a:t>PrEP</a:t>
            </a:r>
            <a:r>
              <a:rPr lang="en-US" dirty="0"/>
              <a:t> continuation by population (e.g., DHIS </a:t>
            </a:r>
            <a:r>
              <a:rPr lang="en-US" dirty="0" err="1"/>
              <a:t>PrEP</a:t>
            </a:r>
            <a:r>
              <a:rPr lang="en-US" dirty="0"/>
              <a:t> tracker)?</a:t>
            </a:r>
          </a:p>
        </p:txBody>
      </p:sp>
      <p:sp>
        <p:nvSpPr>
          <p:cNvPr id="5" name="Rectangle 4">
            <a:extLst>
              <a:ext uri="{FF2B5EF4-FFF2-40B4-BE49-F238E27FC236}">
                <a16:creationId xmlns:a16="http://schemas.microsoft.com/office/drawing/2014/main" id="{67A4BB4D-2C18-0290-57F9-181143255FB2}"/>
              </a:ext>
            </a:extLst>
          </p:cNvPr>
          <p:cNvSpPr/>
          <p:nvPr/>
        </p:nvSpPr>
        <p:spPr>
          <a:xfrm>
            <a:off x="1120875" y="3092366"/>
            <a:ext cx="4975123" cy="1143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Are there implementers with electronic individual </a:t>
            </a:r>
            <a:r>
              <a:rPr lang="en-US" dirty="0" err="1"/>
              <a:t>PrEP</a:t>
            </a:r>
            <a:r>
              <a:rPr lang="en-US" dirty="0"/>
              <a:t> records that can be used to calculate continuation rates?</a:t>
            </a:r>
          </a:p>
        </p:txBody>
      </p:sp>
      <p:sp>
        <p:nvSpPr>
          <p:cNvPr id="6" name="Rectangle 5">
            <a:extLst>
              <a:ext uri="{FF2B5EF4-FFF2-40B4-BE49-F238E27FC236}">
                <a16:creationId xmlns:a16="http://schemas.microsoft.com/office/drawing/2014/main" id="{A79224FF-B63F-868E-0F47-C7494472859E}"/>
              </a:ext>
            </a:extLst>
          </p:cNvPr>
          <p:cNvSpPr/>
          <p:nvPr/>
        </p:nvSpPr>
        <p:spPr>
          <a:xfrm>
            <a:off x="1120874" y="4724179"/>
            <a:ext cx="4975123" cy="1143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Do you have the time and resources to extract a sample of client records that can be entered into the </a:t>
            </a:r>
            <a:r>
              <a:rPr lang="en-US" i="1" dirty="0" err="1"/>
              <a:t>PrEP</a:t>
            </a:r>
            <a:r>
              <a:rPr lang="en-US" i="1" dirty="0"/>
              <a:t>-it Continuation Calculator</a:t>
            </a:r>
            <a:r>
              <a:rPr lang="en-US" dirty="0"/>
              <a:t>?</a:t>
            </a:r>
          </a:p>
        </p:txBody>
      </p:sp>
      <p:sp>
        <p:nvSpPr>
          <p:cNvPr id="9" name="TextBox 8">
            <a:extLst>
              <a:ext uri="{FF2B5EF4-FFF2-40B4-BE49-F238E27FC236}">
                <a16:creationId xmlns:a16="http://schemas.microsoft.com/office/drawing/2014/main" id="{84A4F251-6C11-95E6-B301-83B346263FAC}"/>
              </a:ext>
            </a:extLst>
          </p:cNvPr>
          <p:cNvSpPr txBox="1"/>
          <p:nvPr/>
        </p:nvSpPr>
        <p:spPr>
          <a:xfrm>
            <a:off x="6551093" y="1607970"/>
            <a:ext cx="1081548" cy="369332"/>
          </a:xfrm>
          <a:prstGeom prst="rect">
            <a:avLst/>
          </a:prstGeom>
          <a:noFill/>
        </p:spPr>
        <p:txBody>
          <a:bodyPr wrap="square" rtlCol="0">
            <a:spAutoFit/>
          </a:bodyPr>
          <a:lstStyle/>
          <a:p>
            <a:r>
              <a:rPr lang="en-US" b="1" dirty="0"/>
              <a:t>Yes</a:t>
            </a:r>
          </a:p>
        </p:txBody>
      </p:sp>
      <p:sp>
        <p:nvSpPr>
          <p:cNvPr id="10" name="TextBox 9">
            <a:extLst>
              <a:ext uri="{FF2B5EF4-FFF2-40B4-BE49-F238E27FC236}">
                <a16:creationId xmlns:a16="http://schemas.microsoft.com/office/drawing/2014/main" id="{E01A11F9-835B-F702-DE37-0031BAE1EBE9}"/>
              </a:ext>
            </a:extLst>
          </p:cNvPr>
          <p:cNvSpPr txBox="1"/>
          <p:nvPr/>
        </p:nvSpPr>
        <p:spPr>
          <a:xfrm>
            <a:off x="2664892" y="5905954"/>
            <a:ext cx="1081548" cy="369332"/>
          </a:xfrm>
          <a:prstGeom prst="rect">
            <a:avLst/>
          </a:prstGeom>
          <a:noFill/>
        </p:spPr>
        <p:txBody>
          <a:bodyPr wrap="square" rtlCol="0">
            <a:spAutoFit/>
          </a:bodyPr>
          <a:lstStyle/>
          <a:p>
            <a:r>
              <a:rPr lang="en-US" b="1" dirty="0"/>
              <a:t>No</a:t>
            </a:r>
          </a:p>
        </p:txBody>
      </p:sp>
      <p:sp>
        <p:nvSpPr>
          <p:cNvPr id="11" name="TextBox 10">
            <a:extLst>
              <a:ext uri="{FF2B5EF4-FFF2-40B4-BE49-F238E27FC236}">
                <a16:creationId xmlns:a16="http://schemas.microsoft.com/office/drawing/2014/main" id="{72970B8D-982B-2C19-F371-469697FC25FA}"/>
              </a:ext>
            </a:extLst>
          </p:cNvPr>
          <p:cNvSpPr txBox="1"/>
          <p:nvPr/>
        </p:nvSpPr>
        <p:spPr>
          <a:xfrm>
            <a:off x="2664892" y="2678646"/>
            <a:ext cx="1081548" cy="369332"/>
          </a:xfrm>
          <a:prstGeom prst="rect">
            <a:avLst/>
          </a:prstGeom>
          <a:noFill/>
        </p:spPr>
        <p:txBody>
          <a:bodyPr wrap="square" rtlCol="0">
            <a:spAutoFit/>
          </a:bodyPr>
          <a:lstStyle/>
          <a:p>
            <a:r>
              <a:rPr lang="en-US" b="1" dirty="0"/>
              <a:t>No</a:t>
            </a:r>
          </a:p>
        </p:txBody>
      </p:sp>
      <p:sp>
        <p:nvSpPr>
          <p:cNvPr id="12" name="TextBox 11">
            <a:extLst>
              <a:ext uri="{FF2B5EF4-FFF2-40B4-BE49-F238E27FC236}">
                <a16:creationId xmlns:a16="http://schemas.microsoft.com/office/drawing/2014/main" id="{EAEE8C6A-873F-3F28-417E-5BCD70D2A641}"/>
              </a:ext>
            </a:extLst>
          </p:cNvPr>
          <p:cNvSpPr txBox="1"/>
          <p:nvPr/>
        </p:nvSpPr>
        <p:spPr>
          <a:xfrm>
            <a:off x="2664892" y="4235366"/>
            <a:ext cx="1081548" cy="369332"/>
          </a:xfrm>
          <a:prstGeom prst="rect">
            <a:avLst/>
          </a:prstGeom>
          <a:noFill/>
        </p:spPr>
        <p:txBody>
          <a:bodyPr wrap="square" rtlCol="0">
            <a:spAutoFit/>
          </a:bodyPr>
          <a:lstStyle/>
          <a:p>
            <a:r>
              <a:rPr lang="en-US" b="1" dirty="0"/>
              <a:t>No</a:t>
            </a:r>
          </a:p>
        </p:txBody>
      </p:sp>
      <p:sp>
        <p:nvSpPr>
          <p:cNvPr id="13" name="TextBox 12">
            <a:extLst>
              <a:ext uri="{FF2B5EF4-FFF2-40B4-BE49-F238E27FC236}">
                <a16:creationId xmlns:a16="http://schemas.microsoft.com/office/drawing/2014/main" id="{AD62F762-5053-DC68-6831-153BB7F501D7}"/>
              </a:ext>
            </a:extLst>
          </p:cNvPr>
          <p:cNvSpPr txBox="1"/>
          <p:nvPr/>
        </p:nvSpPr>
        <p:spPr>
          <a:xfrm>
            <a:off x="6418533" y="4880698"/>
            <a:ext cx="1081548" cy="369332"/>
          </a:xfrm>
          <a:prstGeom prst="rect">
            <a:avLst/>
          </a:prstGeom>
          <a:noFill/>
        </p:spPr>
        <p:txBody>
          <a:bodyPr wrap="square" rtlCol="0">
            <a:spAutoFit/>
          </a:bodyPr>
          <a:lstStyle/>
          <a:p>
            <a:r>
              <a:rPr lang="en-US" b="1" dirty="0"/>
              <a:t>Yes</a:t>
            </a:r>
          </a:p>
        </p:txBody>
      </p:sp>
      <p:sp>
        <p:nvSpPr>
          <p:cNvPr id="14" name="TextBox 13">
            <a:extLst>
              <a:ext uri="{FF2B5EF4-FFF2-40B4-BE49-F238E27FC236}">
                <a16:creationId xmlns:a16="http://schemas.microsoft.com/office/drawing/2014/main" id="{8AD86799-35C5-53BD-1B3B-BDA2F34081B6}"/>
              </a:ext>
            </a:extLst>
          </p:cNvPr>
          <p:cNvSpPr txBox="1"/>
          <p:nvPr/>
        </p:nvSpPr>
        <p:spPr>
          <a:xfrm>
            <a:off x="6418533" y="3294533"/>
            <a:ext cx="1081548" cy="369332"/>
          </a:xfrm>
          <a:prstGeom prst="rect">
            <a:avLst/>
          </a:prstGeom>
          <a:noFill/>
        </p:spPr>
        <p:txBody>
          <a:bodyPr wrap="square" rtlCol="0">
            <a:spAutoFit/>
          </a:bodyPr>
          <a:lstStyle/>
          <a:p>
            <a:r>
              <a:rPr lang="en-US" b="1" dirty="0"/>
              <a:t>Yes</a:t>
            </a:r>
          </a:p>
        </p:txBody>
      </p:sp>
      <p:cxnSp>
        <p:nvCxnSpPr>
          <p:cNvPr id="16" name="Straight Arrow Connector 15">
            <a:extLst>
              <a:ext uri="{FF2B5EF4-FFF2-40B4-BE49-F238E27FC236}">
                <a16:creationId xmlns:a16="http://schemas.microsoft.com/office/drawing/2014/main" id="{F2FEC19B-9A3D-DF93-A49C-0437AE997749}"/>
              </a:ext>
            </a:extLst>
          </p:cNvPr>
          <p:cNvCxnSpPr>
            <a:cxnSpLocks/>
          </p:cNvCxnSpPr>
          <p:nvPr/>
        </p:nvCxnSpPr>
        <p:spPr>
          <a:xfrm>
            <a:off x="6113557" y="1977302"/>
            <a:ext cx="1691500"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D8DFA5D6-5D43-D46C-ED65-649FD4320C10}"/>
              </a:ext>
            </a:extLst>
          </p:cNvPr>
          <p:cNvCxnSpPr>
            <a:cxnSpLocks/>
          </p:cNvCxnSpPr>
          <p:nvPr/>
        </p:nvCxnSpPr>
        <p:spPr>
          <a:xfrm>
            <a:off x="6113557" y="3663866"/>
            <a:ext cx="1691500"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FD245E52-1D9B-9503-56BB-388EA23F2053}"/>
              </a:ext>
            </a:extLst>
          </p:cNvPr>
          <p:cNvCxnSpPr>
            <a:cxnSpLocks/>
          </p:cNvCxnSpPr>
          <p:nvPr/>
        </p:nvCxnSpPr>
        <p:spPr>
          <a:xfrm>
            <a:off x="6113557" y="5295679"/>
            <a:ext cx="1691500"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2AF8D837-B503-CE06-B670-DB4A6339481A}"/>
              </a:ext>
            </a:extLst>
          </p:cNvPr>
          <p:cNvCxnSpPr>
            <a:cxnSpLocks/>
          </p:cNvCxnSpPr>
          <p:nvPr/>
        </p:nvCxnSpPr>
        <p:spPr>
          <a:xfrm>
            <a:off x="3424786" y="2559841"/>
            <a:ext cx="0" cy="49094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ED63DD57-1391-28AB-4745-51E23F3EAD08}"/>
              </a:ext>
            </a:extLst>
          </p:cNvPr>
          <p:cNvCxnSpPr>
            <a:cxnSpLocks/>
          </p:cNvCxnSpPr>
          <p:nvPr/>
        </p:nvCxnSpPr>
        <p:spPr>
          <a:xfrm>
            <a:off x="3424786" y="4216138"/>
            <a:ext cx="0" cy="49094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B33B38FB-708F-629E-8E54-CD7C69E9593A}"/>
              </a:ext>
            </a:extLst>
          </p:cNvPr>
          <p:cNvCxnSpPr>
            <a:cxnSpLocks/>
          </p:cNvCxnSpPr>
          <p:nvPr/>
        </p:nvCxnSpPr>
        <p:spPr>
          <a:xfrm>
            <a:off x="3424786" y="5823116"/>
            <a:ext cx="0" cy="49094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C0071EE5-F00F-5244-AA62-E76EB068ABD9}"/>
              </a:ext>
            </a:extLst>
          </p:cNvPr>
          <p:cNvSpPr txBox="1"/>
          <p:nvPr/>
        </p:nvSpPr>
        <p:spPr>
          <a:xfrm>
            <a:off x="8055429" y="1607970"/>
            <a:ext cx="2797628" cy="1015663"/>
          </a:xfrm>
          <a:prstGeom prst="rect">
            <a:avLst/>
          </a:prstGeom>
          <a:noFill/>
        </p:spPr>
        <p:txBody>
          <a:bodyPr wrap="square" rtlCol="0">
            <a:spAutoFit/>
          </a:bodyPr>
          <a:lstStyle/>
          <a:p>
            <a:r>
              <a:rPr lang="en-US" sz="2000" i="1" dirty="0"/>
              <a:t>Use national data to generate continuation rates </a:t>
            </a:r>
          </a:p>
        </p:txBody>
      </p:sp>
      <p:sp>
        <p:nvSpPr>
          <p:cNvPr id="26" name="TextBox 25">
            <a:extLst>
              <a:ext uri="{FF2B5EF4-FFF2-40B4-BE49-F238E27FC236}">
                <a16:creationId xmlns:a16="http://schemas.microsoft.com/office/drawing/2014/main" id="{70FDA825-303A-687C-CFAE-5329701D9EF5}"/>
              </a:ext>
            </a:extLst>
          </p:cNvPr>
          <p:cNvSpPr txBox="1"/>
          <p:nvPr/>
        </p:nvSpPr>
        <p:spPr>
          <a:xfrm>
            <a:off x="8055429" y="3334960"/>
            <a:ext cx="2797628" cy="707886"/>
          </a:xfrm>
          <a:prstGeom prst="rect">
            <a:avLst/>
          </a:prstGeom>
          <a:noFill/>
        </p:spPr>
        <p:txBody>
          <a:bodyPr wrap="square" rtlCol="0">
            <a:spAutoFit/>
          </a:bodyPr>
          <a:lstStyle/>
          <a:p>
            <a:r>
              <a:rPr lang="en-US" sz="2000" i="1" dirty="0"/>
              <a:t>Use IP data to generate continuation rates</a:t>
            </a:r>
          </a:p>
        </p:txBody>
      </p:sp>
      <p:sp>
        <p:nvSpPr>
          <p:cNvPr id="27" name="TextBox 26">
            <a:extLst>
              <a:ext uri="{FF2B5EF4-FFF2-40B4-BE49-F238E27FC236}">
                <a16:creationId xmlns:a16="http://schemas.microsoft.com/office/drawing/2014/main" id="{60E92664-6CFC-D94C-5B08-82B575173ABA}"/>
              </a:ext>
            </a:extLst>
          </p:cNvPr>
          <p:cNvSpPr txBox="1"/>
          <p:nvPr/>
        </p:nvSpPr>
        <p:spPr>
          <a:xfrm>
            <a:off x="8055428" y="4941736"/>
            <a:ext cx="3015691" cy="1323439"/>
          </a:xfrm>
          <a:prstGeom prst="rect">
            <a:avLst/>
          </a:prstGeom>
          <a:noFill/>
        </p:spPr>
        <p:txBody>
          <a:bodyPr wrap="square" rtlCol="0">
            <a:spAutoFit/>
          </a:bodyPr>
          <a:lstStyle/>
          <a:p>
            <a:r>
              <a:rPr lang="en-US" sz="2000" i="1" dirty="0"/>
              <a:t>Use the </a:t>
            </a:r>
            <a:r>
              <a:rPr lang="en-US" sz="2000" i="1" dirty="0" err="1"/>
              <a:t>PrEP</a:t>
            </a:r>
            <a:r>
              <a:rPr lang="en-US" sz="2000" i="1" dirty="0"/>
              <a:t>-it Continuation Calculator (see info at end of presentation, if applicable)</a:t>
            </a:r>
          </a:p>
        </p:txBody>
      </p:sp>
      <p:sp>
        <p:nvSpPr>
          <p:cNvPr id="28" name="TextBox 27">
            <a:extLst>
              <a:ext uri="{FF2B5EF4-FFF2-40B4-BE49-F238E27FC236}">
                <a16:creationId xmlns:a16="http://schemas.microsoft.com/office/drawing/2014/main" id="{3AD8E7F0-6230-21BC-FF50-58613102B5D7}"/>
              </a:ext>
            </a:extLst>
          </p:cNvPr>
          <p:cNvSpPr txBox="1"/>
          <p:nvPr/>
        </p:nvSpPr>
        <p:spPr>
          <a:xfrm>
            <a:off x="2365707" y="6340259"/>
            <a:ext cx="5266934" cy="400110"/>
          </a:xfrm>
          <a:prstGeom prst="rect">
            <a:avLst/>
          </a:prstGeom>
          <a:noFill/>
        </p:spPr>
        <p:txBody>
          <a:bodyPr wrap="square" rtlCol="0">
            <a:spAutoFit/>
          </a:bodyPr>
          <a:lstStyle/>
          <a:p>
            <a:r>
              <a:rPr lang="en-US" sz="2000" i="1" dirty="0"/>
              <a:t>Use the </a:t>
            </a:r>
            <a:r>
              <a:rPr lang="en-US" sz="2000" i="1" dirty="0" err="1"/>
              <a:t>PrEP</a:t>
            </a:r>
            <a:r>
              <a:rPr lang="en-US" sz="2000" i="1" dirty="0"/>
              <a:t>-it default continuation rates</a:t>
            </a:r>
          </a:p>
        </p:txBody>
      </p:sp>
    </p:spTree>
    <p:extLst>
      <p:ext uri="{BB962C8B-B14F-4D97-AF65-F5344CB8AC3E}">
        <p14:creationId xmlns:p14="http://schemas.microsoft.com/office/powerpoint/2010/main" val="4044741997"/>
      </p:ext>
    </p:extLst>
  </p:cSld>
  <p:clrMapOvr>
    <a:masterClrMapping/>
  </p:clrMapOvr>
  <mc:AlternateContent xmlns:mc="http://schemas.openxmlformats.org/markup-compatibility/2006" xmlns:p14="http://schemas.microsoft.com/office/powerpoint/2010/main">
    <mc:Choice Requires="p14">
      <p:transition spd="slow" p14:dur="2000" advTm="66000"/>
    </mc:Choice>
    <mc:Fallback xmlns="">
      <p:transition spd="slow" advTm="66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96101BD-C94C-F98E-008C-58C7CC0D1225}"/>
              </a:ext>
            </a:extLst>
          </p:cNvPr>
          <p:cNvSpPr>
            <a:spLocks noGrp="1"/>
          </p:cNvSpPr>
          <p:nvPr>
            <p:ph idx="1"/>
          </p:nvPr>
        </p:nvSpPr>
        <p:spPr>
          <a:xfrm>
            <a:off x="514814" y="3947532"/>
            <a:ext cx="11026697" cy="2485909"/>
          </a:xfrm>
        </p:spPr>
        <p:txBody>
          <a:bodyPr>
            <a:noAutofit/>
          </a:bodyPr>
          <a:lstStyle/>
          <a:p>
            <a:pPr>
              <a:buFont typeface="Wingdings" panose="05000000000000000000" pitchFamily="2" charset="2"/>
              <a:buChar char="§"/>
            </a:pPr>
            <a:r>
              <a:rPr lang="en-US" sz="2200" dirty="0">
                <a:latin typeface="Calibri "/>
                <a:cs typeface="Poppins" panose="00000500000000000000" pitchFamily="2" charset="0"/>
              </a:rPr>
              <a:t>Default continuation rates have been provided based on empirical studies </a:t>
            </a:r>
            <a:r>
              <a:rPr lang="en-US" sz="2200" i="1" dirty="0">
                <a:latin typeface="Calibri "/>
                <a:cs typeface="Poppins" panose="00000500000000000000" pitchFamily="2" charset="0"/>
              </a:rPr>
              <a:t>(tip – consider adding presumed values for 12 months rather than leaving blank)</a:t>
            </a:r>
          </a:p>
          <a:p>
            <a:pPr marL="0" indent="0">
              <a:buNone/>
            </a:pPr>
            <a:endParaRPr lang="en-US" sz="500" dirty="0">
              <a:latin typeface="Calibri "/>
              <a:cs typeface="Poppins" panose="00000500000000000000" pitchFamily="2" charset="0"/>
            </a:endParaRPr>
          </a:p>
          <a:p>
            <a:pPr>
              <a:buFont typeface="Wingdings" panose="05000000000000000000" pitchFamily="2" charset="2"/>
              <a:buChar char="§"/>
            </a:pPr>
            <a:r>
              <a:rPr lang="en-US" sz="2200" dirty="0">
                <a:latin typeface="Calibri "/>
                <a:cs typeface="Poppins" panose="00000500000000000000" pitchFamily="2" charset="0"/>
              </a:rPr>
              <a:t>These defaults should be replaced, if possible, to better reflect the realities of your program</a:t>
            </a:r>
          </a:p>
          <a:p>
            <a:pPr marL="0" indent="0">
              <a:buNone/>
            </a:pPr>
            <a:endParaRPr lang="en-US" sz="500" dirty="0">
              <a:latin typeface="Calibri "/>
              <a:cs typeface="Poppins" panose="00000500000000000000" pitchFamily="2" charset="0"/>
            </a:endParaRPr>
          </a:p>
          <a:p>
            <a:pPr>
              <a:buFont typeface="Wingdings" panose="05000000000000000000" pitchFamily="2" charset="2"/>
              <a:buChar char="§"/>
            </a:pPr>
            <a:r>
              <a:rPr lang="en-US" sz="2200" dirty="0">
                <a:latin typeface="Calibri "/>
                <a:cs typeface="Poppins" panose="00000500000000000000" pitchFamily="2" charset="0"/>
              </a:rPr>
              <a:t>Additional continuation curves can be added (up to 10) can be specified using the (+)</a:t>
            </a:r>
          </a:p>
          <a:p>
            <a:pPr>
              <a:buFont typeface="Wingdings" panose="05000000000000000000" pitchFamily="2" charset="2"/>
              <a:buChar char="§"/>
            </a:pPr>
            <a:endParaRPr lang="en-US" sz="500" dirty="0">
              <a:latin typeface="Calibri "/>
              <a:cs typeface="Poppins" panose="00000500000000000000" pitchFamily="2" charset="0"/>
            </a:endParaRPr>
          </a:p>
          <a:p>
            <a:pPr>
              <a:buFont typeface="Wingdings" panose="05000000000000000000" pitchFamily="2" charset="2"/>
              <a:buChar char="§"/>
            </a:pPr>
            <a:r>
              <a:rPr lang="en-US" sz="2200" dirty="0">
                <a:latin typeface="Calibri "/>
                <a:cs typeface="Poppins" panose="00000500000000000000" pitchFamily="2" charset="0"/>
              </a:rPr>
              <a:t>Do not need a separate curve per population but need at least 1 curve</a:t>
            </a:r>
          </a:p>
          <a:p>
            <a:pPr marL="0" indent="0">
              <a:buNone/>
            </a:pPr>
            <a:endParaRPr lang="en-US" sz="2400" dirty="0">
              <a:latin typeface="Poppins" panose="00000500000000000000" pitchFamily="2" charset="0"/>
              <a:cs typeface="Poppins" panose="00000500000000000000" pitchFamily="2" charset="0"/>
            </a:endParaRPr>
          </a:p>
        </p:txBody>
      </p:sp>
      <p:pic>
        <p:nvPicPr>
          <p:cNvPr id="4" name="Picture 3">
            <a:extLst>
              <a:ext uri="{FF2B5EF4-FFF2-40B4-BE49-F238E27FC236}">
                <a16:creationId xmlns:a16="http://schemas.microsoft.com/office/drawing/2014/main" id="{C3B4AB87-450C-8994-7E1E-5AA85E90C29B}"/>
              </a:ext>
            </a:extLst>
          </p:cNvPr>
          <p:cNvPicPr>
            <a:picLocks noChangeAspect="1"/>
          </p:cNvPicPr>
          <p:nvPr/>
        </p:nvPicPr>
        <p:blipFill>
          <a:blip r:embed="rId3"/>
          <a:stretch>
            <a:fillRect/>
          </a:stretch>
        </p:blipFill>
        <p:spPr>
          <a:xfrm>
            <a:off x="0" y="0"/>
            <a:ext cx="12263692" cy="3750365"/>
          </a:xfrm>
          <a:prstGeom prst="rect">
            <a:avLst/>
          </a:prstGeom>
        </p:spPr>
      </p:pic>
    </p:spTree>
    <p:extLst>
      <p:ext uri="{BB962C8B-B14F-4D97-AF65-F5344CB8AC3E}">
        <p14:creationId xmlns:p14="http://schemas.microsoft.com/office/powerpoint/2010/main" val="716738493"/>
      </p:ext>
    </p:extLst>
  </p:cSld>
  <p:clrMapOvr>
    <a:masterClrMapping/>
  </p:clrMapOvr>
  <mc:AlternateContent xmlns:mc="http://schemas.openxmlformats.org/markup-compatibility/2006" xmlns:p14="http://schemas.microsoft.com/office/powerpoint/2010/main">
    <mc:Choice Requires="p14">
      <p:transition spd="slow" p14:dur="2000" advTm="55000"/>
    </mc:Choice>
    <mc:Fallback xmlns="">
      <p:transition spd="slow" advTm="55000"/>
    </mc:Fallback>
  </mc:AlternateContent>
</p:sld>
</file>

<file path=ppt/theme/theme1.xml><?xml version="1.0" encoding="utf-8"?>
<a:theme xmlns:a="http://schemas.openxmlformats.org/drawingml/2006/main" name="MosaicColorThemeADJ">
  <a:themeElements>
    <a:clrScheme name="MOSAIC Template Colors">
      <a:dk1>
        <a:srgbClr val="625E58"/>
      </a:dk1>
      <a:lt1>
        <a:srgbClr val="FFFFFF"/>
      </a:lt1>
      <a:dk2>
        <a:srgbClr val="625E58"/>
      </a:dk2>
      <a:lt2>
        <a:srgbClr val="E7E6E6"/>
      </a:lt2>
      <a:accent1>
        <a:srgbClr val="29676B"/>
      </a:accent1>
      <a:accent2>
        <a:srgbClr val="AF3158"/>
      </a:accent2>
      <a:accent3>
        <a:srgbClr val="DE9F3B"/>
      </a:accent3>
      <a:accent4>
        <a:srgbClr val="645F59"/>
      </a:accent4>
      <a:accent5>
        <a:srgbClr val="50A849"/>
      </a:accent5>
      <a:accent6>
        <a:srgbClr val="919191"/>
      </a:accent6>
      <a:hlink>
        <a:srgbClr val="057AB2"/>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4" id="{E44E04ED-FB5F-435A-9522-2ADC80DFB895}" vid="{FCBD714F-4460-46DD-AEAF-4BF9CF183CC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A8F0ACE12F80A4794329C3456661B9E" ma:contentTypeVersion="22" ma:contentTypeDescription="Create a new document." ma:contentTypeScope="" ma:versionID="94afe1f3169ec5f8dfcc67b179ec9c78">
  <xsd:schema xmlns:xsd="http://www.w3.org/2001/XMLSchema" xmlns:xs="http://www.w3.org/2001/XMLSchema" xmlns:p="http://schemas.microsoft.com/office/2006/metadata/properties" xmlns:ns2="1865d82a-bf83-4eaa-817a-e97c662b7d46" xmlns:ns3="d35616bd-f3ab-4ee4-8f55-73cb5167d911" targetNamespace="http://schemas.microsoft.com/office/2006/metadata/properties" ma:root="true" ma:fieldsID="74b77f497480b4256a0773170f83c1b9" ns2:_="" ns3:_="">
    <xsd:import namespace="1865d82a-bf83-4eaa-817a-e97c662b7d46"/>
    <xsd:import namespace="d35616bd-f3ab-4ee4-8f55-73cb5167d91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LengthInSeconds"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3:TaxCatchAll" minOccurs="0"/>
                <xsd:element ref="ns2:MediaServiceObjectDetectorVersions" minOccurs="0"/>
                <xsd:element ref="ns2:MediaServiceSearchProperties" minOccurs="0"/>
                <xsd:element ref="ns2:NotesonUse" minOccurs="0"/>
                <xsd:element ref="ns2:Open_x0020_with_x0020_Seclor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865d82a-bf83-4eaa-817a-e97c662b7d4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NotesonUse" ma:index="26" nillable="true" ma:displayName="Notes on Use" ma:format="Dropdown" ma:internalName="NotesonUse">
      <xsd:simpleType>
        <xsd:restriction base="dms:Note">
          <xsd:maxLength value="255"/>
        </xsd:restriction>
      </xsd:simpleType>
    </xsd:element>
    <xsd:element name="Open_x0020_with_x0020_Seclore" ma:index="27" nillable="true" ma:displayName="Open with Seclore" ma:hidden="true" ma:internalName="Open_x0020_with_x0020_Seclor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35616bd-f3ab-4ee4-8f55-73cb5167d91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744e5cab-ca8b-48ba-a99c-e62ef9b13973}" ma:internalName="TaxCatchAll" ma:showField="CatchAllData" ma:web="d35616bd-f3ab-4ee4-8f55-73cb5167d91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d35616bd-f3ab-4ee4-8f55-73cb5167d911" xsi:nil="true"/>
    <lcf76f155ced4ddcb4097134ff3c332f xmlns="1865d82a-bf83-4eaa-817a-e97c662b7d46">
      <Terms xmlns="http://schemas.microsoft.com/office/infopath/2007/PartnerControls"/>
    </lcf76f155ced4ddcb4097134ff3c332f>
    <NotesonUse xmlns="1865d82a-bf83-4eaa-817a-e97c662b7d46" xsi:nil="true"/>
    <Open_x0020_with_x0020_Seclore xmlns="1865d82a-bf83-4eaa-817a-e97c662b7d46" xsi:nil="true"/>
  </documentManagement>
</p:properties>
</file>

<file path=customXml/itemProps1.xml><?xml version="1.0" encoding="utf-8"?>
<ds:datastoreItem xmlns:ds="http://schemas.openxmlformats.org/officeDocument/2006/customXml" ds:itemID="{83416593-F947-4048-8101-A6710A99226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865d82a-bf83-4eaa-817a-e97c662b7d46"/>
    <ds:schemaRef ds:uri="d35616bd-f3ab-4ee4-8f55-73cb5167d91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3479079-273F-4AE9-85C4-98276B00939E}">
  <ds:schemaRefs>
    <ds:schemaRef ds:uri="http://schemas.microsoft.com/sharepoint/v3/contenttype/forms"/>
  </ds:schemaRefs>
</ds:datastoreItem>
</file>

<file path=customXml/itemProps3.xml><?xml version="1.0" encoding="utf-8"?>
<ds:datastoreItem xmlns:ds="http://schemas.openxmlformats.org/officeDocument/2006/customXml" ds:itemID="{E36EBD7C-FDA1-47A0-8E65-4816BEEBFFC4}">
  <ds:schemaRefs>
    <ds:schemaRef ds:uri="d35616bd-f3ab-4ee4-8f55-73cb5167d911"/>
    <ds:schemaRef ds:uri="http://purl.org/dc/dcmitype/"/>
    <ds:schemaRef ds:uri="http://www.w3.org/XML/1998/namespace"/>
    <ds:schemaRef ds:uri="http://schemas.microsoft.com/office/2006/metadata/properties"/>
    <ds:schemaRef ds:uri="http://schemas.microsoft.com/office/infopath/2007/PartnerControls"/>
    <ds:schemaRef ds:uri="http://purl.org/dc/elements/1.1/"/>
    <ds:schemaRef ds:uri="http://schemas.openxmlformats.org/package/2006/metadata/core-properties"/>
    <ds:schemaRef ds:uri="http://purl.org/dc/terms/"/>
    <ds:schemaRef ds:uri="http://schemas.microsoft.com/office/2006/documentManagement/types"/>
    <ds:schemaRef ds:uri="1865d82a-bf83-4eaa-817a-e97c662b7d46"/>
  </ds:schemaRefs>
</ds:datastoreItem>
</file>

<file path=docProps/app.xml><?xml version="1.0" encoding="utf-8"?>
<Properties xmlns="http://schemas.openxmlformats.org/officeDocument/2006/extended-properties" xmlns:vt="http://schemas.openxmlformats.org/officeDocument/2006/docPropsVTypes">
  <Template>MOSAIC_PPT Presentation Template_FINAL_Dec2022</Template>
  <TotalTime>7770</TotalTime>
  <Words>2246</Words>
  <Application>Microsoft Office PowerPoint</Application>
  <PresentationFormat>Widescreen</PresentationFormat>
  <Paragraphs>161</Paragraphs>
  <Slides>15</Slides>
  <Notes>15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15</vt:i4>
      </vt:variant>
    </vt:vector>
  </HeadingPairs>
  <TitlesOfParts>
    <vt:vector size="24" baseType="lpstr">
      <vt:lpstr>Arial</vt:lpstr>
      <vt:lpstr>Calibri</vt:lpstr>
      <vt:lpstr>Calibri </vt:lpstr>
      <vt:lpstr>Calibri Light</vt:lpstr>
      <vt:lpstr>Poppins</vt:lpstr>
      <vt:lpstr>Poppins Medium</vt:lpstr>
      <vt:lpstr>Poppins SemiBold</vt:lpstr>
      <vt:lpstr>Wingdings</vt:lpstr>
      <vt:lpstr>MosaicColorThemeADJ</vt:lpstr>
      <vt:lpstr>PrEP-it Instructional Presentations Module 4: Continuation</vt:lpstr>
      <vt:lpstr>Instructional presentations</vt:lpstr>
      <vt:lpstr>Configuration</vt:lpstr>
      <vt:lpstr>PrEP stages</vt:lpstr>
      <vt:lpstr>Continuation</vt:lpstr>
      <vt:lpstr>PowerPoint Presentation</vt:lpstr>
      <vt:lpstr>Data sources for continuation rates</vt:lpstr>
      <vt:lpstr>Data sources for continuation rates, continued</vt:lpstr>
      <vt:lpstr>PowerPoint Presentation</vt:lpstr>
      <vt:lpstr>Hypothetical example continuation curves from program data</vt:lpstr>
      <vt:lpstr>Apply curves to populations</vt:lpstr>
      <vt:lpstr> OPTIONAL: The Continuation Calculator can be used to estimate continuation using past program data</vt:lpstr>
      <vt:lpstr>Continuation Calculator example</vt:lpstr>
      <vt:lpstr>Questions?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PrEP-it  Commodities Forecasting</dc:title>
  <dc:creator>Nicole Bellows</dc:creator>
  <cp:lastModifiedBy>Katharine Kripke</cp:lastModifiedBy>
  <cp:revision>50</cp:revision>
  <dcterms:created xsi:type="dcterms:W3CDTF">2023-07-24T13:58:53Z</dcterms:created>
  <dcterms:modified xsi:type="dcterms:W3CDTF">2025-03-27T23:01:29Z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0x010100EA8F0ACE12F80A4794329C3456661B9E</vt:lpwstr>
  </property>
  <property fmtid="{D5CDD505-2E9C-101B-9397-08002B2CF9AE}" pid="3" name="MediaServiceImageTags">
    <vt:lpwstr/>
  </property>
</Properties>
</file>